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5"/>
  </p:notesMasterIdLst>
  <p:sldIdLst>
    <p:sldId id="256" r:id="rId2"/>
    <p:sldId id="319" r:id="rId3"/>
    <p:sldId id="421" r:id="rId4"/>
    <p:sldId id="405" r:id="rId5"/>
    <p:sldId id="432" r:id="rId6"/>
    <p:sldId id="433" r:id="rId7"/>
    <p:sldId id="443" r:id="rId8"/>
    <p:sldId id="401" r:id="rId9"/>
    <p:sldId id="444" r:id="rId10"/>
    <p:sldId id="408" r:id="rId11"/>
    <p:sldId id="442" r:id="rId12"/>
    <p:sldId id="437" r:id="rId13"/>
    <p:sldId id="395" r:id="rId14"/>
  </p:sldIdLst>
  <p:sldSz cx="9144000" cy="6858000" type="screen4x3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EAEAEA"/>
    <a:srgbClr val="000000"/>
    <a:srgbClr val="6600CC"/>
    <a:srgbClr val="57F92B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47" autoAdjust="0"/>
  </p:normalViewPr>
  <p:slideViewPr>
    <p:cSldViewPr>
      <p:cViewPr varScale="1">
        <p:scale>
          <a:sx n="109" d="100"/>
          <a:sy n="109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1D283-7BB8-47AB-8763-FFD5EAD6BA35}" type="datetimeFigureOut">
              <a:rPr lang="pl-PL" smtClean="0"/>
              <a:pPr/>
              <a:t>17.03.2026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DD52A-7771-44CA-A2D5-8CB5C3707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024FA399-EB6E-1031-9440-D201625A19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A6C2FBD3-0154-F06C-03CA-86C16DB730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3384513-45D7-8AD0-1387-1434885D8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176447-CC81-4901-9FF0-907E27F98715}" type="slidenum">
              <a:rPr lang="pl-PL" altLang="pl-PL"/>
              <a:pPr/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86DC807-687E-4F3D-9324-DEE13BC955F7}" type="datetimeFigureOut">
              <a:rPr lang="pl-PL" smtClean="0"/>
              <a:pPr>
                <a:defRPr/>
              </a:pPr>
              <a:t>17.03.2026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FE36BD6-FE38-464E-9361-8C8D2FB3DA6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9522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3B1B1-C397-4848-9597-D09BDF96BF44}" type="datetimeFigureOut">
              <a:rPr lang="pl-PL" smtClean="0"/>
              <a:pPr>
                <a:defRPr/>
              </a:pPr>
              <a:t>17.03.2026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AE2EE-A5CF-4242-B6BA-9E3078A0C9A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79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E2F37-B131-442E-A9CB-DB03D304F545}" type="datetimeFigureOut">
              <a:rPr lang="pl-PL" smtClean="0"/>
              <a:pPr>
                <a:defRPr/>
              </a:pPr>
              <a:t>17.03.2026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A5D1C-49FB-43C0-B3E4-C605D47F355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59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C4CAB-F723-4E7E-B445-711E2FD6976F}" type="datetimeFigureOut">
              <a:rPr lang="pl-PL" smtClean="0"/>
              <a:pPr>
                <a:defRPr/>
              </a:pPr>
              <a:t>17.03.2026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5AD90-7B2E-4BDA-AE83-32D39E89F9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988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135134E-5F2B-4E3B-89E9-011071830FB8}" type="datetimeFigureOut">
              <a:rPr lang="pl-PL" smtClean="0"/>
              <a:pPr>
                <a:defRPr/>
              </a:pPr>
              <a:t>17.03.2026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6AAA0D-8C69-4246-8745-324C47E0D26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83135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1E0FE-A582-40ED-828A-FAA60903AE5B}" type="datetimeFigureOut">
              <a:rPr lang="pl-PL" smtClean="0"/>
              <a:pPr>
                <a:defRPr/>
              </a:pPr>
              <a:t>17.03.2026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826F0-1E1F-4657-A0A8-97B174AE680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34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D154B0-38D6-40EF-8E22-0A007FAF426C}" type="datetimeFigureOut">
              <a:rPr lang="pl-PL" smtClean="0"/>
              <a:pPr>
                <a:defRPr/>
              </a:pPr>
              <a:t>17.03.2026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17457-3ABC-4FE3-87BD-B97AFAE72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82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4813C-8542-4271-917B-9F31D47F03AB}" type="datetimeFigureOut">
              <a:rPr lang="pl-PL" smtClean="0"/>
              <a:pPr>
                <a:defRPr/>
              </a:pPr>
              <a:t>17.03.2026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FD840-CEF8-4990-9128-50BE0A3409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38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3B071-8F5C-428A-B846-70AC385BF8CC}" type="datetimeFigureOut">
              <a:rPr lang="pl-PL" smtClean="0"/>
              <a:pPr>
                <a:defRPr/>
              </a:pPr>
              <a:t>17.03.2026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36206-78E0-420B-80DC-6CC61BAEBE9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27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DE95DC-F91C-448F-8E32-28A1F9371976}" type="datetimeFigureOut">
              <a:rPr lang="pl-PL" smtClean="0"/>
              <a:pPr>
                <a:defRPr/>
              </a:pPr>
              <a:t>17.03.2026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6F68C6-77A2-450E-858E-EA910B8B9AB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928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1A8D7F-45B5-43A7-A415-B8DF111B7F38}" type="datetimeFigureOut">
              <a:rPr lang="pl-PL" smtClean="0"/>
              <a:pPr>
                <a:defRPr/>
              </a:pPr>
              <a:t>17.03.2026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E30784B-F467-4E1D-8996-457463CF73C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760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D154B0-38D6-40EF-8E22-0A007FAF426C}" type="datetimeFigureOut">
              <a:rPr lang="pl-PL" smtClean="0"/>
              <a:pPr>
                <a:defRPr/>
              </a:pPr>
              <a:t>17.03.2026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B17457-3ABC-4FE3-87BD-B97AFAE72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533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21602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MIEJSCOWY  PLAN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ZAGOSPODAROWANIA PRZESTRZENNEGO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000" dirty="0"/>
              <a:t> 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691680" y="2276872"/>
            <a:ext cx="7056784" cy="1296144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 sz="2000" b="1" dirty="0">
                <a:latin typeface="Trebuchet MS" panose="020B0603020202020204" pitchFamily="34" charset="0"/>
              </a:rPr>
              <a:t>OBEJMUJĄCY  FRAGMENT  MIEJSCOWOŚCI </a:t>
            </a:r>
          </a:p>
          <a:p>
            <a:r>
              <a:rPr lang="pl-PL" sz="2800" b="1" u="sng" dirty="0">
                <a:latin typeface="Trebuchet MS" panose="020B0603020202020204" pitchFamily="34" charset="0"/>
              </a:rPr>
              <a:t>ZBIROŻA I MARIANKA</a:t>
            </a:r>
            <a:endParaRPr kumimoji="0" lang="pl-PL" sz="2800" b="1" i="0" u="sng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332657"/>
            <a:ext cx="6858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-165412" y="32300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tx2">
                    <a:lumMod val="90000"/>
                  </a:schemeClr>
                </a:solidFill>
                <a:latin typeface="Lucida Sans Unicode" pitchFamily="34" charset="0"/>
              </a:rPr>
              <a:t>Projekt miejscowego planu zagospodarowania przestrzennego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E91835C-24D9-8617-17FB-9D97BE51D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53" y="860303"/>
            <a:ext cx="3961433" cy="307090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301E072-DAA3-30FF-90B7-CC54C139D602}"/>
              </a:ext>
            </a:extLst>
          </p:cNvPr>
          <p:cNvSpPr txBox="1"/>
          <p:nvPr/>
        </p:nvSpPr>
        <p:spPr>
          <a:xfrm>
            <a:off x="5005583" y="86030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1G-</a:t>
            </a:r>
          </a:p>
          <a:p>
            <a:r>
              <a:rPr lang="pl-PL" sz="1400" b="1" dirty="0">
                <a:latin typeface="Trebuchet MS" panose="020B0603020202020204" pitchFamily="34" charset="0"/>
              </a:rPr>
              <a:t>tereny górnictwa i wydobycia</a:t>
            </a:r>
            <a:endParaRPr lang="pl-PL" sz="14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8A6A13C-4325-5BA4-BDBD-A72C17F94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293096"/>
            <a:ext cx="4020111" cy="213389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A627F51-4D18-0E05-0D94-C4B1B0DE296C}"/>
              </a:ext>
            </a:extLst>
          </p:cNvPr>
          <p:cNvSpPr txBox="1"/>
          <p:nvPr/>
        </p:nvSpPr>
        <p:spPr>
          <a:xfrm>
            <a:off x="5204956" y="4495268"/>
            <a:ext cx="3183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3G-</a:t>
            </a:r>
          </a:p>
          <a:p>
            <a:r>
              <a:rPr lang="pl-PL" sz="1400" b="1" dirty="0">
                <a:latin typeface="Trebuchet MS" panose="020B0603020202020204" pitchFamily="34" charset="0"/>
              </a:rPr>
              <a:t>tereny górnictwa i wydobycia</a:t>
            </a:r>
            <a:endParaRPr lang="pl-PL" sz="1400" dirty="0">
              <a:latin typeface="Trebuchet MS" panose="020B0603020202020204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D025C3-6CFB-B835-74C1-80C43E2B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438944"/>
          </a:xfrm>
        </p:spPr>
        <p:txBody>
          <a:bodyPr>
            <a:normAutofit fontScale="90000"/>
          </a:bodyPr>
          <a:lstStyle/>
          <a:p>
            <a:r>
              <a:rPr lang="pl-PL" sz="2000" dirty="0">
                <a:solidFill>
                  <a:schemeClr val="tx2">
                    <a:lumMod val="90000"/>
                  </a:schemeClr>
                </a:solidFill>
                <a:latin typeface="Trebuchet MS" panose="020B0603020202020204" pitchFamily="34" charset="0"/>
              </a:rPr>
              <a:t>Projekt miejscowego planu zagospodarowania przestrzennego</a:t>
            </a:r>
            <a:br>
              <a:rPr lang="pl-PL" dirty="0">
                <a:solidFill>
                  <a:schemeClr val="tx2">
                    <a:lumMod val="90000"/>
                  </a:schemeClr>
                </a:solidFill>
                <a:latin typeface="Lucida Sans Unicode" pitchFamily="34" charset="0"/>
              </a:rPr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73C92ED-1F87-2652-5CB3-4DEC74FF0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86" y="1052736"/>
            <a:ext cx="5094996" cy="580526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396F778-4159-DE82-2859-E85DB78DF8C6}"/>
              </a:ext>
            </a:extLst>
          </p:cNvPr>
          <p:cNvSpPr txBox="1"/>
          <p:nvPr/>
        </p:nvSpPr>
        <p:spPr>
          <a:xfrm>
            <a:off x="6209180" y="1363424"/>
            <a:ext cx="28083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Trebuchet MS" panose="020B0603020202020204" pitchFamily="34" charset="0"/>
              </a:rPr>
              <a:t>2G</a:t>
            </a:r>
          </a:p>
          <a:p>
            <a:r>
              <a:rPr lang="pl-PL" sz="1400" b="1" dirty="0">
                <a:latin typeface="Trebuchet MS" panose="020B0603020202020204" pitchFamily="34" charset="0"/>
              </a:rPr>
              <a:t> tereny górnictwa i wydobycia</a:t>
            </a:r>
            <a:endParaRPr lang="pl-PL" sz="1400" dirty="0">
              <a:latin typeface="Trebuchet MS" panose="020B0603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CD6323F-A1DC-70FE-B09F-2E4C56B818A6}"/>
              </a:ext>
            </a:extLst>
          </p:cNvPr>
          <p:cNvSpPr txBox="1"/>
          <p:nvPr/>
        </p:nvSpPr>
        <p:spPr>
          <a:xfrm>
            <a:off x="6186468" y="2276872"/>
            <a:ext cx="259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Trebuchet MS" panose="020B0603020202020204" pitchFamily="34" charset="0"/>
              </a:rPr>
              <a:t>1KOP</a:t>
            </a:r>
          </a:p>
          <a:p>
            <a:r>
              <a:rPr lang="pl-PL" sz="1400" dirty="0">
                <a:latin typeface="Trebuchet MS" panose="020B0603020202020204" pitchFamily="34" charset="0"/>
              </a:rPr>
              <a:t>Teren parkingu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D34282D-D4F6-BD37-AD9E-BD5F75CA56BD}"/>
              </a:ext>
            </a:extLst>
          </p:cNvPr>
          <p:cNvSpPr txBox="1"/>
          <p:nvPr/>
        </p:nvSpPr>
        <p:spPr>
          <a:xfrm>
            <a:off x="6209180" y="3356992"/>
            <a:ext cx="2479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Trebuchet MS" panose="020B0603020202020204" pitchFamily="34" charset="0"/>
              </a:rPr>
              <a:t>1KDR</a:t>
            </a:r>
          </a:p>
          <a:p>
            <a:r>
              <a:rPr lang="pl-PL" sz="1400" dirty="0">
                <a:latin typeface="Trebuchet MS" panose="020B0603020202020204" pitchFamily="34" charset="0"/>
              </a:rPr>
              <a:t>Teren drogi głównej ruchu przyspieszonego- </a:t>
            </a:r>
          </a:p>
          <a:p>
            <a:r>
              <a:rPr lang="pl-PL" sz="1200" dirty="0">
                <a:latin typeface="Trebuchet MS" panose="020B0603020202020204" pitchFamily="34" charset="0"/>
              </a:rPr>
              <a:t>poszerzenie 5.0m</a:t>
            </a:r>
          </a:p>
        </p:txBody>
      </p:sp>
    </p:spTree>
    <p:extLst>
      <p:ext uri="{BB962C8B-B14F-4D97-AF65-F5344CB8AC3E}">
        <p14:creationId xmlns:p14="http://schemas.microsoft.com/office/powerpoint/2010/main" val="346873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3594BB-45ED-E261-684F-07BE4EC98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60648"/>
            <a:ext cx="7056784" cy="633670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5600" b="1" dirty="0">
                <a:latin typeface="Trebuchet MS" panose="020B0603020202020204" pitchFamily="34" charset="0"/>
              </a:rPr>
              <a:t>Zasady ochrony środowiska, przyrody i krajobrazu</a:t>
            </a:r>
            <a:r>
              <a:rPr lang="pl-PL" sz="5600" dirty="0">
                <a:latin typeface="Trebuchet MS" panose="020B0603020202020204" pitchFamily="34" charset="0"/>
              </a:rPr>
              <a:t> 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l-PL" sz="4800" dirty="0">
                <a:latin typeface="Trebuchet MS" panose="020B0603020202020204" pitchFamily="34" charset="0"/>
              </a:rPr>
              <a:t>1. </a:t>
            </a:r>
            <a:r>
              <a:rPr lang="pl-PL" sz="4400" dirty="0">
                <a:latin typeface="Trebuchet MS" panose="020B0603020202020204" pitchFamily="34" charset="0"/>
              </a:rPr>
              <a:t>Ustala się w obszarze planu możliwość realizacji przedsięwzięć mogących znacząco oddziaływać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dirty="0">
                <a:latin typeface="Trebuchet MS" panose="020B0603020202020204" pitchFamily="34" charset="0"/>
              </a:rPr>
              <a:t>na środowisko w rozumieniu przepisów ustawy o udostępnianiu informacji o środowisku i jego ochronie, udziale społeczeństwa w ochronie środowiska oraz ocenach oddziaływania na środowisko z zakresu wydobywania kopalin ze złóż.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dirty="0">
                <a:latin typeface="Trebuchet MS" panose="020B0603020202020204" pitchFamily="34" charset="0"/>
              </a:rPr>
              <a:t>2. Ustala się w obszarze planu zakaz lokalizacji zakładów o zwiększonym i dużym ryzyku wystąpienia poważnych awarii przemysłowych.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dirty="0">
                <a:latin typeface="Trebuchet MS" panose="020B0603020202020204" pitchFamily="34" charset="0"/>
              </a:rPr>
              <a:t>3. Zakaz lokalizacji składowisk odpadów.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dirty="0">
                <a:latin typeface="Trebuchet MS" panose="020B0603020202020204" pitchFamily="34" charset="0"/>
              </a:rPr>
              <a:t>4. Zakaz gospodarowania odpadami komunalnymi.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dirty="0">
                <a:latin typeface="Trebuchet MS" panose="020B0603020202020204" pitchFamily="34" charset="0"/>
              </a:rPr>
              <a:t>5. Działalność  należy tak prowadzić, aby minimalizować ujemne skutki realizowanych przedsięwzięć w obszarze planu.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dirty="0">
                <a:latin typeface="Trebuchet MS" panose="020B0603020202020204" pitchFamily="34" charset="0"/>
              </a:rPr>
              <a:t>6. Budowę i eksploatację  kopalni odkrywkowej należy wykonywać w sposób zapewniający ograniczenie jej   ewentualnego, niekorzystnego oddziaływania na środowisko.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dirty="0">
                <a:latin typeface="Trebuchet MS" panose="020B0603020202020204" pitchFamily="34" charset="0"/>
              </a:rPr>
              <a:t>7. Na terenach G, w przypadku powierzchniowej eksploatacji górniczej ustala się obowiązek przeprowadzenia   rekultywacji terenu po  zakończeniu wydobycia kopaliny.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b="1" dirty="0">
                <a:latin typeface="Trebuchet MS" panose="020B0603020202020204" pitchFamily="34" charset="0"/>
              </a:rPr>
              <a:t>W zakresie wód podziemnych i powierzchniowych:</a:t>
            </a:r>
            <a:endParaRPr lang="pl-PL" sz="4800" dirty="0"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l-PL" sz="4400" dirty="0">
                <a:latin typeface="Trebuchet MS" panose="020B0603020202020204" pitchFamily="34" charset="0"/>
              </a:rPr>
              <a:t>wprowadza się ochronę wód podziemnych poprzez nakaz stosowania rozwiązań technicznych eliminujących negatywne oddziaływanie realizowanych przedsięwzięć na wody podziemne;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4400" dirty="0">
                <a:latin typeface="Trebuchet MS" panose="020B0603020202020204" pitchFamily="34" charset="0"/>
              </a:rPr>
              <a:t>ustala się, że prace ziemne związane z przekształcaniem układu hydrograficznego, w tym również sypanie wałów, przekształcanie poziomu terenu, </a:t>
            </a:r>
            <a:r>
              <a:rPr lang="pl-PL" sz="4400" b="1" u="sng" dirty="0">
                <a:latin typeface="Trebuchet MS" panose="020B0603020202020204" pitchFamily="34" charset="0"/>
              </a:rPr>
              <a:t>mogące naruszyć </a:t>
            </a:r>
            <a:r>
              <a:rPr lang="pl-PL" sz="4400" dirty="0">
                <a:latin typeface="Trebuchet MS" panose="020B0603020202020204" pitchFamily="34" charset="0"/>
              </a:rPr>
              <a:t>spływ powierzchniowy wody i </a:t>
            </a:r>
            <a:r>
              <a:rPr lang="pl-PL" sz="4400" b="1" u="sng" dirty="0">
                <a:latin typeface="Trebuchet MS" panose="020B0603020202020204" pitchFamily="34" charset="0"/>
              </a:rPr>
              <a:t>stosunki wodne należy prowadzić w sposób zapewniający niepogorszenie i niezakłócenie spływu wód podziemnych na działkach i terenach sąsiednich zgodnie z przepisami z zakresu Prawa Wodnego</a:t>
            </a:r>
            <a:r>
              <a:rPr lang="pl-PL" sz="4400" dirty="0">
                <a:latin typeface="Trebuchet MS" panose="020B0603020202020204" pitchFamily="34" charset="0"/>
              </a:rPr>
              <a:t>. </a:t>
            </a:r>
            <a:r>
              <a:rPr lang="pl-PL" sz="4400" b="1" dirty="0">
                <a:latin typeface="Trebuchet MS" panose="020B0603020202020204" pitchFamily="34" charset="0"/>
              </a:rPr>
              <a:t> </a:t>
            </a:r>
            <a:endParaRPr lang="pl-PL" sz="44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4800" b="1" dirty="0">
                <a:latin typeface="Trebuchet MS" panose="020B0603020202020204" pitchFamily="34" charset="0"/>
              </a:rPr>
              <a:t> W zakresie ochrony przed hałasem:</a:t>
            </a:r>
            <a:endParaRPr lang="pl-PL" sz="4800" dirty="0">
              <a:latin typeface="Trebuchet MS" panose="020B0603020202020204" pitchFamily="34" charset="0"/>
            </a:endParaRP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l-PL" sz="4400" dirty="0">
                <a:latin typeface="Trebuchet MS" panose="020B0603020202020204" pitchFamily="34" charset="0"/>
              </a:rPr>
              <a:t>tereny w obszarze planu nie zalicza się do terenów podlegających ochronie w zakresie dopuszczalnego poziomu hałasu w środowisku;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4400" b="1" dirty="0">
                <a:latin typeface="Trebuchet MS" panose="020B0603020202020204" pitchFamily="34" charset="0"/>
              </a:rPr>
              <a:t>ustala się nakaz, stosowania rozwiązań technicznych zapewniających właściwe warunki akustyczne dla budynków  i działek znajdujących się w sąsiedztwie  prowadzonej działalności górniczej, aby oddziaływanie wynikające z przeznaczenia terenu nie powodowało przekroczenia standardów jakości środowiska określonych w przepisach odrębnych, poza obszarem do którego prowadzący działalność posiada tytuł prawny.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745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727280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lumMod val="90000"/>
                  </a:schemeClr>
                </a:solidFill>
              </a:rPr>
              <a:t>DZIĘKUJĘ ZA UWAGĘ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4947469" y="228277"/>
            <a:ext cx="387458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endParaRPr lang="pl-PL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endParaRPr lang="pl-PL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endParaRPr lang="pl-PL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endParaRPr lang="pl-PL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endParaRPr lang="pl-PL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endParaRPr lang="pl-PL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endParaRPr lang="pl-PL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pl-PL" sz="1700" dirty="0">
                <a:latin typeface="Trebuchet MS" panose="020B0603020202020204" pitchFamily="34" charset="0"/>
              </a:rPr>
              <a:t>Uchwała Nr LXIX/615/24 Rady Miejskiej w Mszczonowie z dnia 31 stycznia 2024 r. w sprawie przystąpienia do sporządzenia miejscowego planu zagospodarowania przestrzennego gminy Mszczonów obejmującego fragment miejscowości Zbiroża i Marianka</a:t>
            </a:r>
          </a:p>
          <a:p>
            <a:pPr algn="just"/>
            <a:endParaRPr lang="pl-PL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329D8FA-92BC-1239-757B-C51F6E898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161054"/>
            <a:ext cx="4479924" cy="59322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549FD10-4D59-E693-6B8E-38BCA0AE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>
            <a:normAutofit/>
          </a:bodyPr>
          <a:lstStyle/>
          <a:p>
            <a:r>
              <a:rPr lang="pl-PL" sz="1600" dirty="0">
                <a:latin typeface="Trebuchet MS" panose="020B0603020202020204" pitchFamily="34" charset="0"/>
              </a:rPr>
              <a:t>Lokalizacja terenu na tle układu komunikacyjnego fragmentu gminy Mszczonów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0430B9E-DACC-0224-BF08-10CBF1333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56" y="908720"/>
            <a:ext cx="7490352" cy="5466748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B741358-75FA-06DC-12B2-DB0616DB56D8}"/>
              </a:ext>
            </a:extLst>
          </p:cNvPr>
          <p:cNvSpPr txBox="1"/>
          <p:nvPr/>
        </p:nvSpPr>
        <p:spPr>
          <a:xfrm>
            <a:off x="6588224" y="1196752"/>
            <a:ext cx="2644712" cy="830997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lvl="0"/>
            <a:r>
              <a:rPr lang="pl-PL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 obejmuje fragment miejscowości Zbiroża i Marianka</a:t>
            </a:r>
            <a:endParaRPr lang="pl-PL" sz="16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krąg: pusty 7">
            <a:extLst>
              <a:ext uri="{FF2B5EF4-FFF2-40B4-BE49-F238E27FC236}">
                <a16:creationId xmlns:a16="http://schemas.microsoft.com/office/drawing/2014/main" id="{76C691D9-68DD-2B48-2D83-94B1C7D42EC3}"/>
              </a:ext>
            </a:extLst>
          </p:cNvPr>
          <p:cNvSpPr/>
          <p:nvPr/>
        </p:nvSpPr>
        <p:spPr>
          <a:xfrm>
            <a:off x="2915816" y="4077072"/>
            <a:ext cx="1152128" cy="1224136"/>
          </a:xfrm>
          <a:prstGeom prst="donut">
            <a:avLst>
              <a:gd name="adj" fmla="val 84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>
            <a:extLst>
              <a:ext uri="{FF2B5EF4-FFF2-40B4-BE49-F238E27FC236}">
                <a16:creationId xmlns:a16="http://schemas.microsoft.com/office/drawing/2014/main" id="{07856D3E-A7DC-9316-175D-510C818BB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6181725"/>
            <a:ext cx="3889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 dirty="0"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lang="pl-PL" altLang="pl-PL" sz="1400" i="1" dirty="0">
                <a:cs typeface="Times New Roman" panose="02020603050405020304" pitchFamily="18" charset="0"/>
              </a:rPr>
              <a:t>Istniejące zagospodarowanie w granicach opracowania.`</a:t>
            </a:r>
            <a:endParaRPr lang="pl-PL" altLang="pl-PL" sz="14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B54C4FF-BAC4-9112-F4E0-CBA9D439A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970" y="375811"/>
            <a:ext cx="4906060" cy="59335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ostokąt 3">
            <a:extLst>
              <a:ext uri="{FF2B5EF4-FFF2-40B4-BE49-F238E27FC236}">
                <a16:creationId xmlns:a16="http://schemas.microsoft.com/office/drawing/2014/main" id="{6F8391AD-5C98-507D-6E79-C190FA573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3375"/>
            <a:ext cx="6858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8F6F572-6B54-5098-DADF-90E65EF89D8D}"/>
              </a:ext>
            </a:extLst>
          </p:cNvPr>
          <p:cNvSpPr/>
          <p:nvPr/>
        </p:nvSpPr>
        <p:spPr>
          <a:xfrm>
            <a:off x="5724128" y="196870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dirty="0">
                <a:solidFill>
                  <a:schemeClr val="tx2">
                    <a:lumMod val="90000"/>
                  </a:schemeClr>
                </a:solidFill>
                <a:latin typeface="Trebuchet MS" panose="020B0603020202020204" pitchFamily="34" charset="0"/>
                <a:cs typeface="Arial" charset="0"/>
              </a:rPr>
              <a:t>Wyrys ze Studium uwarunkowań i kierunków zagospodarowania przestrzennego </a:t>
            </a:r>
          </a:p>
          <a:p>
            <a:pPr algn="ctr" eaLnBrk="1" hangingPunct="1">
              <a:defRPr/>
            </a:pPr>
            <a:r>
              <a:rPr lang="pl-PL" dirty="0">
                <a:solidFill>
                  <a:schemeClr val="tx2">
                    <a:lumMod val="90000"/>
                  </a:schemeClr>
                </a:solidFill>
                <a:latin typeface="Trebuchet MS" panose="020B0603020202020204" pitchFamily="34" charset="0"/>
                <a:cs typeface="Arial" charset="0"/>
              </a:rPr>
              <a:t>Gminy Mszczonów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89C135-2B42-EE07-965E-D7EA82AAC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20" y="156706"/>
            <a:ext cx="4515480" cy="65445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6C4F728-5BAC-6EAB-6A7F-BD98CE77D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60350"/>
            <a:ext cx="8229600" cy="5976938"/>
          </a:xfrm>
        </p:spPr>
        <p:txBody>
          <a:bodyPr>
            <a:normAutofit/>
          </a:bodyPr>
          <a:lstStyle/>
          <a:p>
            <a:r>
              <a:rPr lang="pl-PL" b="1" dirty="0"/>
              <a:t>Ustalenia </a:t>
            </a:r>
            <a:r>
              <a:rPr lang="pl-PL" b="1" dirty="0" err="1"/>
              <a:t>SUiKZP</a:t>
            </a:r>
            <a:r>
              <a:rPr lang="pl-PL" b="1" dirty="0"/>
              <a:t> Gminy Mszczonów dla obszaru MPZP</a:t>
            </a:r>
          </a:p>
          <a:p>
            <a:endParaRPr lang="pl-PL" b="1" dirty="0"/>
          </a:p>
          <a:p>
            <a:r>
              <a:rPr lang="pl-PL" b="1" dirty="0"/>
              <a:t>Strefa PE</a:t>
            </a:r>
            <a:endParaRPr lang="pl-PL" dirty="0"/>
          </a:p>
          <a:p>
            <a:endParaRPr lang="pl-PL" sz="1800" u="sng" dirty="0">
              <a:latin typeface="Trebuchet MS" panose="020B0603020202020204" pitchFamily="34" charset="0"/>
            </a:endParaRPr>
          </a:p>
          <a:p>
            <a:r>
              <a:rPr lang="pl-PL" sz="1800" u="sng" dirty="0">
                <a:latin typeface="Trebuchet MS" panose="020B0603020202020204" pitchFamily="34" charset="0"/>
              </a:rPr>
              <a:t>Charakterystyka i położenie strefy</a:t>
            </a:r>
            <a:r>
              <a:rPr lang="pl-PL" sz="1800" dirty="0">
                <a:latin typeface="Trebuchet MS" panose="020B0603020202020204" pitchFamily="34" charset="0"/>
              </a:rPr>
              <a:t>: </a:t>
            </a:r>
          </a:p>
          <a:p>
            <a:r>
              <a:rPr lang="x-none" sz="1800" dirty="0">
                <a:latin typeface="Trebuchet MS" panose="020B0603020202020204" pitchFamily="34" charset="0"/>
              </a:rPr>
              <a:t>Obszar tej strefy obejmuje tereny  eksploatacji kopalin, na których prowadzone jest  lub planowane będzie wydobycie  zasobów złóż kopalin. Strefa ta obejmuje  tereny, na których eksploatacja została już zakończona i trwa ich rekultywacja oraz tereny występowania surowców mineralnych jeszcze nie eksploatowanych. Obszar  strefy PE obejmuje tereny w Mszczonowie i we wsiach:  Adamowice,  Dębiny Osuchowskie, Pieńki Strzyże,  Zimna Woda, Zbiroża,  Olszówka oraz Wręcza i Wręcza A i innych, tworząc obszary przeznaczone do wydobycia zasobów  kopalin,  na terenie których ustalone zostały również tereny górnicze z późniejszą poeksploatacyjną rekultywacją w kierunku  rolnym  często ze zbiornikami wodnymi, ewentualnie leśnym. Przyjęcie i egzekwowanie programów rekultywacji wyrobisk poeksploatacyjnych stanowi podstawowy warunek ochrony środowiska przyrodniczego obszaru oraz możliwości jego późniejszego wykorzystania w kierunku rekreacyjno – retencyjnym.</a:t>
            </a:r>
            <a:endParaRPr lang="pl-PL" sz="18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pl-PL" alt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00D2A2-BF63-7417-B8A9-51FC1564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366936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Obowiązujący MPZP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AAB6224-03EB-20F1-C6A9-2AB86F39B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68760"/>
            <a:ext cx="3744416" cy="49594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7B177DA-D6E6-1DA3-0E6D-BAF2F4D5B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268760"/>
            <a:ext cx="609600" cy="6096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BE015FA-9A90-E63C-BA9D-78E072F8E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2492896"/>
            <a:ext cx="609600" cy="609600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9268BE8-C0F3-747C-5DE8-F3A94C671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43459"/>
              </p:ext>
            </p:extLst>
          </p:nvPr>
        </p:nvGraphicFramePr>
        <p:xfrm>
          <a:off x="6230706" y="2569096"/>
          <a:ext cx="2376297" cy="457200"/>
        </p:xfrm>
        <a:graphic>
          <a:graphicData uri="http://schemas.openxmlformats.org/drawingml/2006/table">
            <a:tbl>
              <a:tblPr/>
              <a:tblGrid>
                <a:gridCol w="504063">
                  <a:extLst>
                    <a:ext uri="{9D8B030D-6E8A-4147-A177-3AD203B41FA5}">
                      <a16:colId xmlns:a16="http://schemas.microsoft.com/office/drawing/2014/main" val="3733968622"/>
                    </a:ext>
                  </a:extLst>
                </a:gridCol>
                <a:gridCol w="1872234">
                  <a:extLst>
                    <a:ext uri="{9D8B030D-6E8A-4147-A177-3AD203B41FA5}">
                      <a16:colId xmlns:a16="http://schemas.microsoft.com/office/drawing/2014/main" val="42264429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l-PL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800" dirty="0">
                          <a:effectLst/>
                          <a:latin typeface="arial" panose="020B0604020202020204" pitchFamily="34" charset="0"/>
                        </a:rPr>
                        <a:t>Tereny zabudowy usługowej, obiektów produkcyjnych, składów i magazynów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591473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0B18836-D4A4-B9B5-0C2B-2D2A40E23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474195"/>
              </p:ext>
            </p:extLst>
          </p:nvPr>
        </p:nvGraphicFramePr>
        <p:xfrm>
          <a:off x="6120155" y="1373803"/>
          <a:ext cx="2376297" cy="335280"/>
        </p:xfrm>
        <a:graphic>
          <a:graphicData uri="http://schemas.openxmlformats.org/drawingml/2006/table">
            <a:tbl>
              <a:tblPr/>
              <a:tblGrid>
                <a:gridCol w="504063">
                  <a:extLst>
                    <a:ext uri="{9D8B030D-6E8A-4147-A177-3AD203B41FA5}">
                      <a16:colId xmlns:a16="http://schemas.microsoft.com/office/drawing/2014/main" val="2253022266"/>
                    </a:ext>
                  </a:extLst>
                </a:gridCol>
                <a:gridCol w="1872234">
                  <a:extLst>
                    <a:ext uri="{9D8B030D-6E8A-4147-A177-3AD203B41FA5}">
                      <a16:colId xmlns:a16="http://schemas.microsoft.com/office/drawing/2014/main" val="33683128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l-PL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800" dirty="0">
                          <a:effectLst/>
                          <a:latin typeface="arial" panose="020B0604020202020204" pitchFamily="34" charset="0"/>
                        </a:rPr>
                        <a:t>Tereny przeznaczone pod wydobycie kopalin pospolitych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849959"/>
                  </a:ext>
                </a:extLst>
              </a:tr>
            </a:tbl>
          </a:graphicData>
        </a:graphic>
      </p:graphicFrame>
      <p:pic>
        <p:nvPicPr>
          <p:cNvPr id="10" name="Obraz 9">
            <a:extLst>
              <a:ext uri="{FF2B5EF4-FFF2-40B4-BE49-F238E27FC236}">
                <a16:creationId xmlns:a16="http://schemas.microsoft.com/office/drawing/2014/main" id="{225A2E94-AE4C-8B0B-019E-F276D73F5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529" y="3717032"/>
            <a:ext cx="609600" cy="6096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279FED8-3907-F659-28FA-E910D13792D9}"/>
              </a:ext>
            </a:extLst>
          </p:cNvPr>
          <p:cNvSpPr txBox="1"/>
          <p:nvPr/>
        </p:nvSpPr>
        <p:spPr>
          <a:xfrm>
            <a:off x="6732240" y="3837166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Tereny rolne</a:t>
            </a:r>
          </a:p>
        </p:txBody>
      </p:sp>
    </p:spTree>
    <p:extLst>
      <p:ext uri="{BB962C8B-B14F-4D97-AF65-F5344CB8AC3E}">
        <p14:creationId xmlns:p14="http://schemas.microsoft.com/office/powerpoint/2010/main" val="123910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C2011-E9B1-C4C6-E2AE-E890C1D0D0CF}"/>
              </a:ext>
            </a:extLst>
          </p:cNvPr>
          <p:cNvSpPr txBox="1">
            <a:spLocks/>
          </p:cNvSpPr>
          <p:nvPr/>
        </p:nvSpPr>
        <p:spPr>
          <a:xfrm>
            <a:off x="611559" y="260648"/>
            <a:ext cx="8356255" cy="748717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Procedura sporządzania </a:t>
            </a:r>
            <a:r>
              <a:rPr lang="pl-PL" sz="16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m.p.z.p</a:t>
            </a: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- zgodnie z art. 17 ust. 2 ustawy z dnia 27 marca 2003 r. o planowaniu i zagospodarowaniu przestrzennym ( Dz. U. 2024. poz. 1130)  oraz w związku z art. 67 ust. 3 ustawy z dnia 07 lipca 2023r. Ustawy o zmianie ustawy o planowaniu i zagospodarowaniu przestrzennym oraz niektórych innych ustaw (</a:t>
            </a:r>
            <a:r>
              <a:rPr lang="pl-PL" sz="16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t.j</a:t>
            </a: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Dz. U. 2024 poz. 1688)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B48F1909-098A-ECF1-A99F-4393BA0213C7}"/>
              </a:ext>
            </a:extLst>
          </p:cNvPr>
          <p:cNvSpPr txBox="1">
            <a:spLocks/>
          </p:cNvSpPr>
          <p:nvPr/>
        </p:nvSpPr>
        <p:spPr>
          <a:xfrm>
            <a:off x="683568" y="908720"/>
            <a:ext cx="8284247" cy="568863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Ogłoszono w prasie miejscowej oraz przez obwieszczenie w Internecie i na tablicy ogłoszeń</a:t>
            </a:r>
            <a:r>
              <a:rPr lang="pl-PL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o podjęciu uchwały o przystąpieniu do sporządzania planu, określając formę, miejsce i termin składania wniosków do planu, nie krótszy niż 21 dni od dnia ogłoszenia;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Zawiadomiono</a:t>
            </a:r>
            <a:r>
              <a:rPr lang="pl-PL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, na piśmie, o podjęciu uchwały o przystąpieniu do sporządzania planu instytucje i organy właściwe do uzgadniania i opiniowania planu;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Sporządzono projekt planu miejscowego</a:t>
            </a:r>
            <a:r>
              <a:rPr lang="pl-PL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– wnioski;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Sporządzenie prognozy oddziaływania na środowisko</a:t>
            </a:r>
            <a:r>
              <a:rPr lang="pl-PL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; 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Wystąpienie o opinie i uzgodnienia projektu planu</a:t>
            </a:r>
            <a:r>
              <a:rPr lang="pl-PL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Uzyskuje zgody na zmianę przeznaczenia gruntów rolnych i leśnych na cele nierolnicze i nieleśne;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Wprowadzenie zmian wynikających z uzyskanych uzgodnień i opinii;</a:t>
            </a:r>
          </a:p>
          <a:p>
            <a:pPr fontAlgn="auto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Ogłoszenie o konsultacjach społecznych </a:t>
            </a:r>
          </a:p>
          <a:p>
            <a:pPr algn="ctr" fontAlgn="auto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400" i="1" u="sng" dirty="0">
                <a:solidFill>
                  <a:srgbClr val="9933FF"/>
                </a:solidFill>
                <a:latin typeface="Trebuchet MS" panose="020B0603020202020204" pitchFamily="34" charset="0"/>
              </a:rPr>
              <a:t>Zbieranie uwag – </a:t>
            </a:r>
            <a:r>
              <a:rPr lang="pl-PL" sz="1400" dirty="0">
                <a:solidFill>
                  <a:srgbClr val="9933FF"/>
                </a:solidFill>
                <a:latin typeface="Trebuchet MS" panose="020B0603020202020204" pitchFamily="34" charset="0"/>
              </a:rPr>
              <a:t>udostępnienie projektu MPZP od 27.01.2026 r. do 06.03.2026 r.(włącznie),</a:t>
            </a:r>
          </a:p>
          <a:p>
            <a:pPr marL="0" indent="0" fontAlgn="auto">
              <a:lnSpc>
                <a:spcPct val="150000"/>
              </a:lnSpc>
              <a:buFont typeface="Wingdings 3"/>
              <a:buNone/>
            </a:pPr>
            <a:r>
              <a:rPr lang="pl-PL" sz="1400" dirty="0">
                <a:solidFill>
                  <a:srgbClr val="9933FF"/>
                </a:solidFill>
                <a:latin typeface="Trebuchet MS" panose="020B0603020202020204" pitchFamily="34" charset="0"/>
              </a:rPr>
              <a:t>	 </a:t>
            </a:r>
            <a:r>
              <a:rPr lang="pl-PL" sz="1400" i="1" u="sng" dirty="0">
                <a:solidFill>
                  <a:srgbClr val="9933FF"/>
                </a:solidFill>
                <a:latin typeface="Trebuchet MS" panose="020B0603020202020204" pitchFamily="34" charset="0"/>
              </a:rPr>
              <a:t>spotkanie otwarte w dniu 17.02.2026r.</a:t>
            </a:r>
          </a:p>
          <a:p>
            <a:pPr marL="0" indent="0" fontAlgn="auto">
              <a:lnSpc>
                <a:spcPct val="150000"/>
              </a:lnSpc>
              <a:buFont typeface="Wingdings 3"/>
              <a:buNone/>
            </a:pPr>
            <a:r>
              <a:rPr lang="pl-PL" sz="1400" i="1" dirty="0">
                <a:solidFill>
                  <a:srgbClr val="9933FF"/>
                </a:solidFill>
                <a:latin typeface="Trebuchet MS" panose="020B0603020202020204" pitchFamily="34" charset="0"/>
              </a:rPr>
              <a:t>	</a:t>
            </a:r>
            <a:r>
              <a:rPr lang="pl-PL" sz="1400" i="1" u="sng" dirty="0">
                <a:solidFill>
                  <a:srgbClr val="9933FF"/>
                </a:solidFill>
                <a:latin typeface="Trebuchet MS" panose="020B0603020202020204" pitchFamily="34" charset="0"/>
              </a:rPr>
              <a:t>dyżur projektanta 19.02.2026 r.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endParaRPr lang="pl-PL" sz="1400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0993881-4E35-084E-552B-F4B951559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11625"/>
            <a:ext cx="4680520" cy="6620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298561"/>
      </p:ext>
    </p:extLst>
  </p:cSld>
  <p:clrMapOvr>
    <a:masterClrMapping/>
  </p:clrMapOvr>
</p:sld>
</file>

<file path=ppt/theme/theme1.xml><?xml version="1.0" encoding="utf-8"?>
<a:theme xmlns:a="http://schemas.openxmlformats.org/drawingml/2006/main" name="Przycinanie">
  <a:themeElements>
    <a:clrScheme name="Przycinani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Przycin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Przycinanie</Template>
  <TotalTime>8084</TotalTime>
  <Words>825</Words>
  <Application>Microsoft Office PowerPoint</Application>
  <PresentationFormat>Pokaz na ekranie (4:3)</PresentationFormat>
  <Paragraphs>76</Paragraphs>
  <Slides>13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Calibri</vt:lpstr>
      <vt:lpstr>Franklin Gothic Book</vt:lpstr>
      <vt:lpstr>Lucida Sans Unicode</vt:lpstr>
      <vt:lpstr>Times New Roman</vt:lpstr>
      <vt:lpstr>Trebuchet MS</vt:lpstr>
      <vt:lpstr>Wingdings</vt:lpstr>
      <vt:lpstr>Wingdings 3</vt:lpstr>
      <vt:lpstr>Przycinanie</vt:lpstr>
      <vt:lpstr> MIEJSCOWY  PLAN ZAGOSPODAROWANIA PRZESTRZENNEGO  </vt:lpstr>
      <vt:lpstr>Prezentacja programu PowerPoint</vt:lpstr>
      <vt:lpstr>Lokalizacja terenu na tle układu komunikacyjnego fragmentu gminy Mszczonów</vt:lpstr>
      <vt:lpstr>Prezentacja programu PowerPoint</vt:lpstr>
      <vt:lpstr>Prezentacja programu PowerPoint</vt:lpstr>
      <vt:lpstr>Prezentacja programu PowerPoint</vt:lpstr>
      <vt:lpstr>Obowiązujący MPZP</vt:lpstr>
      <vt:lpstr>Prezentacja programu PowerPoint</vt:lpstr>
      <vt:lpstr>Prezentacja programu PowerPoint</vt:lpstr>
      <vt:lpstr>Prezentacja programu PowerPoint</vt:lpstr>
      <vt:lpstr>Projekt miejscowego planu zagospodarowania przestrzennego </vt:lpstr>
      <vt:lpstr>Prezentacja programu PowerPoint</vt:lpstr>
      <vt:lpstr>DZIĘKUJĘ ZA UWAGĘ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MIEJSCOWY PLAN ZAGOSPODAROWANIA PRZESTRZENNEGO GMINY ŻABIA WOLA OBEJMUJĄCY MIEJSCOWOŚĆ BOLESŁAWEK</dc:title>
  <dc:creator>Iwona</dc:creator>
  <cp:lastModifiedBy>Jadwiga Jeznach</cp:lastModifiedBy>
  <cp:revision>737</cp:revision>
  <cp:lastPrinted>2026-03-17T11:39:55Z</cp:lastPrinted>
  <dcterms:created xsi:type="dcterms:W3CDTF">2015-01-19T06:35:19Z</dcterms:created>
  <dcterms:modified xsi:type="dcterms:W3CDTF">2026-03-17T11:47:34Z</dcterms:modified>
</cp:coreProperties>
</file>