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56" r:id="rId2"/>
    <p:sldId id="257" r:id="rId3"/>
    <p:sldId id="297" r:id="rId4"/>
    <p:sldId id="298" r:id="rId5"/>
    <p:sldId id="261" r:id="rId6"/>
    <p:sldId id="263" r:id="rId7"/>
    <p:sldId id="289" r:id="rId8"/>
    <p:sldId id="267" r:id="rId9"/>
    <p:sldId id="292" r:id="rId10"/>
    <p:sldId id="269" r:id="rId11"/>
    <p:sldId id="270" r:id="rId12"/>
    <p:sldId id="274" r:id="rId13"/>
    <p:sldId id="273" r:id="rId14"/>
    <p:sldId id="295" r:id="rId15"/>
    <p:sldId id="293" r:id="rId16"/>
    <p:sldId id="275" r:id="rId17"/>
    <p:sldId id="277" r:id="rId18"/>
    <p:sldId id="278" r:id="rId19"/>
    <p:sldId id="287" r:id="rId20"/>
    <p:sldId id="283" r:id="rId21"/>
    <p:sldId id="29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C11"/>
    <a:srgbClr val="0A7394"/>
    <a:srgbClr val="089236"/>
    <a:srgbClr val="048626"/>
    <a:srgbClr val="0BCEE3"/>
    <a:srgbClr val="DCBD06"/>
    <a:srgbClr val="FCED96"/>
    <a:srgbClr val="609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85" autoAdjust="0"/>
  </p:normalViewPr>
  <p:slideViewPr>
    <p:cSldViewPr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914606710365514E-2"/>
          <c:y val="9.1085337960685145E-2"/>
          <c:w val="0.97208543575094375"/>
          <c:h val="0.81966627501108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gradFill>
              <a:gsLst>
                <a:gs pos="10000">
                  <a:srgbClr val="052F61">
                    <a:lumMod val="75000"/>
                  </a:srgbClr>
                </a:gs>
                <a:gs pos="100000">
                  <a:srgbClr val="052F61">
                    <a:lumMod val="40000"/>
                    <a:lumOff val="6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">
                    <a:srgbClr val="052F61">
                      <a:lumMod val="75000"/>
                    </a:srgbClr>
                  </a:gs>
                  <a:gs pos="100000">
                    <a:srgbClr val="052F61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EF-4659-A4A1-E9C84F4E66D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EF-4659-A4A1-E9C84F4E66D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EF-4659-A4A1-E9C84F4E66D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EF-4659-A4A1-E9C84F4E66D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2EF-4659-A4A1-E9C84F4E66D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2EF-4659-A4A1-E9C84F4E66D0}"/>
              </c:ext>
            </c:extLst>
          </c:dPt>
          <c:dPt>
            <c:idx val="7"/>
            <c:invertIfNegative val="0"/>
            <c:bubble3D val="0"/>
            <c:spPr>
              <a:gradFill>
                <a:gsLst>
                  <a:gs pos="10000">
                    <a:srgbClr val="E87D37">
                      <a:lumMod val="75000"/>
                    </a:srgbClr>
                  </a:gs>
                  <a:gs pos="100000">
                    <a:srgbClr val="E87D37">
                      <a:lumMod val="40000"/>
                      <a:lumOff val="6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861-477F-BBF3-CA860BE17A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128228</a:t>
                    </a:r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2EF-4659-A4A1-E9C84F4E66D0}"/>
                </c:ext>
              </c:extLst>
            </c:dLbl>
            <c:dLbl>
              <c:idx val="1"/>
              <c:layout>
                <c:manualLayout>
                  <c:x val="2.9394882050142036E-3"/>
                  <c:y val="-5.6120307620140973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248443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2EF-4659-A4A1-E9C84F4E66D0}"/>
                </c:ext>
              </c:extLst>
            </c:dLbl>
            <c:dLbl>
              <c:idx val="2"/>
              <c:layout>
                <c:manualLayout>
                  <c:x val="2.9394882050143116E-3"/>
                  <c:y val="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123019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2EF-4659-A4A1-E9C84F4E66D0}"/>
                </c:ext>
              </c:extLst>
            </c:dLbl>
            <c:dLbl>
              <c:idx val="3"/>
              <c:layout>
                <c:manualLayout>
                  <c:x val="4.4092323075213867E-3"/>
                  <c:y val="-2.8061255980376077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197555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2EF-4659-A4A1-E9C84F4E66D0}"/>
                </c:ext>
              </c:extLst>
            </c:dLbl>
            <c:dLbl>
              <c:idx val="4"/>
              <c:layout>
                <c:manualLayout>
                  <c:x val="1.4697441025069134E-3"/>
                  <c:y val="-1.68166940886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F-4659-A4A1-E9C84F4E66D0}"/>
                </c:ext>
              </c:extLst>
            </c:dLbl>
            <c:dLbl>
              <c:idx val="5"/>
              <c:layout>
                <c:manualLayout>
                  <c:x val="-7.34872051253575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F-4659-A4A1-E9C84F4E66D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234069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70629189349331"/>
                      <c:h val="5.913981338934121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C-B2EF-4659-A4A1-E9C84F4E66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2019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Arkusz1!$B$2:$B$8</c:f>
              <c:numCache>
                <c:formatCode>#,##0</c:formatCode>
                <c:ptCount val="7"/>
                <c:pt idx="0">
                  <c:v>128228</c:v>
                </c:pt>
                <c:pt idx="1">
                  <c:v>248443</c:v>
                </c:pt>
                <c:pt idx="2">
                  <c:v>123019</c:v>
                </c:pt>
                <c:pt idx="3" formatCode="General">
                  <c:v>197555</c:v>
                </c:pt>
                <c:pt idx="4" formatCode="General">
                  <c:v>223393</c:v>
                </c:pt>
                <c:pt idx="5" formatCode="General">
                  <c:v>236518</c:v>
                </c:pt>
                <c:pt idx="6" formatCode="General">
                  <c:v>234069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2EF-4659-A4A1-E9C84F4E66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97108352"/>
        <c:axId val="101000704"/>
      </c:barChart>
      <c:catAx>
        <c:axId val="9710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pPr>
            <a:endParaRPr lang="pl-PL"/>
          </a:p>
        </c:txPr>
        <c:crossAx val="101000704"/>
        <c:crosses val="autoZero"/>
        <c:auto val="1"/>
        <c:lblAlgn val="ctr"/>
        <c:lblOffset val="100"/>
        <c:noMultiLvlLbl val="0"/>
      </c:catAx>
      <c:valAx>
        <c:axId val="101000704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one"/>
        <c:crossAx val="97108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116650121312687E-3"/>
          <c:y val="4.6260883321601019E-2"/>
          <c:w val="0.90333724241386648"/>
          <c:h val="0.764455588723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4-4524-ADC3-E5F003DAB8F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F4-4524-ADC3-E5F003DAB8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F4-4524-ADC3-E5F003DAB8F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F4-4524-ADC3-E5F003DAB8F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4-4524-ADC3-E5F003DAB8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F4-4524-ADC3-E5F003DAB8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13201</a:t>
                    </a:r>
                    <a:endParaRPr lang="en-US" sz="1600" dirty="0">
                      <a:solidFill>
                        <a:schemeClr val="bg1"/>
                      </a:solidFill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3F4-4524-ADC3-E5F003DAB8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9659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3F4-4524-ADC3-E5F003DAB8F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10335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3F4-4524-ADC3-E5F003DAB8F1}"/>
                </c:ext>
              </c:extLst>
            </c:dLbl>
            <c:dLbl>
              <c:idx val="3"/>
              <c:layout>
                <c:manualLayout>
                  <c:x val="4.672034233135244E-3"/>
                  <c:y val="3.4012922232265408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10328</a:t>
                    </a:r>
                    <a:endParaRPr lang="en-US" sz="1600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3F4-4524-ADC3-E5F003DAB8F1}"/>
                </c:ext>
              </c:extLst>
            </c:dLbl>
            <c:dLbl>
              <c:idx val="4"/>
              <c:layout>
                <c:manualLayout>
                  <c:x val="8.0994584831076122E-4"/>
                  <c:y val="-5.6120665617607922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7895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3F4-4524-ADC3-E5F003DAB8F1}"/>
                </c:ext>
              </c:extLst>
            </c:dLbl>
            <c:dLbl>
              <c:idx val="5"/>
              <c:layout>
                <c:manualLayout>
                  <c:x val="0"/>
                  <c:y val="-2.5721674602423708E-17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10493</a:t>
                    </a:r>
                    <a:endParaRPr lang="en-US" sz="1600" b="1" dirty="0">
                      <a:latin typeface="Arial Black" panose="020B0A040201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3F4-4524-ADC3-E5F003DAB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6"/>
                <c:pt idx="0">
                  <c:v>2015</c:v>
                </c:pt>
                <c:pt idx="1">
                  <c:v>2020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Arkusz1!$B$2:$B$10</c:f>
              <c:numCache>
                <c:formatCode>#,##0</c:formatCode>
                <c:ptCount val="6"/>
                <c:pt idx="0">
                  <c:v>13201</c:v>
                </c:pt>
                <c:pt idx="1">
                  <c:v>9659</c:v>
                </c:pt>
                <c:pt idx="2">
                  <c:v>10335</c:v>
                </c:pt>
                <c:pt idx="3">
                  <c:v>10328</c:v>
                </c:pt>
                <c:pt idx="4" formatCode="General">
                  <c:v>7895</c:v>
                </c:pt>
                <c:pt idx="5" formatCode="General">
                  <c:v>10493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F4-4524-ADC3-E5F003DAB8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63870464"/>
        <c:axId val="64045440"/>
      </c:barChart>
      <c:catAx>
        <c:axId val="6387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pl-PL"/>
          </a:p>
        </c:txPr>
        <c:crossAx val="64045440"/>
        <c:crosses val="autoZero"/>
        <c:auto val="1"/>
        <c:lblAlgn val="ctr"/>
        <c:lblOffset val="100"/>
        <c:noMultiLvlLbl val="0"/>
      </c:catAx>
      <c:valAx>
        <c:axId val="640454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63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95013355122997E-2"/>
          <c:y val="5.7749676279446091E-2"/>
          <c:w val="0.91007977679827323"/>
          <c:h val="0.8495069731982209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Rodzina 3+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E2-47BD-8B0C-CCB80C52779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E2-47BD-8B0C-CCB80C52779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2AA-4767-AB42-35D4FA43C3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E2-47BD-8B0C-CCB80C52779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526-4F28-B019-E6B172E180AD}"/>
              </c:ext>
            </c:extLst>
          </c:dPt>
          <c:cat>
            <c:numRef>
              <c:f>Arkusz1!$A$2:$A$6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618</c:v>
                </c:pt>
                <c:pt idx="1">
                  <c:v>538</c:v>
                </c:pt>
                <c:pt idx="2">
                  <c:v>545</c:v>
                </c:pt>
                <c:pt idx="3">
                  <c:v>628</c:v>
                </c:pt>
                <c:pt idx="4">
                  <c:v>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C-4EFE-9169-B089DFBD8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77967"/>
        <c:axId val="2133022175"/>
      </c:barChart>
      <c:catAx>
        <c:axId val="18077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33022175"/>
        <c:crosses val="autoZero"/>
        <c:auto val="1"/>
        <c:lblAlgn val="ctr"/>
        <c:lblOffset val="100"/>
        <c:noMultiLvlLbl val="0"/>
      </c:catAx>
      <c:valAx>
        <c:axId val="213302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0777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1043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2214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2821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3234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4000"/>
                  </a:schemeClr>
                </a:gs>
                <a:gs pos="100000">
                  <a:schemeClr val="accent5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General</c:formatCode>
                <c:ptCount val="1"/>
                <c:pt idx="0">
                  <c:v>3623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CD-47D0-9FE2-3E347588C4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98362030570843"/>
          <c:y val="0.87374348859516393"/>
          <c:w val="0.36872894162202235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165831131840801E-2"/>
          <c:y val="2.8607541259108919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-1.5607901973527032E-3"/>
                  <c:y val="6.70700125651140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FE-4CFA-B640-D4B72D027EB4}"/>
                </c:ext>
              </c:extLst>
            </c:dLbl>
            <c:dLbl>
              <c:idx val="1"/>
              <c:layout>
                <c:manualLayout>
                  <c:x val="-9.8809080210360105E-5"/>
                  <c:y val="6.4302127619622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1200</c:v>
                </c:pt>
                <c:pt idx="1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-3.1215803947054351E-3"/>
                  <c:y val="6.45859380256653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11171424576E-3"/>
                  <c:y val="5.66723024515272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678</c:v>
                </c:pt>
                <c:pt idx="1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-1.5607901973527032E-3"/>
                  <c:y val="6.9554087104562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FE-4CFA-B640-D4B72D027EB4}"/>
                </c:ext>
              </c:extLst>
            </c:dLbl>
            <c:dLbl>
              <c:idx val="1"/>
              <c:layout>
                <c:manualLayout>
                  <c:x val="0"/>
                  <c:y val="5.46496398678707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FE-4CFA-B640-D4B72D027E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Arkusz1!$D$2:$D$3</c:f>
              <c:numCache>
                <c:formatCode>General</c:formatCode>
                <c:ptCount val="2"/>
                <c:pt idx="0">
                  <c:v>514</c:v>
                </c:pt>
                <c:pt idx="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-1.5607901973527032E-3"/>
                  <c:y val="6.21018634862166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FE-4CFA-B640-D4B72D027EB4}"/>
                </c:ext>
              </c:extLst>
            </c:dLbl>
            <c:dLbl>
              <c:idx val="1"/>
              <c:layout>
                <c:manualLayout>
                  <c:x val="-1.5607901973528177E-3"/>
                  <c:y val="6.21018634862167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FE-4CFA-B640-D4B72D027E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Arkusz1!$E$2:$E$3</c:f>
              <c:numCache>
                <c:formatCode>General</c:formatCode>
                <c:ptCount val="2"/>
                <c:pt idx="0">
                  <c:v>1090</c:v>
                </c:pt>
                <c:pt idx="1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4000"/>
                  </a:schemeClr>
                </a:gs>
                <a:gs pos="100000">
                  <a:schemeClr val="accent5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1.5607901973527032E-3"/>
                  <c:y val="7.20381616440113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C-467B-90F6-3748339C9499}"/>
                </c:ext>
              </c:extLst>
            </c:dLbl>
            <c:dLbl>
              <c:idx val="1"/>
              <c:layout>
                <c:manualLayout>
                  <c:x val="3.1215803947054065E-3"/>
                  <c:y val="6.70700125651140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8C-467B-90F6-3748339C94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LATO W MIEŚCIE</c:v>
                </c:pt>
                <c:pt idx="1">
                  <c:v>ZIMA W MIEŚCIE</c:v>
                </c:pt>
              </c:strCache>
            </c:strRef>
          </c:cat>
          <c:val>
            <c:numRef>
              <c:f>Arkusz1!$F$2:$F$3</c:f>
              <c:numCache>
                <c:formatCode>General</c:formatCode>
                <c:ptCount val="2"/>
                <c:pt idx="0">
                  <c:v>928</c:v>
                </c:pt>
                <c:pt idx="1">
                  <c:v>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8C-467B-90F6-3748339C94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94411043807326"/>
          <c:y val="0.90852053214744533"/>
          <c:w val="0.36872894162202235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0498697976647E-2"/>
          <c:y val="2.8607619772326856E-2"/>
          <c:w val="0.77715867753372936"/>
          <c:h val="0.80326462161481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1"/>
              <c:layout>
                <c:manualLayout>
                  <c:x val="1.4619883040935672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Arkusz1!$B$2</c:f>
              <c:numCache>
                <c:formatCode>General</c:formatCode>
                <c:ptCount val="1"/>
                <c:pt idx="0">
                  <c:v>605202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8BE-8F96-A71695AEEC2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2100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B1-48BE-8F96-A71695AEEC2E}"/>
                </c:ext>
              </c:extLst>
            </c:dLbl>
            <c:dLbl>
              <c:idx val="1"/>
              <c:layout>
                <c:manualLayout>
                  <c:x val="-1.4619883040935672E-3"/>
                  <c:y val="-3.2754297141587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B1-48BE-8F96-A71695AEE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Arkusz1!$C$2</c:f>
              <c:numCache>
                <c:formatCode>General</c:formatCode>
                <c:ptCount val="1"/>
                <c:pt idx="0">
                  <c:v>706085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B1-48BE-8F96-A71695AEEC2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Arkusz1!$D$2</c:f>
              <c:numCache>
                <c:formatCode>General</c:formatCode>
                <c:ptCount val="1"/>
                <c:pt idx="0">
                  <c:v>788420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1-48BE-8F96-A71695AEEC2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14000"/>
                  </a:schemeClr>
                </a:gs>
                <a:gs pos="100000">
                  <a:schemeClr val="accent4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Arkusz1!$E$2</c:f>
              <c:numCache>
                <c:formatCode>General</c:formatCode>
                <c:ptCount val="1"/>
                <c:pt idx="0">
                  <c:v>978313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4-449D-A764-F01FA611A179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4000"/>
                  </a:schemeClr>
                </a:gs>
                <a:gs pos="100000">
                  <a:schemeClr val="accent5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</c:f>
              <c:numCache>
                <c:formatCode>General</c:formatCode>
                <c:ptCount val="1"/>
              </c:numCache>
            </c:numRef>
          </c:cat>
          <c:val>
            <c:numRef>
              <c:f>Arkusz1!$F$2</c:f>
              <c:numCache>
                <c:formatCode>General</c:formatCode>
                <c:ptCount val="1"/>
                <c:pt idx="0">
                  <c:v>1100500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E-4F83-A599-8E03BF5C08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2"/>
        <c:overlap val="-62"/>
        <c:axId val="65119744"/>
        <c:axId val="65121280"/>
      </c:barChart>
      <c:catAx>
        <c:axId val="6511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21280"/>
        <c:crosses val="autoZero"/>
        <c:auto val="1"/>
        <c:lblAlgn val="ctr"/>
        <c:lblOffset val="100"/>
        <c:noMultiLvlLbl val="0"/>
      </c:catAx>
      <c:valAx>
        <c:axId val="65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98362030570843"/>
          <c:y val="0.87374348859516393"/>
          <c:w val="0.36872894162202235"/>
          <c:h val="4.99731250518330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509124229861401"/>
          <c:y val="0.10976731752027553"/>
          <c:w val="0.62490872927699392"/>
          <c:h val="0.778345527635446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KS MSZCZONOWIANKA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4.2328630152205478E-3"/>
                  <c:y val="-1.9763608567259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306.000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9EB-4E0C-A694-B2010103E30D}"/>
                </c:ext>
              </c:extLst>
            </c:dLbl>
            <c:dLbl>
              <c:idx val="1"/>
              <c:layout>
                <c:manualLayout>
                  <c:x val="1.4109543384068441E-3"/>
                  <c:y val="-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</a:t>
                    </a:r>
                    <a:r>
                      <a:rPr lang="en-US" b="1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56</a:t>
                    </a:r>
                    <a:r>
                      <a:rPr lang="en-US" b="1" baseline="0" dirty="0">
                        <a:solidFill>
                          <a:prstClr val="white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9EB-4E0C-A694-B2010103E30D}"/>
                </c:ext>
              </c:extLst>
            </c:dLbl>
            <c:dLbl>
              <c:idx val="9"/>
              <c:layout>
                <c:manualLayout>
                  <c:x val="7.8901960454686323E-2"/>
                  <c:y val="-4.25002978250073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Arkusz1!$B$2:$B$10</c:f>
              <c:numCache>
                <c:formatCode>General</c:formatCode>
                <c:ptCount val="9"/>
                <c:pt idx="0" formatCode="#,##0">
                  <c:v>306000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EB-4E0C-A694-B2010103E3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LKS OSUCHÓW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84.000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9EB-4E0C-A694-B2010103E30D}"/>
                </c:ext>
              </c:extLst>
            </c:dLbl>
            <c:dLbl>
              <c:idx val="1"/>
              <c:layout>
                <c:manualLayout>
                  <c:x val="0.11344487552065359"/>
                  <c:y val="-6.70845600488844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62.000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9EB-4E0C-A694-B2010103E30D}"/>
                </c:ext>
              </c:extLst>
            </c:dLbl>
            <c:dLbl>
              <c:idx val="2"/>
              <c:layout>
                <c:manualLayout>
                  <c:x val="0.1269858904566159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21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9EB-4E0C-A694-B2010103E30D}"/>
                </c:ext>
              </c:extLst>
            </c:dLbl>
            <c:dLbl>
              <c:idx val="3"/>
              <c:layout>
                <c:manualLayout>
                  <c:x val="0.1213420731029885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36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Arkusz1!$C$2:$C$10</c:f>
              <c:numCache>
                <c:formatCode>#,##0</c:formatCode>
                <c:ptCount val="9"/>
                <c:pt idx="0">
                  <c:v>84000</c:v>
                </c:pt>
                <c:pt idx="1">
                  <c:v>62000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EB-4E0C-A694-B2010103E3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UKS OLIMPIJCZYK</c:v>
                </c:pt>
              </c:strCache>
            </c:strRef>
          </c:tx>
          <c:spPr>
            <a:gradFill>
              <a:gsLst>
                <a:gs pos="0">
                  <a:srgbClr val="DCBD06"/>
                </a:gs>
                <a:gs pos="100000">
                  <a:srgbClr val="FFFF00"/>
                </a:gs>
              </a:gsLst>
              <a:lin ang="0" scaled="1"/>
            </a:gradFill>
          </c:spPr>
          <c:invertIfNegative val="0"/>
          <c:dLbls>
            <c:dLbl>
              <c:idx val="0"/>
              <c:layout>
                <c:manualLayout>
                  <c:x val="-4.1790534738243672E-3"/>
                  <c:y val="-7.3125351698861113E-2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9EB-4E0C-A694-B2010103E30D}"/>
                </c:ext>
              </c:extLst>
            </c:dLbl>
            <c:dLbl>
              <c:idx val="1"/>
              <c:layout>
                <c:manualLayout>
                  <c:x val="7.7096100433285325E-2"/>
                  <c:y val="-5.9290825701779288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9EB-4E0C-A694-B2010103E30D}"/>
                </c:ext>
              </c:extLst>
            </c:dLbl>
            <c:dLbl>
              <c:idx val="2"/>
              <c:layout>
                <c:manualLayout>
                  <c:x val="0.2624373958449063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3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200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9EB-4E0C-A694-B2010103E30D}"/>
                </c:ext>
              </c:extLst>
            </c:dLbl>
            <c:dLbl>
              <c:idx val="3"/>
              <c:layout>
                <c:manualLayout>
                  <c:x val="0.1172926448718173"/>
                  <c:y val="-4.732113098544606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63.000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9EB-4E0C-A694-B2010103E30D}"/>
                </c:ext>
              </c:extLst>
            </c:dLbl>
            <c:dLbl>
              <c:idx val="4"/>
              <c:layout>
                <c:manualLayout>
                  <c:x val="7.3890059973843E-2"/>
                  <c:y val="1.086467823019664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20.000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9EB-4E0C-A694-B2010103E30D}"/>
                </c:ext>
              </c:extLst>
            </c:dLbl>
            <c:dLbl>
              <c:idx val="6"/>
              <c:layout>
                <c:manualLayout>
                  <c:x val="6.7007905554353611E-2"/>
                  <c:y val="3.9526858126873784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9EB-4E0C-A694-B2010103E30D}"/>
                </c:ext>
              </c:extLst>
            </c:dLbl>
            <c:dLbl>
              <c:idx val="7"/>
              <c:layout>
                <c:manualLayout>
                  <c:x val="0.13876857249779265"/>
                  <c:y val="2.7557701922008159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105.000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9EB-4E0C-A694-B2010103E30D}"/>
                </c:ext>
              </c:extLst>
            </c:dLbl>
            <c:dLbl>
              <c:idx val="8"/>
              <c:layout>
                <c:manualLayout>
                  <c:x val="0.1030092461381842"/>
                  <c:y val="2.1249312325404271E-3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9EB-4E0C-A694-B2010103E30D}"/>
                </c:ext>
              </c:extLst>
            </c:dLbl>
            <c:dLbl>
              <c:idx val="9"/>
              <c:layout>
                <c:manualLayout>
                  <c:x val="7.9013442950784329E-2"/>
                  <c:y val="-1.9763608567259982E-3"/>
                </c:manualLayout>
              </c:layout>
              <c:tx>
                <c:rich>
                  <a:bodyPr/>
                  <a:lstStyle/>
                  <a:p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7</a:t>
                    </a:r>
                    <a:r>
                      <a:rPr lang="pl-PL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800</a:t>
                    </a:r>
                    <a:r>
                      <a:rPr lang="pl-PL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Arkusz1!$D$2:$D$10</c:f>
              <c:numCache>
                <c:formatCode>General</c:formatCode>
                <c:ptCount val="9"/>
                <c:pt idx="3" formatCode="#,##0">
                  <c:v>63000</c:v>
                </c:pt>
                <c:pt idx="4" formatCode="#,##0">
                  <c:v>20000</c:v>
                </c:pt>
                <c:pt idx="6" formatCode="#,##0">
                  <c:v>16000</c:v>
                </c:pt>
                <c:pt idx="7" formatCode="#,##0">
                  <c:v>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9EB-4E0C-A694-B2010103E3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UKS LUTKÓWKA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2"/>
              <c:layout>
                <c:manualLayout>
                  <c:x val="9.4870672264485173E-2"/>
                  <c:y val="1.196915620486612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50.000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9EB-4E0C-A694-B2010103E30D}"/>
                </c:ext>
              </c:extLst>
            </c:dLbl>
            <c:dLbl>
              <c:idx val="4"/>
              <c:layout>
                <c:manualLayout>
                  <c:x val="0.1467392511943143"/>
                  <c:y val="7.2465727616353461E-1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8</a:t>
                    </a:r>
                    <a:r>
                      <a:rPr lang="pl-PL" b="1" baseline="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9EB-4E0C-A694-B2010103E30D}"/>
                </c:ext>
              </c:extLst>
            </c:dLbl>
            <c:dLbl>
              <c:idx val="5"/>
              <c:layout>
                <c:manualLayout>
                  <c:x val="0.1255749361182090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16000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9EB-4E0C-A694-B2010103E30D}"/>
                </c:ext>
              </c:extLst>
            </c:dLbl>
            <c:dLbl>
              <c:idx val="10"/>
              <c:layout>
                <c:manualLayout>
                  <c:x val="9.5944895011665587E-2"/>
                  <c:y val="5.9290825701779288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9EB-4E0C-A694-B2010103E30D}"/>
                </c:ext>
              </c:extLst>
            </c:dLbl>
            <c:dLbl>
              <c:idx val="11"/>
              <c:layout>
                <c:manualLayout>
                  <c:x val="9.3122986334851707E-2"/>
                  <c:y val="3.95272171345196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2</a:t>
                    </a:r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5 000</a:t>
                    </a:r>
                    <a:r>
                      <a:rPr lang="pl-PL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 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Arkusz1!$E$2:$E$10</c:f>
              <c:numCache>
                <c:formatCode>General</c:formatCode>
                <c:ptCount val="9"/>
                <c:pt idx="2" formatCode="#,##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9EB-4E0C-A694-B2010103E30D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SKF FRESH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0.16102462786785862"/>
                  <c:y val="-4.648355043884012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110.000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556-4DAC-8820-26DCAE41F026}"/>
                </c:ext>
              </c:extLst>
            </c:dLbl>
            <c:dLbl>
              <c:idx val="6"/>
              <c:layout>
                <c:manualLayout>
                  <c:x val="0.10277777777777777"/>
                  <c:y val="-6.850231289698978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45000zł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9EB-4E0C-A694-B2010103E30D}"/>
                </c:ext>
              </c:extLst>
            </c:dLbl>
            <c:dLbl>
              <c:idx val="9"/>
              <c:layout>
                <c:manualLayout>
                  <c:x val="0.1612850765119665"/>
                  <c:y val="-2.1250985499603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6400zł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9EB-4E0C-A694-B201010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Arkusz1!$F$2:$F$10</c:f>
              <c:numCache>
                <c:formatCode>General</c:formatCode>
                <c:ptCount val="9"/>
                <c:pt idx="5">
                  <c:v>110000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A9EB-4E0C-A694-B2010103E30D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UKS PIRANIE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8.1396414043663712E-2"/>
                  <c:y val="-5.22652430979896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>
                        <a:latin typeface="Courier New" panose="02070309020205020404" pitchFamily="49" charset="0"/>
                        <a:cs typeface="Courier New" panose="02070309020205020404" pitchFamily="49" charset="0"/>
                      </a:defRPr>
                    </a:pPr>
                    <a:r>
                      <a:rPr lang="en-US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13.000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38151089788209"/>
                      <c:h val="4.474103771356183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688A-47D3-B47B-1B3C5BFA9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Courier New" panose="02070309020205020404" pitchFamily="49" charset="0"/>
                    <a:cs typeface="Courier New" panose="02070309020205020404" pitchFamily="49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Arkusz1!$A$2:$A$10</c:f>
              <c:strCache>
                <c:ptCount val="9"/>
                <c:pt idx="0">
                  <c:v>PIŁKA NOŻNA</c:v>
                </c:pt>
                <c:pt idx="1">
                  <c:v>LEKKOATLETYKA</c:v>
                </c:pt>
                <c:pt idx="2">
                  <c:v>HOKEJ NA TRAWIE</c:v>
                </c:pt>
                <c:pt idx="3">
                  <c:v>SIATKÓWKA</c:v>
                </c:pt>
                <c:pt idx="4">
                  <c:v>PŁYWANIE</c:v>
                </c:pt>
                <c:pt idx="5">
                  <c:v>CHEERLEADERS</c:v>
                </c:pt>
                <c:pt idx="6">
                  <c:v>PIŁKA RĘCZNA</c:v>
                </c:pt>
                <c:pt idx="7">
                  <c:v>KOSZYKÓWKA</c:v>
                </c:pt>
                <c:pt idx="8">
                  <c:v>JUDO</c:v>
                </c:pt>
              </c:strCache>
            </c:strRef>
          </c:cat>
          <c:val>
            <c:numRef>
              <c:f>Arkusz1!$G$2:$G$10</c:f>
              <c:numCache>
                <c:formatCode>General</c:formatCode>
                <c:ptCount val="9"/>
                <c:pt idx="8">
                  <c:v>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A-47D3-B47B-1B3C5BFA9A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65507712"/>
        <c:axId val="65509248"/>
      </c:barChart>
      <c:catAx>
        <c:axId val="65507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 baseline="0">
                <a:solidFill>
                  <a:schemeClr val="tx1"/>
                </a:solidFill>
                <a:latin typeface="+mj-lt"/>
                <a:cs typeface="Courier New" panose="02070309020205020404" pitchFamily="49" charset="0"/>
              </a:defRPr>
            </a:pPr>
            <a:endParaRPr lang="pl-PL"/>
          </a:p>
        </c:txPr>
        <c:crossAx val="65509248"/>
        <c:crosses val="autoZero"/>
        <c:auto val="1"/>
        <c:lblAlgn val="ctr"/>
        <c:lblOffset val="100"/>
        <c:noMultiLvlLbl val="0"/>
      </c:catAx>
      <c:valAx>
        <c:axId val="65509248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65507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04216198200199"/>
          <c:y val="4.8800175078088814E-2"/>
          <c:w val="0.78532069883007349"/>
          <c:h val="0.67496569087037461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4000"/>
                    </a:schemeClr>
                  </a:gs>
                  <a:gs pos="100000">
                    <a:schemeClr val="accent1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0B1-4AB4-B1C7-EFC6705C2A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4000"/>
                    </a:schemeClr>
                  </a:gs>
                  <a:gs pos="100000">
                    <a:schemeClr val="accent2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70B1-4AB4-B1C7-EFC6705C2A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4000"/>
                    </a:schemeClr>
                  </a:gs>
                  <a:gs pos="100000">
                    <a:schemeClr val="accent3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70B1-4AB4-B1C7-EFC6705C2AA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4000"/>
                    </a:schemeClr>
                  </a:gs>
                  <a:gs pos="100000">
                    <a:schemeClr val="accent4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70B1-4AB4-B1C7-EFC6705C2AAE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70B1-4AB4-B1C7-EFC6705C2A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lumMod val="114000"/>
                    </a:schemeClr>
                  </a:gs>
                  <a:gs pos="100000">
                    <a:schemeClr val="accent6"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B-7DD7-4AA6-8597-7E8F3CFA753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lumMod val="114000"/>
                    </a:schemeClr>
                  </a:gs>
                  <a:gs pos="100000">
                    <a:schemeClr val="accent1">
                      <a:lumMod val="60000"/>
                      <a:shade val="90000"/>
                      <a:lumMod val="8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C-517E-4D16-9EBF-750D5F5D7BA2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dist="38100" dir="540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F-7F2D-4092-AE8B-621D1E756715}"/>
              </c:ext>
            </c:extLst>
          </c:dPt>
          <c:dLbls>
            <c:dLbl>
              <c:idx val="0"/>
              <c:layout>
                <c:manualLayout>
                  <c:x val="2.6949095360454343E-3"/>
                  <c:y val="1.164481472014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B1-4AB4-B1C7-EFC6705C2AAE}"/>
                </c:ext>
              </c:extLst>
            </c:dLbl>
            <c:dLbl>
              <c:idx val="1"/>
              <c:layout>
                <c:manualLayout>
                  <c:x val="7.0588487109994914E-3"/>
                  <c:y val="-1.4451568320298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B1-4AB4-B1C7-EFC6705C2AAE}"/>
                </c:ext>
              </c:extLst>
            </c:dLbl>
            <c:dLbl>
              <c:idx val="2"/>
              <c:layout>
                <c:manualLayout>
                  <c:x val="-8.7999906228563803E-4"/>
                  <c:y val="-5.9609565016528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B1-4AB4-B1C7-EFC6705C2AAE}"/>
                </c:ext>
              </c:extLst>
            </c:dLbl>
            <c:dLbl>
              <c:idx val="3"/>
              <c:layout>
                <c:manualLayout>
                  <c:x val="-1.5795900353579469E-3"/>
                  <c:y val="-4.2042514204076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B1-4AB4-B1C7-EFC6705C2AAE}"/>
                </c:ext>
              </c:extLst>
            </c:dLbl>
            <c:dLbl>
              <c:idx val="6"/>
              <c:layout>
                <c:manualLayout>
                  <c:x val="-3.2361338036854806E-3"/>
                  <c:y val="-5.6699840246598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7E-4D16-9EBF-750D5F5D7BA2}"/>
                </c:ext>
              </c:extLst>
            </c:dLbl>
            <c:dLbl>
              <c:idx val="7"/>
              <c:layout>
                <c:manualLayout>
                  <c:x val="0"/>
                  <c:y val="-0.1082869347976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F2D-4092-AE8B-621D1E756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Arkusz1!$A$2:$A$9</c:f>
              <c:strCache>
                <c:ptCount val="8"/>
                <c:pt idx="0">
                  <c:v>KS MSZCZONOWIANKA</c:v>
                </c:pt>
                <c:pt idx="1">
                  <c:v>LKS OSUCHÓW</c:v>
                </c:pt>
                <c:pt idx="2">
                  <c:v>UKS OLIMPIJCZYK 2008</c:v>
                </c:pt>
                <c:pt idx="3">
                  <c:v>UKS LUTKÓWKA</c:v>
                </c:pt>
                <c:pt idx="4">
                  <c:v>MWOPR</c:v>
                </c:pt>
                <c:pt idx="5">
                  <c:v>SKF FRESH</c:v>
                </c:pt>
                <c:pt idx="7">
                  <c:v>UKS PIRANIE</c:v>
                </c:pt>
              </c:strCache>
            </c:strRef>
          </c:cat>
          <c:val>
            <c:numRef>
              <c:f>Arkusz1!$B$2:$B$9</c:f>
              <c:numCache>
                <c:formatCode>#,##0</c:formatCode>
                <c:ptCount val="8"/>
                <c:pt idx="0">
                  <c:v>306000</c:v>
                </c:pt>
                <c:pt idx="1">
                  <c:v>146000</c:v>
                </c:pt>
                <c:pt idx="2">
                  <c:v>184000</c:v>
                </c:pt>
                <c:pt idx="3">
                  <c:v>50000</c:v>
                </c:pt>
                <c:pt idx="4">
                  <c:v>75000</c:v>
                </c:pt>
                <c:pt idx="5">
                  <c:v>110000</c:v>
                </c:pt>
                <c:pt idx="7">
                  <c:v>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B1-4AB4-B1C7-EFC6705C2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6"/>
        <c:delete val="1"/>
      </c:legendEntry>
      <c:layout>
        <c:manualLayout>
          <c:xMode val="edge"/>
          <c:yMode val="edge"/>
          <c:x val="0"/>
          <c:y val="0.1765567786389573"/>
          <c:w val="0.22547530029620061"/>
          <c:h val="0.62763543209139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0.4791</cdr:x>
      <cdr:y>0.18571</cdr:y>
    </cdr:from>
    <cdr:to>
      <cdr:x>0.54502</cdr:x>
      <cdr:y>0.26761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573AD665-BFAF-4322-B2C8-523B2C255C8A}"/>
            </a:ext>
          </a:extLst>
        </cdr:cNvPr>
        <cdr:cNvSpPr txBox="1"/>
      </cdr:nvSpPr>
      <cdr:spPr>
        <a:xfrm xmlns:a="http://schemas.openxmlformats.org/drawingml/2006/main">
          <a:off x="3140400" y="699595"/>
          <a:ext cx="432062" cy="308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b="1" dirty="0">
            <a:solidFill>
              <a:schemeClr val="tx1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0.48219</cdr:x>
      <cdr:y>0.26268</cdr:y>
    </cdr:from>
    <cdr:to>
      <cdr:x>0.53712</cdr:x>
      <cdr:y>0.33915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1D67C792-9517-494F-AA71-E32A0847D349}"/>
            </a:ext>
          </a:extLst>
        </cdr:cNvPr>
        <cdr:cNvSpPr txBox="1"/>
      </cdr:nvSpPr>
      <cdr:spPr>
        <a:xfrm xmlns:a="http://schemas.openxmlformats.org/drawingml/2006/main">
          <a:off x="3883271" y="1242925"/>
          <a:ext cx="442370" cy="361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1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545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01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41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234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643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24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6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26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5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70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97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8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49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671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36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46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38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51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2948B1-B567-4331-B217-01AA6044E2F6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2F768-31A2-4051-8F84-AFE46724BA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573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35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458200" cy="3384376"/>
          </a:xfrm>
          <a:effectLst/>
        </p:spPr>
        <p:txBody>
          <a:bodyPr>
            <a:noAutofit/>
          </a:bodyPr>
          <a:lstStyle/>
          <a:p>
            <a:r>
              <a:rPr lang="pl-PL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SPRAWOZDANIE </a:t>
            </a:r>
            <a:br>
              <a:rPr lang="pl-PL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</a:br>
            <a:r>
              <a:rPr lang="pl-PL" sz="44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Courier New" panose="02070309020205020404" pitchFamily="49" charset="0"/>
              </a:rPr>
              <a:t>Z DZIAŁALNOŚCI </a:t>
            </a:r>
            <a:br>
              <a:rPr lang="pl-PL" sz="48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l-PL" sz="2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OSIR MSZCZONÓW 2025</a:t>
            </a:r>
            <a:endParaRPr lang="pl-PL" sz="4800" b="1" cap="none" dirty="0">
              <a:ln w="18415" cmpd="sng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cs typeface="Courier New" panose="02070309020205020404" pitchFamily="49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80ECF32-DF4F-4203-B00A-81D398A2D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581128"/>
            <a:ext cx="1632600" cy="17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LATO i ZIMA W MIEŚCIE 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7985657"/>
              </p:ext>
            </p:extLst>
          </p:nvPr>
        </p:nvGraphicFramePr>
        <p:xfrm>
          <a:off x="395536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052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4C53B79-89FD-F18A-493F-D90AC4C09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888" y="5013176"/>
            <a:ext cx="2562584" cy="1708036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81395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DODATKOWE ATRAKCJE</a:t>
            </a:r>
            <a:endParaRPr lang="pl-PL" sz="36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88" y="3140448"/>
            <a:ext cx="2522913" cy="16957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353232" y="1361411"/>
            <a:ext cx="5627376" cy="338437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cs typeface="Courier New" panose="02070309020205020404" pitchFamily="49" charset="0"/>
              </a:rPr>
              <a:t>SAUNA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cs typeface="Courier New" panose="02070309020205020404" pitchFamily="49" charset="0"/>
              </a:rPr>
              <a:t>GROTA SOLNA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cs typeface="Courier New" panose="02070309020205020404" pitchFamily="49" charset="0"/>
              </a:rPr>
              <a:t>CAŁOROCZNE ZEWNĘTRZNE JACUZZI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cs typeface="Courier New" panose="02070309020205020404" pitchFamily="49" charset="0"/>
              </a:rPr>
              <a:t>STREFA MINI SPA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cs typeface="Courier New" panose="02070309020205020404" pitchFamily="49" charset="0"/>
              </a:rPr>
              <a:t>KAMPER STREFA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cs typeface="Courier New" panose="02070309020205020404" pitchFamily="49" charset="0"/>
              </a:rPr>
              <a:t>GROTA SOLNA - 38764 osób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cs typeface="Courier New" panose="02070309020205020404" pitchFamily="49" charset="0"/>
              </a:rPr>
              <a:t>KAMPERY – 138 wizyt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LETNI KORT TENISOWY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5A1ED1-AFA2-E993-72E5-ECBD54EED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02" y="4985165"/>
            <a:ext cx="2520280" cy="16791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4608889-AE47-9016-2CA1-EF5421A5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346478"/>
            <a:ext cx="2562584" cy="16470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6325539-C946-1098-8314-5188E001F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153" y="5013176"/>
            <a:ext cx="2923455" cy="169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1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457200" y="200025"/>
            <a:ext cx="8686800" cy="8413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IMPREZY SPORTOWO - REKREACYJNE</a:t>
            </a:r>
            <a:endParaRPr lang="pl-PL" sz="3600" dirty="0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294967295"/>
          </p:nvPr>
        </p:nvSpPr>
        <p:spPr>
          <a:xfrm>
            <a:off x="0" y="1263650"/>
            <a:ext cx="8712200" cy="15113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PIKNIK RODZINNY DZIEŃ DZIECKA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RAJDY ROWEROWE WIOSNA  - JESIEŃ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NOCNY RAJD PIESZY NA ORIENTACJĘ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ULICZNY BIEG Z TERMAMI MSZCZONÓW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2A15CB-058D-998A-1AEA-97CA38BC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79" y="4820993"/>
            <a:ext cx="2912548" cy="183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435F43-A0D2-D271-36D6-33816C30F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03951"/>
            <a:ext cx="2664296" cy="176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Obraz zawierający osoba, drzewo, ubrania, na wolnym powietrzu&#10;&#10;Opis wygenerowany automatycznie">
            <a:extLst>
              <a:ext uri="{FF2B5EF4-FFF2-40B4-BE49-F238E27FC236}">
                <a16:creationId xmlns:a16="http://schemas.microsoft.com/office/drawing/2014/main" id="{12DBBAEF-D803-509C-428F-35732EDF0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31111"/>
            <a:ext cx="2016224" cy="2688298"/>
          </a:xfrm>
          <a:prstGeom prst="rect">
            <a:avLst/>
          </a:prstGeom>
        </p:spPr>
      </p:pic>
      <p:pic>
        <p:nvPicPr>
          <p:cNvPr id="9" name="Obraz 8" descr="Obraz zawierający na wolnym powietrzu, ubrania, osoba, kobieta&#10;&#10;Opis wygenerowany automatycznie">
            <a:extLst>
              <a:ext uri="{FF2B5EF4-FFF2-40B4-BE49-F238E27FC236}">
                <a16:creationId xmlns:a16="http://schemas.microsoft.com/office/drawing/2014/main" id="{FA01534F-8EE8-7947-1AF2-553A5E0CB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3" y="4882009"/>
            <a:ext cx="3847927" cy="1775966"/>
          </a:xfrm>
          <a:prstGeom prst="rect">
            <a:avLst/>
          </a:prstGeom>
        </p:spPr>
      </p:pic>
      <p:pic>
        <p:nvPicPr>
          <p:cNvPr id="14" name="Obraz 13" descr="Obraz zawierający na wolnym powietrzu, Koło do roweru, drzewo, koło&#10;&#10;Opis wygenerowany automatycznie">
            <a:extLst>
              <a:ext uri="{FF2B5EF4-FFF2-40B4-BE49-F238E27FC236}">
                <a16:creationId xmlns:a16="http://schemas.microsoft.com/office/drawing/2014/main" id="{7616D040-CA14-4468-46B2-9BEEE264E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98930"/>
            <a:ext cx="2472275" cy="18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9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861048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WSPÓŁPRACA </a:t>
            </a:r>
            <a:b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Z ORGANIZACJAMI POZARZĄDOWYMI</a:t>
            </a:r>
            <a:endParaRPr lang="pl-PL" sz="4400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323529" y="332656"/>
            <a:ext cx="4968552" cy="31053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41000" endPos="2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63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2C8C-07FE-DDC4-B902-358FF3CC3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6818128-1EF8-1875-7DFD-1298E5B9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04664"/>
            <a:ext cx="6840760" cy="9361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2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DOTACJE / NAGRODY / STYPENDIA</a:t>
            </a:r>
            <a:br>
              <a:rPr lang="pl-PL" sz="28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1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Courier New" panose="02070309020205020404" pitchFamily="49" charset="0"/>
              </a:rPr>
              <a:t>ZADANIA Z ZAKRESU KULTURY FIZYCZNEJ</a:t>
            </a:r>
            <a:br>
              <a:rPr lang="pl-PL" sz="1600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cs typeface="Courier New" panose="02070309020205020404" pitchFamily="49" charset="0"/>
              </a:rPr>
            </a:br>
            <a:endParaRPr lang="pl-PL" sz="2800" dirty="0"/>
          </a:p>
        </p:txBody>
      </p:sp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534FD9D9-A2DB-3A95-662F-9F4B2F92A9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519776"/>
              </p:ext>
            </p:extLst>
          </p:nvPr>
        </p:nvGraphicFramePr>
        <p:xfrm>
          <a:off x="366401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854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83568" y="404664"/>
            <a:ext cx="86868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</a:t>
            </a:r>
            <a:b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POSZCZEGÓLNE DYSCYPLINY 2025</a:t>
            </a:r>
            <a:endParaRPr lang="pl-PL" sz="3600" dirty="0"/>
          </a:p>
        </p:txBody>
      </p:sp>
      <p:graphicFrame>
        <p:nvGraphicFramePr>
          <p:cNvPr id="5" name="Symbol zastępczy zawartości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2505299"/>
              </p:ext>
            </p:extLst>
          </p:nvPr>
        </p:nvGraphicFramePr>
        <p:xfrm>
          <a:off x="0" y="1628800"/>
          <a:ext cx="795637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905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314594"/>
            <a:ext cx="8686800" cy="1386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KLUBY SPORTOWE </a:t>
            </a:r>
            <a:br>
              <a:rPr lang="pl-PL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PODZIAŁ ŚRODKÓW  - dotacje</a:t>
            </a:r>
            <a:b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</a:br>
            <a:r>
              <a:rPr lang="pl-PL" sz="2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2025</a:t>
            </a:r>
            <a:endParaRPr lang="pl-PL" dirty="0"/>
          </a:p>
        </p:txBody>
      </p:sp>
      <p:graphicFrame>
        <p:nvGraphicFramePr>
          <p:cNvPr id="8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1137513"/>
              </p:ext>
            </p:extLst>
          </p:nvPr>
        </p:nvGraphicFramePr>
        <p:xfrm>
          <a:off x="611560" y="1708568"/>
          <a:ext cx="8784976" cy="527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941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2" name="Oval 1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33" name="Picture 2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4" name="Picture 2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5" name="Rectangle 2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 r="-2" b="-2"/>
          <a:stretch>
            <a:fillRect/>
          </a:stretch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687" y="4854346"/>
            <a:ext cx="7805701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BEBE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FINANSE 202</a:t>
            </a:r>
            <a:r>
              <a:rPr lang="pl-PL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BEBE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8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5327" y="400473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WYDATKI </a:t>
            </a:r>
            <a:endParaRPr lang="pl-PL" sz="5400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8220825"/>
              </p:ext>
            </p:extLst>
          </p:nvPr>
        </p:nvGraphicFramePr>
        <p:xfrm>
          <a:off x="425327" y="1265106"/>
          <a:ext cx="812228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9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90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9.527.290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162 670,00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9.213.564,73 zł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162 203,72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96,7 </a:t>
                      </a: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99,71 %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4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3764174-5EC2-AFF9-78FD-5DC13EF51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480553"/>
              </p:ext>
            </p:extLst>
          </p:nvPr>
        </p:nvGraphicFramePr>
        <p:xfrm>
          <a:off x="425327" y="4307908"/>
          <a:ext cx="8136904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12">
                  <a:extLst>
                    <a:ext uri="{9D8B030D-6E8A-4147-A177-3AD203B41FA5}">
                      <a16:colId xmlns:a16="http://schemas.microsoft.com/office/drawing/2014/main" val="282250067"/>
                    </a:ext>
                  </a:extLst>
                </a:gridCol>
                <a:gridCol w="3145432">
                  <a:extLst>
                    <a:ext uri="{9D8B030D-6E8A-4147-A177-3AD203B41FA5}">
                      <a16:colId xmlns:a16="http://schemas.microsoft.com/office/drawing/2014/main" val="3792426751"/>
                    </a:ext>
                  </a:extLst>
                </a:gridCol>
                <a:gridCol w="1667360">
                  <a:extLst>
                    <a:ext uri="{9D8B030D-6E8A-4147-A177-3AD203B41FA5}">
                      <a16:colId xmlns:a16="http://schemas.microsoft.com/office/drawing/2014/main" val="179526698"/>
                    </a:ext>
                  </a:extLst>
                </a:gridCol>
              </a:tblGrid>
              <a:tr h="483649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PLAN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REALIZACJA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+mj-lt"/>
                          <a:cs typeface="Courier New" panose="02070309020205020404" pitchFamily="49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471902"/>
                  </a:ext>
                </a:extLst>
              </a:tr>
              <a:tr h="1692773">
                <a:tc>
                  <a:txBody>
                    <a:bodyPr/>
                    <a:lstStyle/>
                    <a:p>
                      <a:pPr marL="0" marR="0" lvl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   </a:t>
                      </a:r>
                      <a:r>
                        <a:rPr lang="pl-PL" sz="24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ourier New" panose="02070309020205020404" pitchFamily="49" charset="0"/>
                        </a:rPr>
                        <a:t>6.216.890 zł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7 000,00 zł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6.233.127,44 z</a:t>
                      </a:r>
                      <a:r>
                        <a:rPr lang="pl-PL" sz="20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6 981,64 zł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imprezy sportowe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i="0" dirty="0">
                        <a:solidFill>
                          <a:schemeClr val="tx1"/>
                        </a:solidFill>
                        <a:latin typeface="+mj-lt"/>
                        <a:cs typeface="Courier New" panose="02070309020205020404" pitchFamily="49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i="0" dirty="0">
                          <a:solidFill>
                            <a:schemeClr val="tx1"/>
                          </a:solidFill>
                          <a:latin typeface="+mj-lt"/>
                          <a:cs typeface="Courier New" panose="02070309020205020404" pitchFamily="49" charset="0"/>
                        </a:rPr>
                        <a:t>100,26 %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31428"/>
                  </a:ext>
                </a:extLst>
              </a:tr>
            </a:tbl>
          </a:graphicData>
        </a:graphic>
      </p:graphicFrame>
      <p:sp>
        <p:nvSpPr>
          <p:cNvPr id="3" name="Tytuł 6">
            <a:extLst>
              <a:ext uri="{FF2B5EF4-FFF2-40B4-BE49-F238E27FC236}">
                <a16:creationId xmlns:a16="http://schemas.microsoft.com/office/drawing/2014/main" id="{503FA69E-E030-59EE-0D91-A32BCC0D9C2D}"/>
              </a:ext>
            </a:extLst>
          </p:cNvPr>
          <p:cNvSpPr txBox="1">
            <a:spLocks/>
          </p:cNvSpPr>
          <p:nvPr/>
        </p:nvSpPr>
        <p:spPr>
          <a:xfrm>
            <a:off x="311541" y="3434649"/>
            <a:ext cx="8686800" cy="841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DOCHODY 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74439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64" y="3255483"/>
            <a:ext cx="2611273" cy="174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25" y="3267801"/>
            <a:ext cx="2773624" cy="174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ytuł 6"/>
          <p:cNvSpPr txBox="1">
            <a:spLocks/>
          </p:cNvSpPr>
          <p:nvPr/>
        </p:nvSpPr>
        <p:spPr>
          <a:xfrm>
            <a:off x="251520" y="5877272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4800" dirty="0"/>
          </a:p>
        </p:txBody>
      </p:sp>
      <p:sp>
        <p:nvSpPr>
          <p:cNvPr id="2" name="Prostokąt 1"/>
          <p:cNvSpPr/>
          <p:nvPr/>
        </p:nvSpPr>
        <p:spPr>
          <a:xfrm>
            <a:off x="267596" y="83036"/>
            <a:ext cx="7472756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OSiR MSZCZONÓW – blisko Was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3107"/>
            <a:ext cx="2328956" cy="154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8" y="1257231"/>
            <a:ext cx="2736304" cy="183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32" y="5200307"/>
            <a:ext cx="2227168" cy="147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3" y="5221863"/>
            <a:ext cx="2448509" cy="149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AFF169D3-E427-9B45-C1A9-DA217836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56" y="4576400"/>
            <a:ext cx="2186247" cy="14588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5000" dir="5400000" sy="-100000" algn="bl" rotWithShape="0"/>
            <a:softEdge rad="0"/>
          </a:effectLst>
        </p:spPr>
      </p:pic>
      <p:pic>
        <p:nvPicPr>
          <p:cNvPr id="5" name="Obraz 4" descr="Obraz zawierający na wolnym powietrzu, niebo, trawa, chmura&#10;&#10;Opis wygenerowany automatycznie">
            <a:extLst>
              <a:ext uri="{FF2B5EF4-FFF2-40B4-BE49-F238E27FC236}">
                <a16:creationId xmlns:a16="http://schemas.microsoft.com/office/drawing/2014/main" id="{823B3879-D24E-E685-22B7-8D32EF3A1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6" y="1056623"/>
            <a:ext cx="2328956" cy="1719773"/>
          </a:xfrm>
          <a:prstGeom prst="rect">
            <a:avLst/>
          </a:prstGeom>
        </p:spPr>
      </p:pic>
      <p:pic>
        <p:nvPicPr>
          <p:cNvPr id="7" name="Obraz 6" descr="Obraz zawierający na wolnym powietrzu, niebo, basen, chmura&#10;&#10;Opis wygenerowany automatycznie">
            <a:extLst>
              <a:ext uri="{FF2B5EF4-FFF2-40B4-BE49-F238E27FC236}">
                <a16:creationId xmlns:a16="http://schemas.microsoft.com/office/drawing/2014/main" id="{6D31047A-8DD9-9984-27D7-63DAAA792E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33677"/>
            <a:ext cx="1336346" cy="1781795"/>
          </a:xfrm>
          <a:prstGeom prst="rect">
            <a:avLst/>
          </a:prstGeom>
        </p:spPr>
      </p:pic>
      <p:pic>
        <p:nvPicPr>
          <p:cNvPr id="9" name="Obraz 8" descr="Obraz zawierający niebo, na wolnym powietrzu, basen, chmura&#10;&#10;Opis wygenerowany automatycznie">
            <a:extLst>
              <a:ext uri="{FF2B5EF4-FFF2-40B4-BE49-F238E27FC236}">
                <a16:creationId xmlns:a16="http://schemas.microsoft.com/office/drawing/2014/main" id="{5784F9CC-EB16-2D3E-E704-D409EEE5B1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4101"/>
            <a:ext cx="2436961" cy="16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</p:spPr>
        <p:txBody>
          <a:bodyPr>
            <a:normAutofit/>
          </a:bodyPr>
          <a:lstStyle/>
          <a:p>
            <a:r>
              <a:rPr lang="pl-PL" sz="4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PODSTAWOWE INFORMACJE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600" y="1238482"/>
            <a:ext cx="8686800" cy="5043190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ClrTx/>
              <a:buSzTx/>
              <a:buNone/>
            </a:pPr>
            <a:endParaRPr lang="pl-PL" sz="2200" b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KOMPLEKS BASENÓW TERMALNYCH „ TERMY MSZCZONÓW”</a:t>
            </a:r>
          </a:p>
          <a:p>
            <a:pPr marL="0" indent="0">
              <a:buClrTx/>
              <a:buSzTx/>
              <a:buNone/>
            </a:pPr>
            <a:r>
              <a:rPr lang="pl-PL" sz="2200" b="1" dirty="0">
                <a:solidFill>
                  <a:schemeClr val="tx1"/>
                </a:solidFill>
                <a:cs typeface="Courier New" panose="02070309020205020404" pitchFamily="49" charset="0"/>
              </a:rPr>
              <a:t>2008  – rok rozpoczęcia działalności.</a:t>
            </a:r>
            <a:endParaRPr lang="pl-PL" sz="3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endParaRPr lang="pl-PL" sz="2400" b="1" u="sng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marL="0" lvl="0" indent="0">
              <a:buClrTx/>
              <a:buSzTx/>
              <a:buNone/>
            </a:pPr>
            <a:r>
              <a:rPr lang="pl-PL" sz="2400" b="1" u="sng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STRUKTURA ZATRUDNIENIA</a:t>
            </a:r>
            <a:r>
              <a:rPr lang="pl-PL" sz="3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: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800" b="1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DYREKTOR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KIEROWNIK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GŁÓWNY KSIĘGOWY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STANOWISKA ds.: KSIĘGOWOŚCI I PŁAC, MARKETINGU I KADR, ADMINISTRACJI 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KASJER – 6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RATOWNIK – 3 os. / uzupełnienie firma zewnętrzna /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PRACOWNIK GOSPODARCZY / OBSŁUGA OBIEKTU, SERWIS SPRZĄTAJACY / - 11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pl-PL" sz="1800" b="1" dirty="0">
                <a:cs typeface="Courier New" panose="02070309020205020404" pitchFamily="49" charset="0"/>
              </a:rPr>
              <a:t>KONSERWATOR / technika basenowa / - 5 os.</a:t>
            </a: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lvl="0">
              <a:buClrTx/>
              <a:buSzTx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/>
                </a:solidFill>
                <a:cs typeface="Courier New" panose="02070309020205020404" pitchFamily="49" charset="0"/>
              </a:rPr>
              <a:t>ŁĄCZNA LICZBA ETATÓW – 31 </a:t>
            </a:r>
            <a:endParaRPr lang="pl-PL" b="1" i="1" dirty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668777" y="1447800"/>
            <a:ext cx="3367719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lnSpc>
                <a:spcPct val="90000"/>
              </a:lnSpc>
            </a:pP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20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PRZYSZŁOŚĆ PRZED NAMI </a:t>
            </a: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US" sz="1500" cap="none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1500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484639B-D130-4FDF-9889-EA88D8CC9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500267" y="500267"/>
            <a:ext cx="6858000" cy="5857465"/>
          </a:xfrm>
          <a:custGeom>
            <a:avLst/>
            <a:gdLst>
              <a:gd name="connsiteX0" fmla="*/ 6858000 w 6858000"/>
              <a:gd name="connsiteY0" fmla="*/ 1344715 h 7809953"/>
              <a:gd name="connsiteX1" fmla="*/ 6858000 w 6858000"/>
              <a:gd name="connsiteY1" fmla="*/ 1177 h 7809953"/>
              <a:gd name="connsiteX2" fmla="*/ 6702323 w 6858000"/>
              <a:gd name="connsiteY2" fmla="*/ 26222 h 7809953"/>
              <a:gd name="connsiteX3" fmla="*/ 6547332 w 6858000"/>
              <a:gd name="connsiteY3" fmla="*/ 50091 h 7809953"/>
              <a:gd name="connsiteX4" fmla="*/ 6391656 w 6858000"/>
              <a:gd name="connsiteY4" fmla="*/ 73455 h 7809953"/>
              <a:gd name="connsiteX5" fmla="*/ 6235293 w 6858000"/>
              <a:gd name="connsiteY5" fmla="*/ 93458 h 7809953"/>
              <a:gd name="connsiteX6" fmla="*/ 6079617 w 6858000"/>
              <a:gd name="connsiteY6" fmla="*/ 113629 h 7809953"/>
              <a:gd name="connsiteX7" fmla="*/ 5923254 w 6858000"/>
              <a:gd name="connsiteY7" fmla="*/ 132455 h 7809953"/>
              <a:gd name="connsiteX8" fmla="*/ 5768949 w 6858000"/>
              <a:gd name="connsiteY8" fmla="*/ 148591 h 7809953"/>
              <a:gd name="connsiteX9" fmla="*/ 5612587 w 6858000"/>
              <a:gd name="connsiteY9" fmla="*/ 163887 h 7809953"/>
              <a:gd name="connsiteX10" fmla="*/ 5456910 w 6858000"/>
              <a:gd name="connsiteY10" fmla="*/ 177839 h 7809953"/>
              <a:gd name="connsiteX11" fmla="*/ 5303977 w 6858000"/>
              <a:gd name="connsiteY11" fmla="*/ 189941 h 7809953"/>
              <a:gd name="connsiteX12" fmla="*/ 5148986 w 6858000"/>
              <a:gd name="connsiteY12" fmla="*/ 202044 h 7809953"/>
              <a:gd name="connsiteX13" fmla="*/ 4996053 w 6858000"/>
              <a:gd name="connsiteY13" fmla="*/ 212129 h 7809953"/>
              <a:gd name="connsiteX14" fmla="*/ 4843119 w 6858000"/>
              <a:gd name="connsiteY14" fmla="*/ 220029 h 7809953"/>
              <a:gd name="connsiteX15" fmla="*/ 4690872 w 6858000"/>
              <a:gd name="connsiteY15" fmla="*/ 228266 h 7809953"/>
              <a:gd name="connsiteX16" fmla="*/ 4539996 w 6858000"/>
              <a:gd name="connsiteY16" fmla="*/ 235157 h 7809953"/>
              <a:gd name="connsiteX17" fmla="*/ 4390491 w 6858000"/>
              <a:gd name="connsiteY17" fmla="*/ 240032 h 7809953"/>
              <a:gd name="connsiteX18" fmla="*/ 4240987 w 6858000"/>
              <a:gd name="connsiteY18" fmla="*/ 244234 h 7809953"/>
              <a:gd name="connsiteX19" fmla="*/ 4092855 w 6858000"/>
              <a:gd name="connsiteY19" fmla="*/ 248268 h 7809953"/>
              <a:gd name="connsiteX20" fmla="*/ 3946779 w 6858000"/>
              <a:gd name="connsiteY20" fmla="*/ 250117 h 7809953"/>
              <a:gd name="connsiteX21" fmla="*/ 3800704 w 6858000"/>
              <a:gd name="connsiteY21" fmla="*/ 252134 h 7809953"/>
              <a:gd name="connsiteX22" fmla="*/ 3656685 w 6858000"/>
              <a:gd name="connsiteY22" fmla="*/ 253143 h 7809953"/>
              <a:gd name="connsiteX23" fmla="*/ 3514039 w 6858000"/>
              <a:gd name="connsiteY23" fmla="*/ 252134 h 7809953"/>
              <a:gd name="connsiteX24" fmla="*/ 3372765 w 6858000"/>
              <a:gd name="connsiteY24" fmla="*/ 252134 h 7809953"/>
              <a:gd name="connsiteX25" fmla="*/ 3232861 w 6858000"/>
              <a:gd name="connsiteY25" fmla="*/ 250117 h 7809953"/>
              <a:gd name="connsiteX26" fmla="*/ 3095701 w 6858000"/>
              <a:gd name="connsiteY26" fmla="*/ 247092 h 7809953"/>
              <a:gd name="connsiteX27" fmla="*/ 2959913 w 6858000"/>
              <a:gd name="connsiteY27" fmla="*/ 244234 h 7809953"/>
              <a:gd name="connsiteX28" fmla="*/ 2826868 w 6858000"/>
              <a:gd name="connsiteY28" fmla="*/ 241040 h 7809953"/>
              <a:gd name="connsiteX29" fmla="*/ 2694508 w 6858000"/>
              <a:gd name="connsiteY29" fmla="*/ 236166 h 7809953"/>
              <a:gd name="connsiteX30" fmla="*/ 2564207 w 6858000"/>
              <a:gd name="connsiteY30" fmla="*/ 230955 h 7809953"/>
              <a:gd name="connsiteX31" fmla="*/ 2436648 w 6858000"/>
              <a:gd name="connsiteY31" fmla="*/ 226249 h 7809953"/>
              <a:gd name="connsiteX32" fmla="*/ 2187702 w 6858000"/>
              <a:gd name="connsiteY32" fmla="*/ 212969 h 7809953"/>
              <a:gd name="connsiteX33" fmla="*/ 1949044 w 6858000"/>
              <a:gd name="connsiteY33" fmla="*/ 198850 h 7809953"/>
              <a:gd name="connsiteX34" fmla="*/ 1719987 w 6858000"/>
              <a:gd name="connsiteY34" fmla="*/ 184058 h 7809953"/>
              <a:gd name="connsiteX35" fmla="*/ 1503274 w 6858000"/>
              <a:gd name="connsiteY35" fmla="*/ 167753 h 7809953"/>
              <a:gd name="connsiteX36" fmla="*/ 1296162 w 6858000"/>
              <a:gd name="connsiteY36" fmla="*/ 150776 h 7809953"/>
              <a:gd name="connsiteX37" fmla="*/ 1104138 w 6858000"/>
              <a:gd name="connsiteY37" fmla="*/ 132455 h 7809953"/>
              <a:gd name="connsiteX38" fmla="*/ 923773 w 6858000"/>
              <a:gd name="connsiteY38" fmla="*/ 114469 h 7809953"/>
              <a:gd name="connsiteX39" fmla="*/ 757809 w 6858000"/>
              <a:gd name="connsiteY39" fmla="*/ 96484 h 7809953"/>
              <a:gd name="connsiteX40" fmla="*/ 605562 w 6858000"/>
              <a:gd name="connsiteY40" fmla="*/ 79507 h 7809953"/>
              <a:gd name="connsiteX41" fmla="*/ 470459 w 6858000"/>
              <a:gd name="connsiteY41" fmla="*/ 63370 h 7809953"/>
              <a:gd name="connsiteX42" fmla="*/ 348387 w 6858000"/>
              <a:gd name="connsiteY42" fmla="*/ 48074 h 7809953"/>
              <a:gd name="connsiteX43" fmla="*/ 245517 w 6858000"/>
              <a:gd name="connsiteY43" fmla="*/ 35299 h 7809953"/>
              <a:gd name="connsiteX44" fmla="*/ 159106 w 6858000"/>
              <a:gd name="connsiteY44" fmla="*/ 23197 h 7809953"/>
              <a:gd name="connsiteX45" fmla="*/ 40462 w 6858000"/>
              <a:gd name="connsiteY45" fmla="*/ 5883 h 7809953"/>
              <a:gd name="connsiteX46" fmla="*/ 0 w 6858000"/>
              <a:gd name="connsiteY46" fmla="*/ 0 h 7809953"/>
              <a:gd name="connsiteX47" fmla="*/ 0 w 6858000"/>
              <a:gd name="connsiteY47" fmla="*/ 652830 h 7809953"/>
              <a:gd name="connsiteX48" fmla="*/ 0 w 6858000"/>
              <a:gd name="connsiteY48" fmla="*/ 652830 h 7809953"/>
              <a:gd name="connsiteX49" fmla="*/ 0 w 6858000"/>
              <a:gd name="connsiteY49" fmla="*/ 7809953 h 7809953"/>
              <a:gd name="connsiteX50" fmla="*/ 6857999 w 6858000"/>
              <a:gd name="connsiteY50" fmla="*/ 7809953 h 7809953"/>
              <a:gd name="connsiteX51" fmla="*/ 6857999 w 6858000"/>
              <a:gd name="connsiteY51" fmla="*/ 1344715 h 780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7809953">
                <a:moveTo>
                  <a:pt x="6858000" y="1344715"/>
                </a:moveTo>
                <a:lnTo>
                  <a:pt x="6858000" y="1177"/>
                </a:lnTo>
                <a:lnTo>
                  <a:pt x="6702323" y="26222"/>
                </a:lnTo>
                <a:lnTo>
                  <a:pt x="6547332" y="50091"/>
                </a:lnTo>
                <a:lnTo>
                  <a:pt x="6391656" y="73455"/>
                </a:lnTo>
                <a:lnTo>
                  <a:pt x="6235293" y="93458"/>
                </a:lnTo>
                <a:lnTo>
                  <a:pt x="6079617" y="113629"/>
                </a:lnTo>
                <a:lnTo>
                  <a:pt x="5923254" y="132455"/>
                </a:lnTo>
                <a:lnTo>
                  <a:pt x="5768949" y="148591"/>
                </a:lnTo>
                <a:lnTo>
                  <a:pt x="5612587" y="163887"/>
                </a:lnTo>
                <a:lnTo>
                  <a:pt x="5456910" y="177839"/>
                </a:lnTo>
                <a:lnTo>
                  <a:pt x="5303977" y="189941"/>
                </a:lnTo>
                <a:lnTo>
                  <a:pt x="5148986" y="202044"/>
                </a:lnTo>
                <a:lnTo>
                  <a:pt x="4996053" y="212129"/>
                </a:lnTo>
                <a:lnTo>
                  <a:pt x="4843119" y="220029"/>
                </a:lnTo>
                <a:lnTo>
                  <a:pt x="4690872" y="228266"/>
                </a:lnTo>
                <a:lnTo>
                  <a:pt x="4539996" y="235157"/>
                </a:lnTo>
                <a:lnTo>
                  <a:pt x="4390491" y="240032"/>
                </a:lnTo>
                <a:lnTo>
                  <a:pt x="4240987" y="244234"/>
                </a:lnTo>
                <a:lnTo>
                  <a:pt x="4092855" y="248268"/>
                </a:lnTo>
                <a:lnTo>
                  <a:pt x="3946779" y="250117"/>
                </a:lnTo>
                <a:lnTo>
                  <a:pt x="3800704" y="252134"/>
                </a:lnTo>
                <a:lnTo>
                  <a:pt x="3656685" y="253143"/>
                </a:lnTo>
                <a:lnTo>
                  <a:pt x="3514039" y="252134"/>
                </a:lnTo>
                <a:lnTo>
                  <a:pt x="3372765" y="252134"/>
                </a:lnTo>
                <a:lnTo>
                  <a:pt x="3232861" y="250117"/>
                </a:lnTo>
                <a:lnTo>
                  <a:pt x="3095701" y="247092"/>
                </a:lnTo>
                <a:lnTo>
                  <a:pt x="2959913" y="244234"/>
                </a:lnTo>
                <a:lnTo>
                  <a:pt x="2826868" y="241040"/>
                </a:lnTo>
                <a:lnTo>
                  <a:pt x="2694508" y="236166"/>
                </a:lnTo>
                <a:lnTo>
                  <a:pt x="2564207" y="230955"/>
                </a:lnTo>
                <a:lnTo>
                  <a:pt x="2436648" y="226249"/>
                </a:lnTo>
                <a:lnTo>
                  <a:pt x="2187702" y="212969"/>
                </a:lnTo>
                <a:lnTo>
                  <a:pt x="1949044" y="198850"/>
                </a:lnTo>
                <a:lnTo>
                  <a:pt x="1719987" y="184058"/>
                </a:lnTo>
                <a:lnTo>
                  <a:pt x="1503274" y="167753"/>
                </a:lnTo>
                <a:lnTo>
                  <a:pt x="1296162" y="150776"/>
                </a:lnTo>
                <a:lnTo>
                  <a:pt x="1104138" y="132455"/>
                </a:lnTo>
                <a:lnTo>
                  <a:pt x="923773" y="114469"/>
                </a:lnTo>
                <a:lnTo>
                  <a:pt x="757809" y="96484"/>
                </a:lnTo>
                <a:lnTo>
                  <a:pt x="605562" y="79507"/>
                </a:lnTo>
                <a:lnTo>
                  <a:pt x="470459" y="63370"/>
                </a:lnTo>
                <a:lnTo>
                  <a:pt x="348387" y="48074"/>
                </a:lnTo>
                <a:lnTo>
                  <a:pt x="245517" y="35299"/>
                </a:lnTo>
                <a:lnTo>
                  <a:pt x="159106" y="23197"/>
                </a:lnTo>
                <a:lnTo>
                  <a:pt x="40462" y="5883"/>
                </a:lnTo>
                <a:lnTo>
                  <a:pt x="0" y="0"/>
                </a:lnTo>
                <a:lnTo>
                  <a:pt x="0" y="652830"/>
                </a:lnTo>
                <a:lnTo>
                  <a:pt x="0" y="652830"/>
                </a:lnTo>
                <a:lnTo>
                  <a:pt x="0" y="7809953"/>
                </a:lnTo>
                <a:lnTo>
                  <a:pt x="6857999" y="7809953"/>
                </a:lnTo>
                <a:lnTo>
                  <a:pt x="6857999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ADEBF99-FBD0-8D59-66EA-CF7F1C391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75" y="1005040"/>
            <a:ext cx="2024914" cy="1594620"/>
          </a:xfrm>
          <a:prstGeom prst="rect">
            <a:avLst/>
          </a:prstGeom>
          <a:effectLst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384002C-AFFA-6872-CEF0-31D9DD6FC7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721" y="395341"/>
            <a:ext cx="2024914" cy="1492131"/>
          </a:xfrm>
          <a:prstGeom prst="rect">
            <a:avLst/>
          </a:prstGeom>
          <a:effectLst/>
        </p:spPr>
      </p:pic>
      <p:sp>
        <p:nvSpPr>
          <p:cNvPr id="49" name="Freeform 31">
            <a:extLst>
              <a:ext uri="{FF2B5EF4-FFF2-40B4-BE49-F238E27FC236}">
                <a16:creationId xmlns:a16="http://schemas.microsoft.com/office/drawing/2014/main" id="{1EBB90A2-2B0A-4F80-8F25-04033406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3C91578-4F0E-1B3B-AAC4-A5969024F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638" y="5439028"/>
            <a:ext cx="4702997" cy="1269809"/>
          </a:xfrm>
          <a:prstGeom prst="rect">
            <a:avLst/>
          </a:prstGeom>
          <a:effectLst/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CB70423-8796-95A0-4ED3-391FB9C40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3487584"/>
            <a:ext cx="3178466" cy="117497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9545C48-6581-F34C-9B19-95F1C24738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4636" y="2861246"/>
            <a:ext cx="1605636" cy="16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38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96BE-6439-7707-56BF-70EE74166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32C0D23A-D087-F95F-53FB-581C94E66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412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54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DZIĘKUJĘ ZA UWAGĘ</a:t>
            </a:r>
            <a:endParaRPr lang="pl-PL" sz="54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E36C9A-5E43-6693-DE78-6D6DA91583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50" y="1484784"/>
            <a:ext cx="4500500" cy="30000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7000" endPos="11000" dir="5400000" sy="-100000" algn="bl" rotWithShape="0"/>
            <a:softEdge rad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5D0597E-0584-5B75-C28E-2A55751B0283}"/>
              </a:ext>
            </a:extLst>
          </p:cNvPr>
          <p:cNvSpPr txBox="1"/>
          <p:nvPr/>
        </p:nvSpPr>
        <p:spPr>
          <a:xfrm>
            <a:off x="589944" y="5085184"/>
            <a:ext cx="8374544" cy="1128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- podziękowania dla wszystkich pracowników - </a:t>
            </a:r>
          </a:p>
          <a:p>
            <a:pPr algn="ctr">
              <a:lnSpc>
                <a:spcPct val="150000"/>
              </a:lnSpc>
            </a:pPr>
            <a:r>
              <a:rPr lang="pl-PL" sz="2400" b="1" dirty="0"/>
              <a:t> OŚRODKA SPORTU I REKREACJI w MSZCZONOWIE </a:t>
            </a:r>
          </a:p>
        </p:txBody>
      </p:sp>
    </p:spTree>
    <p:extLst>
      <p:ext uri="{BB962C8B-B14F-4D97-AF65-F5344CB8AC3E}">
        <p14:creationId xmlns:p14="http://schemas.microsoft.com/office/powerpoint/2010/main" val="119273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D0B4-8F37-0E8B-1FB7-7E6712AA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815FB7-563F-735A-AE61-358963EB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</p:spPr>
        <p:txBody>
          <a:bodyPr>
            <a:norm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STRUKTURA ORGANIZACYJNA</a:t>
            </a:r>
            <a:endParaRPr lang="pl-PL" sz="2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91BD0AA-4A39-BB37-BF43-A8B99902B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301906"/>
            <a:ext cx="8179022" cy="48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EC664-87BC-C7BD-A615-5CC7080D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93B12C-DD79-85E1-B2E4-F1E5FA08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</p:spPr>
        <p:txBody>
          <a:bodyPr>
            <a:norm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STRUKTURA ORGANIZACYJNA</a:t>
            </a:r>
            <a:endParaRPr lang="pl-PL" sz="20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279D768-B7CE-4469-A7D5-0B7D5709F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77683"/>
            <a:ext cx="8208912" cy="52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4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6700" y="404664"/>
            <a:ext cx="8610600" cy="88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40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KOMPLEKS BASENÓW TERMALNYCH</a:t>
            </a:r>
            <a:endParaRPr lang="pl-PL" sz="4000" dirty="0"/>
          </a:p>
        </p:txBody>
      </p:sp>
      <p:pic>
        <p:nvPicPr>
          <p:cNvPr id="4" name="Obraz 3" descr="Obraz zawierający woda, zewnętrzne, basen, pływanie&#10;&#10;Opis wygenerowany automatycznie">
            <a:extLst>
              <a:ext uri="{FF2B5EF4-FFF2-40B4-BE49-F238E27FC236}">
                <a16:creationId xmlns:a16="http://schemas.microsoft.com/office/drawing/2014/main" id="{B7C90A7D-2214-4A5B-ADDA-D60D16F42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5616624" cy="3744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39000" endPos="18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362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11560" y="47667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43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STATYSTYKA OGÓLNA</a:t>
            </a:r>
            <a:endParaRPr lang="pl-PL" dirty="0"/>
          </a:p>
        </p:txBody>
      </p:sp>
      <p:graphicFrame>
        <p:nvGraphicFramePr>
          <p:cNvPr id="6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005927"/>
              </p:ext>
            </p:extLst>
          </p:nvPr>
        </p:nvGraphicFramePr>
        <p:xfrm>
          <a:off x="107504" y="1628800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859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228600" y="284138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32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LODOWISKO</a:t>
            </a:r>
            <a:endParaRPr lang="pl-PL" sz="3200" dirty="0"/>
          </a:p>
        </p:txBody>
      </p:sp>
      <p:graphicFrame>
        <p:nvGraphicFramePr>
          <p:cNvPr id="5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439118"/>
              </p:ext>
            </p:extLst>
          </p:nvPr>
        </p:nvGraphicFramePr>
        <p:xfrm>
          <a:off x="490464" y="1628800"/>
          <a:ext cx="8928992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241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658721" y="584492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KARTA RODZINA 3+</a:t>
            </a:r>
            <a:endParaRPr lang="pl-PL" sz="3600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C067AB3D-DB72-41EE-95F6-33970A720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357378"/>
              </p:ext>
            </p:extLst>
          </p:nvPr>
        </p:nvGraphicFramePr>
        <p:xfrm>
          <a:off x="467544" y="1562638"/>
          <a:ext cx="8053354" cy="473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BC915DC-4BE3-4073-90AF-FA41DB3EDD7F}"/>
              </a:ext>
            </a:extLst>
          </p:cNvPr>
          <p:cNvSpPr txBox="1"/>
          <p:nvPr/>
        </p:nvSpPr>
        <p:spPr>
          <a:xfrm>
            <a:off x="1475656" y="2479685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618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4E6AAFD-F9D3-5C71-42BD-7D65BE5114D6}"/>
              </a:ext>
            </a:extLst>
          </p:cNvPr>
          <p:cNvSpPr txBox="1"/>
          <p:nvPr/>
        </p:nvSpPr>
        <p:spPr>
          <a:xfrm>
            <a:off x="5868144" y="2348880"/>
            <a:ext cx="5760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628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C04229-BD3F-B0F4-29FD-9E2817DA1A63}"/>
              </a:ext>
            </a:extLst>
          </p:cNvPr>
          <p:cNvSpPr txBox="1"/>
          <p:nvPr/>
        </p:nvSpPr>
        <p:spPr>
          <a:xfrm>
            <a:off x="2915816" y="2904059"/>
            <a:ext cx="504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538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EFC0DD0-B04E-CCF8-A0AC-D2ED8C402467}"/>
              </a:ext>
            </a:extLst>
          </p:cNvPr>
          <p:cNvSpPr txBox="1"/>
          <p:nvPr/>
        </p:nvSpPr>
        <p:spPr>
          <a:xfrm>
            <a:off x="7308304" y="4221088"/>
            <a:ext cx="5760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296</a:t>
            </a:r>
            <a:endParaRPr lang="pl-PL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3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55576" y="404664"/>
            <a:ext cx="86868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pl-PL" sz="3600" b="1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Courier New" panose="02070309020205020404" pitchFamily="49" charset="0"/>
              </a:rPr>
              <a:t>PROMOCJA MIESZKANIEC</a:t>
            </a:r>
            <a:endParaRPr lang="pl-PL" sz="3600" dirty="0"/>
          </a:p>
        </p:txBody>
      </p:sp>
      <p:graphicFrame>
        <p:nvGraphicFramePr>
          <p:cNvPr id="6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827141"/>
              </p:ext>
            </p:extLst>
          </p:nvPr>
        </p:nvGraphicFramePr>
        <p:xfrm>
          <a:off x="366401" y="1556792"/>
          <a:ext cx="81369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829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Wierzchołek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Wierzchołek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3324</TotalTime>
  <Words>330</Words>
  <Application>Microsoft Office PowerPoint</Application>
  <PresentationFormat>Pokaz na ekranie (4:3)</PresentationFormat>
  <Paragraphs>123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Century Gothic</vt:lpstr>
      <vt:lpstr>Courier New</vt:lpstr>
      <vt:lpstr>Wingdings 3</vt:lpstr>
      <vt:lpstr>Jon</vt:lpstr>
      <vt:lpstr>SPRAWOZDANIE  Z DZIAŁALNOŚCI  OSIR MSZCZONÓW 2025</vt:lpstr>
      <vt:lpstr>PODSTAWOWE INFORMACJE</vt:lpstr>
      <vt:lpstr>STRUKTURA ORGANIZACYJNA</vt:lpstr>
      <vt:lpstr>STRUKTURA ORGANIZACYJNA</vt:lpstr>
      <vt:lpstr>KOMPLEKS BASENÓW TERMALNYCH</vt:lpstr>
      <vt:lpstr>STATYSTYKA OGÓLNA</vt:lpstr>
      <vt:lpstr>LODOWISKO</vt:lpstr>
      <vt:lpstr>KARTA RODZINA 3+</vt:lpstr>
      <vt:lpstr>PROMOCJA MIESZKANIEC</vt:lpstr>
      <vt:lpstr>LATO i ZIMA W MIEŚCIE </vt:lpstr>
      <vt:lpstr>DODATKOWE ATRAKCJE</vt:lpstr>
      <vt:lpstr>IMPREZY SPORTOWO - REKREACYJNE</vt:lpstr>
      <vt:lpstr>WSPÓŁPRACA  Z ORGANIZACJAMI POZARZĄDOWYMI</vt:lpstr>
      <vt:lpstr>DOTACJE / NAGRODY / STYPENDIA ZADANIA Z ZAKRESU KULTURY FIZYCZNEJ </vt:lpstr>
      <vt:lpstr>PODZIAŁ ŚRODKÓW  POSZCZEGÓLNE DYSCYPLINY 2025</vt:lpstr>
      <vt:lpstr>KLUBY SPORTOWE  PODZIAŁ ŚRODKÓW  - dotacje 2025</vt:lpstr>
      <vt:lpstr>FINANSE 2025</vt:lpstr>
      <vt:lpstr>WYDATKI </vt:lpstr>
      <vt:lpstr>Prezentacja programu PowerPoint</vt:lpstr>
      <vt:lpstr>     PRZYSZŁOŚĆ PRZED NAMI        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 Z DZIAŁALNOŚCI  OSIR MSZCZONÓW</dc:title>
  <dc:creator>User</dc:creator>
  <cp:lastModifiedBy>DYREKTOR TERMY</cp:lastModifiedBy>
  <cp:revision>189</cp:revision>
  <dcterms:created xsi:type="dcterms:W3CDTF">2018-05-24T11:00:50Z</dcterms:created>
  <dcterms:modified xsi:type="dcterms:W3CDTF">2026-02-12T13:39:05Z</dcterms:modified>
</cp:coreProperties>
</file>