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7"/>
  </p:notesMasterIdLst>
  <p:sldIdLst>
    <p:sldId id="256" r:id="rId2"/>
    <p:sldId id="319" r:id="rId3"/>
    <p:sldId id="421" r:id="rId4"/>
    <p:sldId id="405" r:id="rId5"/>
    <p:sldId id="432" r:id="rId6"/>
    <p:sldId id="433" r:id="rId7"/>
    <p:sldId id="422" r:id="rId8"/>
    <p:sldId id="423" r:id="rId9"/>
    <p:sldId id="401" r:id="rId10"/>
    <p:sldId id="429" r:id="rId11"/>
    <p:sldId id="408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35" r:id="rId24"/>
    <p:sldId id="447" r:id="rId25"/>
    <p:sldId id="395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CC"/>
    <a:srgbClr val="9933FF"/>
    <a:srgbClr val="57F92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>
      <p:cViewPr varScale="1">
        <p:scale>
          <a:sx n="111" d="100"/>
          <a:sy n="111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05.08.2025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024FA399-EB6E-1031-9440-D201625A1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A6C2FBD3-0154-F06C-03CA-86C16DB73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3384513-45D7-8AD0-1387-1434885D8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176447-CC81-4901-9FF0-907E27F98715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73DF-90BC-45FB-86D3-F2C9E66D57D3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2E4F7-4628-4C5D-B97F-1546CB8F48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05.08.2025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MIEJSCOWY  PLAN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ZAGOSPODAROWANIA PRZESTRZENNEGO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691680" y="2276872"/>
            <a:ext cx="7056784" cy="129614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z="2000" b="1" dirty="0"/>
              <a:t>OBEJMUJĄCY  FRAGMENT  MIEJSCOWOŚCI </a:t>
            </a:r>
            <a:r>
              <a:rPr lang="pl-PL" sz="2000" b="1" u="sng" dirty="0"/>
              <a:t>WRĘCZA I OLSZÓWKA- Obszar nr II</a:t>
            </a: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250F1CE-C6F3-1BA6-7230-E9CC88B4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400" dirty="0"/>
              <a:t>Zgodnie z decyzją nr 40/ 2025 </a:t>
            </a:r>
            <a:r>
              <a:rPr lang="pl-PL" sz="1400" u="sng" dirty="0">
                <a:solidFill>
                  <a:srgbClr val="FF0000"/>
                </a:solidFill>
              </a:rPr>
              <a:t>Marszałka Województwa Mazowieckiego </a:t>
            </a:r>
            <a:r>
              <a:rPr lang="pl-PL" sz="1400" dirty="0"/>
              <a:t>zgodę na przeznaczenie gruntów leśnych  na cele nieleśne </a:t>
            </a:r>
            <a:r>
              <a:rPr lang="pl-PL" sz="1400" u="sng" dirty="0"/>
              <a:t>niestanowiących własności Skarbu Państwa o łącznej powierzchni  4,0004ha </a:t>
            </a:r>
            <a:r>
              <a:rPr lang="pl-PL" sz="1400" dirty="0"/>
              <a:t>uzyskały:</a:t>
            </a:r>
          </a:p>
          <a:p>
            <a:pPr marL="109728" indent="0">
              <a:buNone/>
            </a:pPr>
            <a:r>
              <a:rPr lang="pl-PL" sz="1400" dirty="0"/>
              <a:t>-Tereny zabudowy usługowej, tereny zabudowy mieszkaniowej jednorodzinnej (U/MN- działki nr ew. 281, 282, 313/1, 313/2, 314, 315, 316 ),</a:t>
            </a:r>
          </a:p>
          <a:p>
            <a:pPr marL="109728" indent="0">
              <a:buNone/>
            </a:pPr>
            <a:r>
              <a:rPr lang="pl-PL" sz="1400" dirty="0"/>
              <a:t>- Tereny zieleni urządzonej (ZP - działka nr ew. 314),</a:t>
            </a:r>
          </a:p>
          <a:p>
            <a:pPr marL="109728" indent="0">
              <a:buNone/>
            </a:pPr>
            <a:r>
              <a:rPr lang="pl-PL" sz="1400" dirty="0"/>
              <a:t>- Tereny dróg publicznych klasy lokalnej (1KDLp- działka ew. nr 313/1).</a:t>
            </a:r>
          </a:p>
          <a:p>
            <a:pPr marL="109728" indent="0">
              <a:buNone/>
            </a:pPr>
            <a:endParaRPr lang="pl-PL" sz="1400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/>
              <a:t>Zgodnie z decyzją nr DNI.tr.602.355.2024. </a:t>
            </a:r>
            <a:r>
              <a:rPr lang="pl-PL" sz="1400" u="sng" dirty="0">
                <a:solidFill>
                  <a:srgbClr val="FF0000"/>
                </a:solidFill>
              </a:rPr>
              <a:t>Ministra Rolnictwa i Rozwoju Wsi </a:t>
            </a:r>
            <a:r>
              <a:rPr lang="pl-PL" sz="1400" dirty="0"/>
              <a:t>zgodę na przeznaczenie gruntów rolnych klasy III na cele nierolnicze </a:t>
            </a:r>
            <a:r>
              <a:rPr lang="pl-PL" sz="1400" u="sng" dirty="0"/>
              <a:t>o łącznej powierzchni 0,2116ha </a:t>
            </a:r>
            <a:r>
              <a:rPr lang="pl-PL" sz="1400" dirty="0"/>
              <a:t>uzyskał:</a:t>
            </a:r>
          </a:p>
          <a:p>
            <a:pPr marL="109728" indent="0">
              <a:buNone/>
            </a:pPr>
            <a:r>
              <a:rPr lang="pl-PL" sz="1400" dirty="0"/>
              <a:t>- Teren zabudowy usługowej, teren zabudowy mieszkaniowej jednorodzinnej (5U/MN- działki nr ew. 285, 286, 292, 298, 371, 372). </a:t>
            </a:r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7140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CD8D2C-866F-731B-E991-88161F92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992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115616" y="131137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8D4061D-E2E3-F2CD-D3B4-6C91841F7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573" y="509685"/>
            <a:ext cx="3852123" cy="32073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46201E9-A634-453C-72B9-CFB3B1763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72" y="1628800"/>
            <a:ext cx="4498528" cy="509708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21C3725-B21C-D685-6A5E-199F64805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16629"/>
            <a:ext cx="5184576" cy="27334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C32CE23-C66B-B298-C298-A11430002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1" y="3047441"/>
            <a:ext cx="5392462" cy="21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8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BCE23A2-C761-609E-F00F-BF94A3036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0"/>
            <a:ext cx="7706801" cy="274358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C59C128-8262-EABE-0EA4-3A2DD2968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65" y="2852936"/>
            <a:ext cx="7621064" cy="235300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832FBF7-E871-5A4F-97D4-1BF08D819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9" y="5445224"/>
            <a:ext cx="7735380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7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1A85613-A35D-56C5-0F6F-BA1008761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6632"/>
            <a:ext cx="7783011" cy="31817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7FAB09B-8CA6-A356-3580-E5BFB282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1083"/>
            <a:ext cx="7725853" cy="292458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FF1A54F-523A-C5BD-2EDF-D9937EFB5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35" y="6245666"/>
            <a:ext cx="7735380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53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B73A72-F11C-51DD-FA6A-2AC226182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6632"/>
            <a:ext cx="7754432" cy="382958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B9544A8-2239-773C-E68E-BDEE0C6F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3" y="3946216"/>
            <a:ext cx="7706801" cy="126700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3A61C2A-64DC-3AB8-728E-7F164BC4D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3" y="5301208"/>
            <a:ext cx="7725853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83A629-E001-5BE5-ECAD-BF9CC0A9A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7773485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3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F656EAB-833F-8417-94F5-5EC9DFFCA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7811590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2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0A320FE-C926-C9A3-185B-851B4D310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27" y="2161998"/>
            <a:ext cx="7563906" cy="12670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A9AE13F-C643-D8B4-09C7-CEFD67629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7" y="3645024"/>
            <a:ext cx="7621064" cy="39058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1FC725B-D5F8-FC1D-70B1-C217612AF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29" y="332656"/>
            <a:ext cx="7602011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6E694F1-0C1E-96E7-0AB7-A898DD004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2656"/>
            <a:ext cx="7678222" cy="206721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5F3BD24-B52A-E315-15CE-DA10BF56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92896"/>
            <a:ext cx="7659169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562B25-12C3-0045-4C3D-485F4108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4241"/>
            <a:ext cx="7488832" cy="5308281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009E4916-4E6E-48AB-CF2F-13543633C3EA}"/>
              </a:ext>
            </a:extLst>
          </p:cNvPr>
          <p:cNvSpPr/>
          <p:nvPr/>
        </p:nvSpPr>
        <p:spPr>
          <a:xfrm rot="2286504">
            <a:off x="2990826" y="2923439"/>
            <a:ext cx="711240" cy="722096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21645" y="13547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</a:rPr>
              <a:t>Uchwała Nr V/39/19 Rady Miejskiej w Mszczonowie z dnia 27 lutego 2019 r. w sprawie przystąpienia do sporządzenia miejscowego planu zagospodarowania przestrzennego gminy Mszczonów obejmującego fragment miejscowości Wręcza i Olszówka </a:t>
            </a:r>
          </a:p>
          <a:p>
            <a:pPr algn="just"/>
            <a:r>
              <a:rPr lang="pl-PL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zmieniona uchwałą Nr LXXII/657/24 Rady Miejskiej w Mszczonowie z 24 kwietnia 2024 r.</a:t>
            </a: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E67DA9FE-697E-921A-6832-D7D045282480}"/>
              </a:ext>
            </a:extLst>
          </p:cNvPr>
          <p:cNvSpPr/>
          <p:nvPr/>
        </p:nvSpPr>
        <p:spPr>
          <a:xfrm rot="2286504">
            <a:off x="2774803" y="5567052"/>
            <a:ext cx="711240" cy="722096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BBF89E2-9A8E-EECE-1F59-9F5784DA5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72645"/>
            <a:ext cx="7763958" cy="186716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FB646C9-A5AE-8DE5-F6B3-541923808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39806"/>
            <a:ext cx="7735380" cy="180047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A26725F-8377-D733-29F0-82867300D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76" y="5661248"/>
            <a:ext cx="7754432" cy="112410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924BD27-454D-ACF8-88FA-36E9B1B19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806967"/>
            <a:ext cx="7754432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0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0CADB04-6E19-D8DC-A33E-537934E4B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60648"/>
            <a:ext cx="7611537" cy="201005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F56BA54-4C15-C56E-66F5-90C5DD9EF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8" y="2270704"/>
            <a:ext cx="7630590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37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D25C37C-DA75-36C7-D141-E22519695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7744906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6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BB75FE87-33C0-A210-64B9-1C0851D1B486}"/>
              </a:ext>
            </a:extLst>
          </p:cNvPr>
          <p:cNvSpPr txBox="1"/>
          <p:nvPr/>
        </p:nvSpPr>
        <p:spPr>
          <a:xfrm>
            <a:off x="467544" y="332656"/>
            <a:ext cx="82089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Rozdział 3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buNone/>
            </a:pP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Zasady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ochrony </a:t>
            </a: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środowiska, przyrody i krajobrazu.</a:t>
            </a:r>
            <a:endParaRPr lang="pl-PL" sz="28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buNone/>
            </a:pPr>
            <a:r>
              <a:rPr lang="x-none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8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§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11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obszarze planu ustala się zakaz realizacji przedsięwzięć mogących znacząco oddziaływać na środowisko w rozumieniu przepisów ustawy o udostępnianiu informacji o środowisku i jego ochronie, udziale społeczeństwa w ochronie środowiska oraz ocenach oddziaływania na środowisko.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Zakaz, o którym mowa w ust. 1, nie dotyczy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inwestycji celu publicznego takich jak drogi i urządzenia infrastruktury technicznej.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Ustala się zakaz lokalizacji </a:t>
            </a:r>
            <a:r>
              <a:rPr lang="x-none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zakładów o dużym i zwiększonym ryzyku występowania </a:t>
            </a:r>
            <a:r>
              <a:rPr lang="pl-PL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poważnej </a:t>
            </a:r>
            <a:r>
              <a:rPr lang="x-none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awarii przemysłowej w rozumieniu przepisów z zakresu ochrony środowiska. </a:t>
            </a:r>
            <a:endParaRPr lang="pl-PL" sz="28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24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708BA8C-CEEB-1541-B666-A1AB01687AD3}"/>
              </a:ext>
            </a:extLst>
          </p:cNvPr>
          <p:cNvSpPr txBox="1"/>
          <p:nvPr/>
        </p:nvSpPr>
        <p:spPr>
          <a:xfrm>
            <a:off x="215516" y="901814"/>
            <a:ext cx="8712968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Ustalenia dotyczące minimalnej liczby i sposobów realizacji miejsc do parkowania: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8034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 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Obowiązują miejsca postojowe dla samochodów osobowych towarzyszące poszczególnym przeznaczeniom terenu co najmniej w liczbie ustalonej zgodnie z następującymi wskaźnikami: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8034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dla obiektów handlowych minimum 2 miejsca parkingowe na 100m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powierzchni sprzedaży,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8034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dla gastronomii sportu, rekreacji i rozrywki – min.10 miejsc postojowych na 500 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powierzchni użytkowej,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8034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dla hoteli i budynków zakwaterowania turystycznego- minimum 2 miejsca na 10 miejsc noclegowych, 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8034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dla pozostałych usług minimum 1 miejsca parkingowe na 100m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lecz nie mniej niż 1 miejsce na lokal usługowy,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8034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dla zabudowy mieszkaniowej jednorodzinnej- 2 miejsca parkingowe na lokal mieszkalny;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8034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 </a:t>
            </a:r>
            <a:r>
              <a:rPr lang="x-non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każde 30 miejsc p</a:t>
            </a:r>
            <a:r>
              <a:rPr lang="pl-PL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arkingowych</a:t>
            </a:r>
            <a:r>
              <a:rPr lang="x-non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przy obiektach usługowych należy przewidzieć minimum jedno miejsce postojowe dla samochodów zaopatrzonych w kartę parkingową, lecz nie mniej niż jedno na obiekt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 przypadku wyznaczenia co najmniej 6 miejsc parkingowych</a:t>
            </a:r>
            <a:r>
              <a:rPr lang="x-non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8034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  Miejsca postojowe, o których mowa w pkt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x-non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2 </a:t>
            </a:r>
            <a:r>
              <a:rPr lang="x-non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należy sytuować w  terenie  działek związanych z poszczególnymi  obiektami.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180340" algn="just"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Dopuszcza się bilansowanie miejsc postojowych z miejscami postojowymi w garażach.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1C764C0-5D00-D867-37D4-1D7A0500DFF1}"/>
              </a:ext>
            </a:extLst>
          </p:cNvPr>
          <p:cNvSpPr txBox="1"/>
          <p:nvPr/>
        </p:nvSpPr>
        <p:spPr>
          <a:xfrm>
            <a:off x="0" y="44624"/>
            <a:ext cx="8928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Rozdział 9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buNone/>
            </a:pPr>
            <a:r>
              <a:rPr lang="x-none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Zasady modernizacji, rozbudowy i budowy systemów komunikacji.</a:t>
            </a:r>
            <a:endParaRPr lang="pl-PL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76500" indent="220980" algn="just">
              <a:buNone/>
            </a:pPr>
            <a:r>
              <a:rPr lang="pl-PL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§ </a:t>
            </a:r>
            <a:r>
              <a:rPr lang="pl-PL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8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ABF8443C-2ACE-9B08-0A37-CD7C7C1F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67" y="980728"/>
            <a:ext cx="6584248" cy="583014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8549FD10-4D59-E693-6B8E-38BCA0A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r>
              <a:rPr lang="pl-PL" sz="1600" dirty="0"/>
              <a:t>Lokalizacja terenu na tle układu komunikacyjnego fragmentu gminy Mszczonów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B741358-75FA-06DC-12B2-DB0616DB56D8}"/>
              </a:ext>
            </a:extLst>
          </p:cNvPr>
          <p:cNvSpPr txBox="1"/>
          <p:nvPr/>
        </p:nvSpPr>
        <p:spPr>
          <a:xfrm>
            <a:off x="7070975" y="842593"/>
            <a:ext cx="182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obejmuje fragment miejscowości Wręcza i Olszówka o pow.  około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35,1 ha.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3209C92-4BF0-4A83-F3BE-ECE2D471EACE}"/>
              </a:ext>
            </a:extLst>
          </p:cNvPr>
          <p:cNvSpPr txBox="1"/>
          <p:nvPr/>
        </p:nvSpPr>
        <p:spPr>
          <a:xfrm rot="19234640">
            <a:off x="125039" y="1207319"/>
            <a:ext cx="160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Spokojna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5999879-03EB-6FC3-0C01-FEF27AFC67BA}"/>
              </a:ext>
            </a:extLst>
          </p:cNvPr>
          <p:cNvSpPr txBox="1"/>
          <p:nvPr/>
        </p:nvSpPr>
        <p:spPr>
          <a:xfrm rot="19286042">
            <a:off x="3474630" y="5775854"/>
            <a:ext cx="143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Żukowska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87B5987-AB0B-1617-2257-D27B5841E686}"/>
              </a:ext>
            </a:extLst>
          </p:cNvPr>
          <p:cNvSpPr txBox="1"/>
          <p:nvPr/>
        </p:nvSpPr>
        <p:spPr>
          <a:xfrm rot="3179584">
            <a:off x="4598261" y="3828387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Piaskowa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EF576BB-82B1-3989-3C43-C8DD8A2168E2}"/>
              </a:ext>
            </a:extLst>
          </p:cNvPr>
          <p:cNvSpPr txBox="1"/>
          <p:nvPr/>
        </p:nvSpPr>
        <p:spPr>
          <a:xfrm rot="2933073">
            <a:off x="4138496" y="4278551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Szkolna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63931B9-2BB3-2B6C-C3CD-724A22C9105A}"/>
              </a:ext>
            </a:extLst>
          </p:cNvPr>
          <p:cNvSpPr txBox="1"/>
          <p:nvPr/>
        </p:nvSpPr>
        <p:spPr>
          <a:xfrm rot="4973869">
            <a:off x="1283540" y="2517543"/>
            <a:ext cx="122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Pałacowa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7BF85FA-AC4D-4022-F7E9-427A33FFC394}"/>
              </a:ext>
            </a:extLst>
          </p:cNvPr>
          <p:cNvSpPr txBox="1"/>
          <p:nvPr/>
        </p:nvSpPr>
        <p:spPr>
          <a:xfrm>
            <a:off x="755576" y="4860569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OLSZÓWKA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FA6356D-1BCE-B45A-F44C-94305708D63D}"/>
              </a:ext>
            </a:extLst>
          </p:cNvPr>
          <p:cNvSpPr txBox="1"/>
          <p:nvPr/>
        </p:nvSpPr>
        <p:spPr>
          <a:xfrm>
            <a:off x="5654538" y="2820137"/>
            <a:ext cx="907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WRECZA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C71A672-A467-1969-B480-BA092F2DE814}"/>
              </a:ext>
            </a:extLst>
          </p:cNvPr>
          <p:cNvSpPr txBox="1"/>
          <p:nvPr/>
        </p:nvSpPr>
        <p:spPr>
          <a:xfrm>
            <a:off x="2876320" y="4757188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WRECZA  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CBA1749-CA70-8A5A-1358-AAB38439468D}"/>
              </a:ext>
            </a:extLst>
          </p:cNvPr>
          <p:cNvSpPr txBox="1"/>
          <p:nvPr/>
        </p:nvSpPr>
        <p:spPr>
          <a:xfrm rot="20445744">
            <a:off x="4576745" y="2574476"/>
            <a:ext cx="1464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Leszczynowa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1B3F771-9E6F-DEAB-5486-F92476EA16C9}"/>
              </a:ext>
            </a:extLst>
          </p:cNvPr>
          <p:cNvSpPr txBox="1"/>
          <p:nvPr/>
        </p:nvSpPr>
        <p:spPr>
          <a:xfrm rot="288898">
            <a:off x="556841" y="6221837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Leśna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180C0F1-64ED-ABE8-D5C4-CE6E49C29447}"/>
              </a:ext>
            </a:extLst>
          </p:cNvPr>
          <p:cNvSpPr txBox="1"/>
          <p:nvPr/>
        </p:nvSpPr>
        <p:spPr>
          <a:xfrm rot="20058416">
            <a:off x="2064404" y="3576919"/>
            <a:ext cx="142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Poziomkowa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DD0CFF0-9AA5-8B47-88AD-87AC47B604E2}"/>
              </a:ext>
            </a:extLst>
          </p:cNvPr>
          <p:cNvSpPr txBox="1"/>
          <p:nvPr/>
        </p:nvSpPr>
        <p:spPr>
          <a:xfrm rot="19018022">
            <a:off x="3659048" y="1825104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Polna</a:t>
            </a:r>
          </a:p>
        </p:txBody>
      </p:sp>
    </p:spTree>
    <p:extLst>
      <p:ext uri="{BB962C8B-B14F-4D97-AF65-F5344CB8AC3E}">
        <p14:creationId xmlns:p14="http://schemas.microsoft.com/office/powerpoint/2010/main" val="29440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A500AD3-6D51-F958-3769-F425CD52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99392"/>
            <a:ext cx="8568952" cy="97075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l-PL" sz="1600" dirty="0"/>
            </a:br>
            <a:br>
              <a:rPr lang="pl-PL" sz="1600" b="0" dirty="0">
                <a:solidFill>
                  <a:srgbClr val="002060"/>
                </a:solidFill>
                <a:cs typeface="Arial" pitchFamily="34" charset="0"/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r>
              <a:rPr lang="pl-PL" sz="1300" dirty="0">
                <a:solidFill>
                  <a:srgbClr val="000000"/>
                </a:solidFill>
              </a:rPr>
              <a:t>                                                                       </a:t>
            </a: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000" dirty="0"/>
            </a:br>
            <a:br>
              <a:rPr lang="pl-PL" sz="1000" dirty="0"/>
            </a:br>
            <a:endParaRPr lang="pl-PL" sz="1000" dirty="0"/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EF57E6AC-96B9-300D-80AB-46160C7DE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07856D3E-A7DC-9316-175D-510C818B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949950"/>
            <a:ext cx="3889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pl-PL" altLang="pl-PL" sz="1400" i="1" dirty="0">
                <a:cs typeface="Times New Roman" panose="02020603050405020304" pitchFamily="18" charset="0"/>
              </a:rPr>
              <a:t>Istniejące zagospodarowanie w granicach opracowania.</a:t>
            </a:r>
            <a:endParaRPr lang="pl-PL" altLang="pl-PL" sz="1400" dirty="0"/>
          </a:p>
        </p:txBody>
      </p:sp>
      <p:sp>
        <p:nvSpPr>
          <p:cNvPr id="14341" name="Prostokąt 13">
            <a:extLst>
              <a:ext uri="{FF2B5EF4-FFF2-40B4-BE49-F238E27FC236}">
                <a16:creationId xmlns:a16="http://schemas.microsoft.com/office/drawing/2014/main" id="{2618D50C-2FBA-D518-A1EF-87FACB26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313" y="365125"/>
            <a:ext cx="8748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/>
              <a:t>		Łączna powierzchnia obszaru objętego planem wynosi około 36,5ha.</a:t>
            </a:r>
          </a:p>
        </p:txBody>
      </p:sp>
      <p:pic>
        <p:nvPicPr>
          <p:cNvPr id="14342" name="Obraz 4">
            <a:extLst>
              <a:ext uri="{FF2B5EF4-FFF2-40B4-BE49-F238E27FC236}">
                <a16:creationId xmlns:a16="http://schemas.microsoft.com/office/drawing/2014/main" id="{6303BFB5-C561-47FB-0956-12F56876C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836613"/>
            <a:ext cx="6588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714712A5-1023-CE37-0F93-F05BA6C29CDA}"/>
              </a:ext>
            </a:extLst>
          </p:cNvPr>
          <p:cNvSpPr/>
          <p:nvPr/>
        </p:nvSpPr>
        <p:spPr>
          <a:xfrm>
            <a:off x="4137025" y="950912"/>
            <a:ext cx="3687763" cy="3804697"/>
          </a:xfrm>
          <a:custGeom>
            <a:avLst/>
            <a:gdLst>
              <a:gd name="connsiteX0" fmla="*/ 0 w 3687096"/>
              <a:gd name="connsiteY0" fmla="*/ 22123 h 4026310"/>
              <a:gd name="connsiteX1" fmla="*/ 199103 w 3687096"/>
              <a:gd name="connsiteY1" fmla="*/ 2344994 h 4026310"/>
              <a:gd name="connsiteX2" fmla="*/ 368709 w 3687096"/>
              <a:gd name="connsiteY2" fmla="*/ 2794819 h 4026310"/>
              <a:gd name="connsiteX3" fmla="*/ 899651 w 3687096"/>
              <a:gd name="connsiteY3" fmla="*/ 2632587 h 4026310"/>
              <a:gd name="connsiteX4" fmla="*/ 1585451 w 3687096"/>
              <a:gd name="connsiteY4" fmla="*/ 2160639 h 4026310"/>
              <a:gd name="connsiteX5" fmla="*/ 2809567 w 3687096"/>
              <a:gd name="connsiteY5" fmla="*/ 4026310 h 4026310"/>
              <a:gd name="connsiteX6" fmla="*/ 3333135 w 3687096"/>
              <a:gd name="connsiteY6" fmla="*/ 3598606 h 4026310"/>
              <a:gd name="connsiteX7" fmla="*/ 3635477 w 3687096"/>
              <a:gd name="connsiteY7" fmla="*/ 3805084 h 4026310"/>
              <a:gd name="connsiteX8" fmla="*/ 3687096 w 3687096"/>
              <a:gd name="connsiteY8" fmla="*/ 3664974 h 4026310"/>
              <a:gd name="connsiteX9" fmla="*/ 3657600 w 3687096"/>
              <a:gd name="connsiteY9" fmla="*/ 3465871 h 4026310"/>
              <a:gd name="connsiteX10" fmla="*/ 3495367 w 3687096"/>
              <a:gd name="connsiteY10" fmla="*/ 3185652 h 4026310"/>
              <a:gd name="connsiteX11" fmla="*/ 2485103 w 3687096"/>
              <a:gd name="connsiteY11" fmla="*/ 1777181 h 4026310"/>
              <a:gd name="connsiteX12" fmla="*/ 2315496 w 3687096"/>
              <a:gd name="connsiteY12" fmla="*/ 1578077 h 4026310"/>
              <a:gd name="connsiteX13" fmla="*/ 2374490 w 3687096"/>
              <a:gd name="connsiteY13" fmla="*/ 1496961 h 4026310"/>
              <a:gd name="connsiteX14" fmla="*/ 2116393 w 3687096"/>
              <a:gd name="connsiteY14" fmla="*/ 1194619 h 4026310"/>
              <a:gd name="connsiteX15" fmla="*/ 1991032 w 3687096"/>
              <a:gd name="connsiteY15" fmla="*/ 1305232 h 4026310"/>
              <a:gd name="connsiteX16" fmla="*/ 1600200 w 3687096"/>
              <a:gd name="connsiteY16" fmla="*/ 1430594 h 4026310"/>
              <a:gd name="connsiteX17" fmla="*/ 1600200 w 3687096"/>
              <a:gd name="connsiteY17" fmla="*/ 1216742 h 4026310"/>
              <a:gd name="connsiteX18" fmla="*/ 1578077 w 3687096"/>
              <a:gd name="connsiteY18" fmla="*/ 1039761 h 4026310"/>
              <a:gd name="connsiteX19" fmla="*/ 1467464 w 3687096"/>
              <a:gd name="connsiteY19" fmla="*/ 914400 h 4026310"/>
              <a:gd name="connsiteX20" fmla="*/ 1091380 w 3687096"/>
              <a:gd name="connsiteY20" fmla="*/ 641555 h 4026310"/>
              <a:gd name="connsiteX21" fmla="*/ 494071 w 3687096"/>
              <a:gd name="connsiteY21" fmla="*/ 258097 h 4026310"/>
              <a:gd name="connsiteX22" fmla="*/ 103238 w 3687096"/>
              <a:gd name="connsiteY22" fmla="*/ 0 h 4026310"/>
              <a:gd name="connsiteX23" fmla="*/ 0 w 3687096"/>
              <a:gd name="connsiteY23" fmla="*/ 22123 h 4026310"/>
              <a:gd name="connsiteX0" fmla="*/ 0 w 3687096"/>
              <a:gd name="connsiteY0" fmla="*/ 22123 h 4026310"/>
              <a:gd name="connsiteX1" fmla="*/ 199103 w 3687096"/>
              <a:gd name="connsiteY1" fmla="*/ 2344994 h 4026310"/>
              <a:gd name="connsiteX2" fmla="*/ 368709 w 3687096"/>
              <a:gd name="connsiteY2" fmla="*/ 2794819 h 4026310"/>
              <a:gd name="connsiteX3" fmla="*/ 899651 w 3687096"/>
              <a:gd name="connsiteY3" fmla="*/ 2632587 h 4026310"/>
              <a:gd name="connsiteX4" fmla="*/ 1585451 w 3687096"/>
              <a:gd name="connsiteY4" fmla="*/ 2160639 h 4026310"/>
              <a:gd name="connsiteX5" fmla="*/ 2809567 w 3687096"/>
              <a:gd name="connsiteY5" fmla="*/ 4026310 h 4026310"/>
              <a:gd name="connsiteX6" fmla="*/ 2806475 w 3687096"/>
              <a:gd name="connsiteY6" fmla="*/ 3992686 h 4026310"/>
              <a:gd name="connsiteX7" fmla="*/ 3333135 w 3687096"/>
              <a:gd name="connsiteY7" fmla="*/ 3598606 h 4026310"/>
              <a:gd name="connsiteX8" fmla="*/ 3635477 w 3687096"/>
              <a:gd name="connsiteY8" fmla="*/ 3805084 h 4026310"/>
              <a:gd name="connsiteX9" fmla="*/ 3687096 w 3687096"/>
              <a:gd name="connsiteY9" fmla="*/ 3664974 h 4026310"/>
              <a:gd name="connsiteX10" fmla="*/ 3657600 w 3687096"/>
              <a:gd name="connsiteY10" fmla="*/ 3465871 h 4026310"/>
              <a:gd name="connsiteX11" fmla="*/ 3495367 w 3687096"/>
              <a:gd name="connsiteY11" fmla="*/ 3185652 h 4026310"/>
              <a:gd name="connsiteX12" fmla="*/ 2485103 w 3687096"/>
              <a:gd name="connsiteY12" fmla="*/ 1777181 h 4026310"/>
              <a:gd name="connsiteX13" fmla="*/ 2315496 w 3687096"/>
              <a:gd name="connsiteY13" fmla="*/ 1578077 h 4026310"/>
              <a:gd name="connsiteX14" fmla="*/ 2374490 w 3687096"/>
              <a:gd name="connsiteY14" fmla="*/ 1496961 h 4026310"/>
              <a:gd name="connsiteX15" fmla="*/ 2116393 w 3687096"/>
              <a:gd name="connsiteY15" fmla="*/ 1194619 h 4026310"/>
              <a:gd name="connsiteX16" fmla="*/ 1991032 w 3687096"/>
              <a:gd name="connsiteY16" fmla="*/ 1305232 h 4026310"/>
              <a:gd name="connsiteX17" fmla="*/ 1600200 w 3687096"/>
              <a:gd name="connsiteY17" fmla="*/ 1430594 h 4026310"/>
              <a:gd name="connsiteX18" fmla="*/ 1600200 w 3687096"/>
              <a:gd name="connsiteY18" fmla="*/ 1216742 h 4026310"/>
              <a:gd name="connsiteX19" fmla="*/ 1578077 w 3687096"/>
              <a:gd name="connsiteY19" fmla="*/ 1039761 h 4026310"/>
              <a:gd name="connsiteX20" fmla="*/ 1467464 w 3687096"/>
              <a:gd name="connsiteY20" fmla="*/ 914400 h 4026310"/>
              <a:gd name="connsiteX21" fmla="*/ 1091380 w 3687096"/>
              <a:gd name="connsiteY21" fmla="*/ 641555 h 4026310"/>
              <a:gd name="connsiteX22" fmla="*/ 494071 w 3687096"/>
              <a:gd name="connsiteY22" fmla="*/ 258097 h 4026310"/>
              <a:gd name="connsiteX23" fmla="*/ 103238 w 3687096"/>
              <a:gd name="connsiteY23" fmla="*/ 0 h 4026310"/>
              <a:gd name="connsiteX24" fmla="*/ 0 w 3687096"/>
              <a:gd name="connsiteY24" fmla="*/ 22123 h 4026310"/>
              <a:gd name="connsiteX0" fmla="*/ 0 w 3687096"/>
              <a:gd name="connsiteY0" fmla="*/ 22123 h 4026310"/>
              <a:gd name="connsiteX1" fmla="*/ 199103 w 3687096"/>
              <a:gd name="connsiteY1" fmla="*/ 2344994 h 4026310"/>
              <a:gd name="connsiteX2" fmla="*/ 368709 w 3687096"/>
              <a:gd name="connsiteY2" fmla="*/ 2794819 h 4026310"/>
              <a:gd name="connsiteX3" fmla="*/ 899651 w 3687096"/>
              <a:gd name="connsiteY3" fmla="*/ 2632587 h 4026310"/>
              <a:gd name="connsiteX4" fmla="*/ 1585451 w 3687096"/>
              <a:gd name="connsiteY4" fmla="*/ 2160639 h 4026310"/>
              <a:gd name="connsiteX5" fmla="*/ 2809567 w 3687096"/>
              <a:gd name="connsiteY5" fmla="*/ 4026310 h 4026310"/>
              <a:gd name="connsiteX6" fmla="*/ 3159496 w 3687096"/>
              <a:gd name="connsiteY6" fmla="*/ 3721055 h 4026310"/>
              <a:gd name="connsiteX7" fmla="*/ 3333135 w 3687096"/>
              <a:gd name="connsiteY7" fmla="*/ 3598606 h 4026310"/>
              <a:gd name="connsiteX8" fmla="*/ 3635477 w 3687096"/>
              <a:gd name="connsiteY8" fmla="*/ 3805084 h 4026310"/>
              <a:gd name="connsiteX9" fmla="*/ 3687096 w 3687096"/>
              <a:gd name="connsiteY9" fmla="*/ 3664974 h 4026310"/>
              <a:gd name="connsiteX10" fmla="*/ 3657600 w 3687096"/>
              <a:gd name="connsiteY10" fmla="*/ 3465871 h 4026310"/>
              <a:gd name="connsiteX11" fmla="*/ 3495367 w 3687096"/>
              <a:gd name="connsiteY11" fmla="*/ 3185652 h 4026310"/>
              <a:gd name="connsiteX12" fmla="*/ 2485103 w 3687096"/>
              <a:gd name="connsiteY12" fmla="*/ 1777181 h 4026310"/>
              <a:gd name="connsiteX13" fmla="*/ 2315496 w 3687096"/>
              <a:gd name="connsiteY13" fmla="*/ 1578077 h 4026310"/>
              <a:gd name="connsiteX14" fmla="*/ 2374490 w 3687096"/>
              <a:gd name="connsiteY14" fmla="*/ 1496961 h 4026310"/>
              <a:gd name="connsiteX15" fmla="*/ 2116393 w 3687096"/>
              <a:gd name="connsiteY15" fmla="*/ 1194619 h 4026310"/>
              <a:gd name="connsiteX16" fmla="*/ 1991032 w 3687096"/>
              <a:gd name="connsiteY16" fmla="*/ 1305232 h 4026310"/>
              <a:gd name="connsiteX17" fmla="*/ 1600200 w 3687096"/>
              <a:gd name="connsiteY17" fmla="*/ 1430594 h 4026310"/>
              <a:gd name="connsiteX18" fmla="*/ 1600200 w 3687096"/>
              <a:gd name="connsiteY18" fmla="*/ 1216742 h 4026310"/>
              <a:gd name="connsiteX19" fmla="*/ 1578077 w 3687096"/>
              <a:gd name="connsiteY19" fmla="*/ 1039761 h 4026310"/>
              <a:gd name="connsiteX20" fmla="*/ 1467464 w 3687096"/>
              <a:gd name="connsiteY20" fmla="*/ 914400 h 4026310"/>
              <a:gd name="connsiteX21" fmla="*/ 1091380 w 3687096"/>
              <a:gd name="connsiteY21" fmla="*/ 641555 h 4026310"/>
              <a:gd name="connsiteX22" fmla="*/ 494071 w 3687096"/>
              <a:gd name="connsiteY22" fmla="*/ 258097 h 4026310"/>
              <a:gd name="connsiteX23" fmla="*/ 103238 w 3687096"/>
              <a:gd name="connsiteY23" fmla="*/ 0 h 4026310"/>
              <a:gd name="connsiteX24" fmla="*/ 0 w 3687096"/>
              <a:gd name="connsiteY24" fmla="*/ 22123 h 4026310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19479 w 3687096"/>
              <a:gd name="connsiteY5" fmla="*/ 3754678 h 3805084"/>
              <a:gd name="connsiteX6" fmla="*/ 3159496 w 3687096"/>
              <a:gd name="connsiteY6" fmla="*/ 3721055 h 3805084"/>
              <a:gd name="connsiteX7" fmla="*/ 3333135 w 3687096"/>
              <a:gd name="connsiteY7" fmla="*/ 3598606 h 3805084"/>
              <a:gd name="connsiteX8" fmla="*/ 3635477 w 3687096"/>
              <a:gd name="connsiteY8" fmla="*/ 3805084 h 3805084"/>
              <a:gd name="connsiteX9" fmla="*/ 3687096 w 3687096"/>
              <a:gd name="connsiteY9" fmla="*/ 3664974 h 3805084"/>
              <a:gd name="connsiteX10" fmla="*/ 3657600 w 3687096"/>
              <a:gd name="connsiteY10" fmla="*/ 3465871 h 3805084"/>
              <a:gd name="connsiteX11" fmla="*/ 3495367 w 3687096"/>
              <a:gd name="connsiteY11" fmla="*/ 3185652 h 3805084"/>
              <a:gd name="connsiteX12" fmla="*/ 2485103 w 3687096"/>
              <a:gd name="connsiteY12" fmla="*/ 1777181 h 3805084"/>
              <a:gd name="connsiteX13" fmla="*/ 2315496 w 3687096"/>
              <a:gd name="connsiteY13" fmla="*/ 1578077 h 3805084"/>
              <a:gd name="connsiteX14" fmla="*/ 2374490 w 3687096"/>
              <a:gd name="connsiteY14" fmla="*/ 1496961 h 3805084"/>
              <a:gd name="connsiteX15" fmla="*/ 2116393 w 3687096"/>
              <a:gd name="connsiteY15" fmla="*/ 1194619 h 3805084"/>
              <a:gd name="connsiteX16" fmla="*/ 1991032 w 3687096"/>
              <a:gd name="connsiteY16" fmla="*/ 1305232 h 3805084"/>
              <a:gd name="connsiteX17" fmla="*/ 1600200 w 3687096"/>
              <a:gd name="connsiteY17" fmla="*/ 1430594 h 3805084"/>
              <a:gd name="connsiteX18" fmla="*/ 1600200 w 3687096"/>
              <a:gd name="connsiteY18" fmla="*/ 1216742 h 3805084"/>
              <a:gd name="connsiteX19" fmla="*/ 1578077 w 3687096"/>
              <a:gd name="connsiteY19" fmla="*/ 1039761 h 3805084"/>
              <a:gd name="connsiteX20" fmla="*/ 1467464 w 3687096"/>
              <a:gd name="connsiteY20" fmla="*/ 914400 h 3805084"/>
              <a:gd name="connsiteX21" fmla="*/ 1091380 w 3687096"/>
              <a:gd name="connsiteY21" fmla="*/ 641555 h 3805084"/>
              <a:gd name="connsiteX22" fmla="*/ 494071 w 3687096"/>
              <a:gd name="connsiteY22" fmla="*/ 258097 h 3805084"/>
              <a:gd name="connsiteX23" fmla="*/ 103238 w 3687096"/>
              <a:gd name="connsiteY23" fmla="*/ 0 h 3805084"/>
              <a:gd name="connsiteX24" fmla="*/ 0 w 3687096"/>
              <a:gd name="connsiteY24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19479 w 3687096"/>
              <a:gd name="connsiteY5" fmla="*/ 3754678 h 3805084"/>
              <a:gd name="connsiteX6" fmla="*/ 2625439 w 3687096"/>
              <a:gd name="connsiteY6" fmla="*/ 3730109 h 3805084"/>
              <a:gd name="connsiteX7" fmla="*/ 3159496 w 3687096"/>
              <a:gd name="connsiteY7" fmla="*/ 3721055 h 3805084"/>
              <a:gd name="connsiteX8" fmla="*/ 3333135 w 3687096"/>
              <a:gd name="connsiteY8" fmla="*/ 3598606 h 3805084"/>
              <a:gd name="connsiteX9" fmla="*/ 3635477 w 3687096"/>
              <a:gd name="connsiteY9" fmla="*/ 3805084 h 3805084"/>
              <a:gd name="connsiteX10" fmla="*/ 3687096 w 3687096"/>
              <a:gd name="connsiteY10" fmla="*/ 3664974 h 3805084"/>
              <a:gd name="connsiteX11" fmla="*/ 3657600 w 3687096"/>
              <a:gd name="connsiteY11" fmla="*/ 3465871 h 3805084"/>
              <a:gd name="connsiteX12" fmla="*/ 3495367 w 3687096"/>
              <a:gd name="connsiteY12" fmla="*/ 3185652 h 3805084"/>
              <a:gd name="connsiteX13" fmla="*/ 2485103 w 3687096"/>
              <a:gd name="connsiteY13" fmla="*/ 1777181 h 3805084"/>
              <a:gd name="connsiteX14" fmla="*/ 2315496 w 3687096"/>
              <a:gd name="connsiteY14" fmla="*/ 1578077 h 3805084"/>
              <a:gd name="connsiteX15" fmla="*/ 2374490 w 3687096"/>
              <a:gd name="connsiteY15" fmla="*/ 1496961 h 3805084"/>
              <a:gd name="connsiteX16" fmla="*/ 2116393 w 3687096"/>
              <a:gd name="connsiteY16" fmla="*/ 1194619 h 3805084"/>
              <a:gd name="connsiteX17" fmla="*/ 1991032 w 3687096"/>
              <a:gd name="connsiteY17" fmla="*/ 1305232 h 3805084"/>
              <a:gd name="connsiteX18" fmla="*/ 1600200 w 3687096"/>
              <a:gd name="connsiteY18" fmla="*/ 1430594 h 3805084"/>
              <a:gd name="connsiteX19" fmla="*/ 1600200 w 3687096"/>
              <a:gd name="connsiteY19" fmla="*/ 1216742 h 3805084"/>
              <a:gd name="connsiteX20" fmla="*/ 1578077 w 3687096"/>
              <a:gd name="connsiteY20" fmla="*/ 1039761 h 3805084"/>
              <a:gd name="connsiteX21" fmla="*/ 1467464 w 3687096"/>
              <a:gd name="connsiteY21" fmla="*/ 914400 h 3805084"/>
              <a:gd name="connsiteX22" fmla="*/ 1091380 w 3687096"/>
              <a:gd name="connsiteY22" fmla="*/ 641555 h 3805084"/>
              <a:gd name="connsiteX23" fmla="*/ 494071 w 3687096"/>
              <a:gd name="connsiteY23" fmla="*/ 258097 h 3805084"/>
              <a:gd name="connsiteX24" fmla="*/ 103238 w 3687096"/>
              <a:gd name="connsiteY24" fmla="*/ 0 h 3805084"/>
              <a:gd name="connsiteX25" fmla="*/ 0 w 3687096"/>
              <a:gd name="connsiteY25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19479 w 3687096"/>
              <a:gd name="connsiteY5" fmla="*/ 3754678 h 3805084"/>
              <a:gd name="connsiteX6" fmla="*/ 3050874 w 3687096"/>
              <a:gd name="connsiteY6" fmla="*/ 3395096 h 3805084"/>
              <a:gd name="connsiteX7" fmla="*/ 3159496 w 3687096"/>
              <a:gd name="connsiteY7" fmla="*/ 3721055 h 3805084"/>
              <a:gd name="connsiteX8" fmla="*/ 3333135 w 3687096"/>
              <a:gd name="connsiteY8" fmla="*/ 3598606 h 3805084"/>
              <a:gd name="connsiteX9" fmla="*/ 3635477 w 3687096"/>
              <a:gd name="connsiteY9" fmla="*/ 3805084 h 3805084"/>
              <a:gd name="connsiteX10" fmla="*/ 3687096 w 3687096"/>
              <a:gd name="connsiteY10" fmla="*/ 3664974 h 3805084"/>
              <a:gd name="connsiteX11" fmla="*/ 3657600 w 3687096"/>
              <a:gd name="connsiteY11" fmla="*/ 3465871 h 3805084"/>
              <a:gd name="connsiteX12" fmla="*/ 3495367 w 3687096"/>
              <a:gd name="connsiteY12" fmla="*/ 3185652 h 3805084"/>
              <a:gd name="connsiteX13" fmla="*/ 2485103 w 3687096"/>
              <a:gd name="connsiteY13" fmla="*/ 1777181 h 3805084"/>
              <a:gd name="connsiteX14" fmla="*/ 2315496 w 3687096"/>
              <a:gd name="connsiteY14" fmla="*/ 1578077 h 3805084"/>
              <a:gd name="connsiteX15" fmla="*/ 2374490 w 3687096"/>
              <a:gd name="connsiteY15" fmla="*/ 1496961 h 3805084"/>
              <a:gd name="connsiteX16" fmla="*/ 2116393 w 3687096"/>
              <a:gd name="connsiteY16" fmla="*/ 1194619 h 3805084"/>
              <a:gd name="connsiteX17" fmla="*/ 1991032 w 3687096"/>
              <a:gd name="connsiteY17" fmla="*/ 1305232 h 3805084"/>
              <a:gd name="connsiteX18" fmla="*/ 1600200 w 3687096"/>
              <a:gd name="connsiteY18" fmla="*/ 1430594 h 3805084"/>
              <a:gd name="connsiteX19" fmla="*/ 1600200 w 3687096"/>
              <a:gd name="connsiteY19" fmla="*/ 1216742 h 3805084"/>
              <a:gd name="connsiteX20" fmla="*/ 1578077 w 3687096"/>
              <a:gd name="connsiteY20" fmla="*/ 1039761 h 3805084"/>
              <a:gd name="connsiteX21" fmla="*/ 1467464 w 3687096"/>
              <a:gd name="connsiteY21" fmla="*/ 914400 h 3805084"/>
              <a:gd name="connsiteX22" fmla="*/ 1091380 w 3687096"/>
              <a:gd name="connsiteY22" fmla="*/ 641555 h 3805084"/>
              <a:gd name="connsiteX23" fmla="*/ 494071 w 3687096"/>
              <a:gd name="connsiteY23" fmla="*/ 258097 h 3805084"/>
              <a:gd name="connsiteX24" fmla="*/ 103238 w 3687096"/>
              <a:gd name="connsiteY24" fmla="*/ 0 h 3805084"/>
              <a:gd name="connsiteX25" fmla="*/ 0 w 3687096"/>
              <a:gd name="connsiteY25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19479 w 3687096"/>
              <a:gd name="connsiteY5" fmla="*/ 3754678 h 3805084"/>
              <a:gd name="connsiteX6" fmla="*/ 3050874 w 3687096"/>
              <a:gd name="connsiteY6" fmla="*/ 3395096 h 3805084"/>
              <a:gd name="connsiteX7" fmla="*/ 3032771 w 3687096"/>
              <a:gd name="connsiteY7" fmla="*/ 3395096 h 3805084"/>
              <a:gd name="connsiteX8" fmla="*/ 3159496 w 3687096"/>
              <a:gd name="connsiteY8" fmla="*/ 3721055 h 3805084"/>
              <a:gd name="connsiteX9" fmla="*/ 3333135 w 3687096"/>
              <a:gd name="connsiteY9" fmla="*/ 3598606 h 3805084"/>
              <a:gd name="connsiteX10" fmla="*/ 3635477 w 3687096"/>
              <a:gd name="connsiteY10" fmla="*/ 3805084 h 3805084"/>
              <a:gd name="connsiteX11" fmla="*/ 3687096 w 3687096"/>
              <a:gd name="connsiteY11" fmla="*/ 3664974 h 3805084"/>
              <a:gd name="connsiteX12" fmla="*/ 3657600 w 3687096"/>
              <a:gd name="connsiteY12" fmla="*/ 3465871 h 3805084"/>
              <a:gd name="connsiteX13" fmla="*/ 3495367 w 3687096"/>
              <a:gd name="connsiteY13" fmla="*/ 3185652 h 3805084"/>
              <a:gd name="connsiteX14" fmla="*/ 2485103 w 3687096"/>
              <a:gd name="connsiteY14" fmla="*/ 1777181 h 3805084"/>
              <a:gd name="connsiteX15" fmla="*/ 2315496 w 3687096"/>
              <a:gd name="connsiteY15" fmla="*/ 1578077 h 3805084"/>
              <a:gd name="connsiteX16" fmla="*/ 2374490 w 3687096"/>
              <a:gd name="connsiteY16" fmla="*/ 1496961 h 3805084"/>
              <a:gd name="connsiteX17" fmla="*/ 2116393 w 3687096"/>
              <a:gd name="connsiteY17" fmla="*/ 1194619 h 3805084"/>
              <a:gd name="connsiteX18" fmla="*/ 1991032 w 3687096"/>
              <a:gd name="connsiteY18" fmla="*/ 1305232 h 3805084"/>
              <a:gd name="connsiteX19" fmla="*/ 1600200 w 3687096"/>
              <a:gd name="connsiteY19" fmla="*/ 1430594 h 3805084"/>
              <a:gd name="connsiteX20" fmla="*/ 1600200 w 3687096"/>
              <a:gd name="connsiteY20" fmla="*/ 1216742 h 3805084"/>
              <a:gd name="connsiteX21" fmla="*/ 1578077 w 3687096"/>
              <a:gd name="connsiteY21" fmla="*/ 1039761 h 3805084"/>
              <a:gd name="connsiteX22" fmla="*/ 1467464 w 3687096"/>
              <a:gd name="connsiteY22" fmla="*/ 914400 h 3805084"/>
              <a:gd name="connsiteX23" fmla="*/ 1091380 w 3687096"/>
              <a:gd name="connsiteY23" fmla="*/ 641555 h 3805084"/>
              <a:gd name="connsiteX24" fmla="*/ 494071 w 3687096"/>
              <a:gd name="connsiteY24" fmla="*/ 258097 h 3805084"/>
              <a:gd name="connsiteX25" fmla="*/ 103238 w 3687096"/>
              <a:gd name="connsiteY25" fmla="*/ 0 h 3805084"/>
              <a:gd name="connsiteX26" fmla="*/ 0 w 3687096"/>
              <a:gd name="connsiteY26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19479 w 3687096"/>
              <a:gd name="connsiteY5" fmla="*/ 3754678 h 3805084"/>
              <a:gd name="connsiteX6" fmla="*/ 3050874 w 3687096"/>
              <a:gd name="connsiteY6" fmla="*/ 3395096 h 3805084"/>
              <a:gd name="connsiteX7" fmla="*/ 3349585 w 3687096"/>
              <a:gd name="connsiteY7" fmla="*/ 3349825 h 3805084"/>
              <a:gd name="connsiteX8" fmla="*/ 3159496 w 3687096"/>
              <a:gd name="connsiteY8" fmla="*/ 3721055 h 3805084"/>
              <a:gd name="connsiteX9" fmla="*/ 3333135 w 3687096"/>
              <a:gd name="connsiteY9" fmla="*/ 3598606 h 3805084"/>
              <a:gd name="connsiteX10" fmla="*/ 3635477 w 3687096"/>
              <a:gd name="connsiteY10" fmla="*/ 3805084 h 3805084"/>
              <a:gd name="connsiteX11" fmla="*/ 3687096 w 3687096"/>
              <a:gd name="connsiteY11" fmla="*/ 3664974 h 3805084"/>
              <a:gd name="connsiteX12" fmla="*/ 3657600 w 3687096"/>
              <a:gd name="connsiteY12" fmla="*/ 3465871 h 3805084"/>
              <a:gd name="connsiteX13" fmla="*/ 3495367 w 3687096"/>
              <a:gd name="connsiteY13" fmla="*/ 3185652 h 3805084"/>
              <a:gd name="connsiteX14" fmla="*/ 2485103 w 3687096"/>
              <a:gd name="connsiteY14" fmla="*/ 1777181 h 3805084"/>
              <a:gd name="connsiteX15" fmla="*/ 2315496 w 3687096"/>
              <a:gd name="connsiteY15" fmla="*/ 1578077 h 3805084"/>
              <a:gd name="connsiteX16" fmla="*/ 2374490 w 3687096"/>
              <a:gd name="connsiteY16" fmla="*/ 1496961 h 3805084"/>
              <a:gd name="connsiteX17" fmla="*/ 2116393 w 3687096"/>
              <a:gd name="connsiteY17" fmla="*/ 1194619 h 3805084"/>
              <a:gd name="connsiteX18" fmla="*/ 1991032 w 3687096"/>
              <a:gd name="connsiteY18" fmla="*/ 1305232 h 3805084"/>
              <a:gd name="connsiteX19" fmla="*/ 1600200 w 3687096"/>
              <a:gd name="connsiteY19" fmla="*/ 1430594 h 3805084"/>
              <a:gd name="connsiteX20" fmla="*/ 1600200 w 3687096"/>
              <a:gd name="connsiteY20" fmla="*/ 1216742 h 3805084"/>
              <a:gd name="connsiteX21" fmla="*/ 1578077 w 3687096"/>
              <a:gd name="connsiteY21" fmla="*/ 1039761 h 3805084"/>
              <a:gd name="connsiteX22" fmla="*/ 1467464 w 3687096"/>
              <a:gd name="connsiteY22" fmla="*/ 914400 h 3805084"/>
              <a:gd name="connsiteX23" fmla="*/ 1091380 w 3687096"/>
              <a:gd name="connsiteY23" fmla="*/ 641555 h 3805084"/>
              <a:gd name="connsiteX24" fmla="*/ 494071 w 3687096"/>
              <a:gd name="connsiteY24" fmla="*/ 258097 h 3805084"/>
              <a:gd name="connsiteX25" fmla="*/ 103238 w 3687096"/>
              <a:gd name="connsiteY25" fmla="*/ 0 h 3805084"/>
              <a:gd name="connsiteX26" fmla="*/ 0 w 3687096"/>
              <a:gd name="connsiteY26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19479 w 3687096"/>
              <a:gd name="connsiteY5" fmla="*/ 3754678 h 3805084"/>
              <a:gd name="connsiteX6" fmla="*/ 3050874 w 3687096"/>
              <a:gd name="connsiteY6" fmla="*/ 3395096 h 3805084"/>
              <a:gd name="connsiteX7" fmla="*/ 3182927 w 3687096"/>
              <a:gd name="connsiteY7" fmla="*/ 3492714 h 3805084"/>
              <a:gd name="connsiteX8" fmla="*/ 3159496 w 3687096"/>
              <a:gd name="connsiteY8" fmla="*/ 3721055 h 3805084"/>
              <a:gd name="connsiteX9" fmla="*/ 3333135 w 3687096"/>
              <a:gd name="connsiteY9" fmla="*/ 3598606 h 3805084"/>
              <a:gd name="connsiteX10" fmla="*/ 3635477 w 3687096"/>
              <a:gd name="connsiteY10" fmla="*/ 3805084 h 3805084"/>
              <a:gd name="connsiteX11" fmla="*/ 3687096 w 3687096"/>
              <a:gd name="connsiteY11" fmla="*/ 3664974 h 3805084"/>
              <a:gd name="connsiteX12" fmla="*/ 3657600 w 3687096"/>
              <a:gd name="connsiteY12" fmla="*/ 3465871 h 3805084"/>
              <a:gd name="connsiteX13" fmla="*/ 3495367 w 3687096"/>
              <a:gd name="connsiteY13" fmla="*/ 3185652 h 3805084"/>
              <a:gd name="connsiteX14" fmla="*/ 2485103 w 3687096"/>
              <a:gd name="connsiteY14" fmla="*/ 1777181 h 3805084"/>
              <a:gd name="connsiteX15" fmla="*/ 2315496 w 3687096"/>
              <a:gd name="connsiteY15" fmla="*/ 1578077 h 3805084"/>
              <a:gd name="connsiteX16" fmla="*/ 2374490 w 3687096"/>
              <a:gd name="connsiteY16" fmla="*/ 1496961 h 3805084"/>
              <a:gd name="connsiteX17" fmla="*/ 2116393 w 3687096"/>
              <a:gd name="connsiteY17" fmla="*/ 1194619 h 3805084"/>
              <a:gd name="connsiteX18" fmla="*/ 1991032 w 3687096"/>
              <a:gd name="connsiteY18" fmla="*/ 1305232 h 3805084"/>
              <a:gd name="connsiteX19" fmla="*/ 1600200 w 3687096"/>
              <a:gd name="connsiteY19" fmla="*/ 1430594 h 3805084"/>
              <a:gd name="connsiteX20" fmla="*/ 1600200 w 3687096"/>
              <a:gd name="connsiteY20" fmla="*/ 1216742 h 3805084"/>
              <a:gd name="connsiteX21" fmla="*/ 1578077 w 3687096"/>
              <a:gd name="connsiteY21" fmla="*/ 1039761 h 3805084"/>
              <a:gd name="connsiteX22" fmla="*/ 1467464 w 3687096"/>
              <a:gd name="connsiteY22" fmla="*/ 914400 h 3805084"/>
              <a:gd name="connsiteX23" fmla="*/ 1091380 w 3687096"/>
              <a:gd name="connsiteY23" fmla="*/ 641555 h 3805084"/>
              <a:gd name="connsiteX24" fmla="*/ 494071 w 3687096"/>
              <a:gd name="connsiteY24" fmla="*/ 258097 h 3805084"/>
              <a:gd name="connsiteX25" fmla="*/ 103238 w 3687096"/>
              <a:gd name="connsiteY25" fmla="*/ 0 h 3805084"/>
              <a:gd name="connsiteX26" fmla="*/ 0 w 3687096"/>
              <a:gd name="connsiteY26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19479 w 3687096"/>
              <a:gd name="connsiteY5" fmla="*/ 3754678 h 3805084"/>
              <a:gd name="connsiteX6" fmla="*/ 3050874 w 3687096"/>
              <a:gd name="connsiteY6" fmla="*/ 3395096 h 3805084"/>
              <a:gd name="connsiteX7" fmla="*/ 3182927 w 3687096"/>
              <a:gd name="connsiteY7" fmla="*/ 3492714 h 3805084"/>
              <a:gd name="connsiteX8" fmla="*/ 3187123 w 3687096"/>
              <a:gd name="connsiteY8" fmla="*/ 3492856 h 3805084"/>
              <a:gd name="connsiteX9" fmla="*/ 3159496 w 3687096"/>
              <a:gd name="connsiteY9" fmla="*/ 3721055 h 3805084"/>
              <a:gd name="connsiteX10" fmla="*/ 3333135 w 3687096"/>
              <a:gd name="connsiteY10" fmla="*/ 3598606 h 3805084"/>
              <a:gd name="connsiteX11" fmla="*/ 3635477 w 3687096"/>
              <a:gd name="connsiteY11" fmla="*/ 3805084 h 3805084"/>
              <a:gd name="connsiteX12" fmla="*/ 3687096 w 3687096"/>
              <a:gd name="connsiteY12" fmla="*/ 3664974 h 3805084"/>
              <a:gd name="connsiteX13" fmla="*/ 3657600 w 3687096"/>
              <a:gd name="connsiteY13" fmla="*/ 3465871 h 3805084"/>
              <a:gd name="connsiteX14" fmla="*/ 3495367 w 3687096"/>
              <a:gd name="connsiteY14" fmla="*/ 3185652 h 3805084"/>
              <a:gd name="connsiteX15" fmla="*/ 2485103 w 3687096"/>
              <a:gd name="connsiteY15" fmla="*/ 1777181 h 3805084"/>
              <a:gd name="connsiteX16" fmla="*/ 2315496 w 3687096"/>
              <a:gd name="connsiteY16" fmla="*/ 1578077 h 3805084"/>
              <a:gd name="connsiteX17" fmla="*/ 2374490 w 3687096"/>
              <a:gd name="connsiteY17" fmla="*/ 1496961 h 3805084"/>
              <a:gd name="connsiteX18" fmla="*/ 2116393 w 3687096"/>
              <a:gd name="connsiteY18" fmla="*/ 1194619 h 3805084"/>
              <a:gd name="connsiteX19" fmla="*/ 1991032 w 3687096"/>
              <a:gd name="connsiteY19" fmla="*/ 1305232 h 3805084"/>
              <a:gd name="connsiteX20" fmla="*/ 1600200 w 3687096"/>
              <a:gd name="connsiteY20" fmla="*/ 1430594 h 3805084"/>
              <a:gd name="connsiteX21" fmla="*/ 1600200 w 3687096"/>
              <a:gd name="connsiteY21" fmla="*/ 1216742 h 3805084"/>
              <a:gd name="connsiteX22" fmla="*/ 1578077 w 3687096"/>
              <a:gd name="connsiteY22" fmla="*/ 1039761 h 3805084"/>
              <a:gd name="connsiteX23" fmla="*/ 1467464 w 3687096"/>
              <a:gd name="connsiteY23" fmla="*/ 914400 h 3805084"/>
              <a:gd name="connsiteX24" fmla="*/ 1091380 w 3687096"/>
              <a:gd name="connsiteY24" fmla="*/ 641555 h 3805084"/>
              <a:gd name="connsiteX25" fmla="*/ 494071 w 3687096"/>
              <a:gd name="connsiteY25" fmla="*/ 258097 h 3805084"/>
              <a:gd name="connsiteX26" fmla="*/ 103238 w 3687096"/>
              <a:gd name="connsiteY26" fmla="*/ 0 h 3805084"/>
              <a:gd name="connsiteX27" fmla="*/ 0 w 3687096"/>
              <a:gd name="connsiteY27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19479 w 3687096"/>
              <a:gd name="connsiteY5" fmla="*/ 3754678 h 3805084"/>
              <a:gd name="connsiteX6" fmla="*/ 3050874 w 3687096"/>
              <a:gd name="connsiteY6" fmla="*/ 3395096 h 3805084"/>
              <a:gd name="connsiteX7" fmla="*/ 3182927 w 3687096"/>
              <a:gd name="connsiteY7" fmla="*/ 3492714 h 3805084"/>
              <a:gd name="connsiteX8" fmla="*/ 3053798 w 3687096"/>
              <a:gd name="connsiteY8" fmla="*/ 3626220 h 3805084"/>
              <a:gd name="connsiteX9" fmla="*/ 3159496 w 3687096"/>
              <a:gd name="connsiteY9" fmla="*/ 3721055 h 3805084"/>
              <a:gd name="connsiteX10" fmla="*/ 3333135 w 3687096"/>
              <a:gd name="connsiteY10" fmla="*/ 3598606 h 3805084"/>
              <a:gd name="connsiteX11" fmla="*/ 3635477 w 3687096"/>
              <a:gd name="connsiteY11" fmla="*/ 3805084 h 3805084"/>
              <a:gd name="connsiteX12" fmla="*/ 3687096 w 3687096"/>
              <a:gd name="connsiteY12" fmla="*/ 3664974 h 3805084"/>
              <a:gd name="connsiteX13" fmla="*/ 3657600 w 3687096"/>
              <a:gd name="connsiteY13" fmla="*/ 3465871 h 3805084"/>
              <a:gd name="connsiteX14" fmla="*/ 3495367 w 3687096"/>
              <a:gd name="connsiteY14" fmla="*/ 3185652 h 3805084"/>
              <a:gd name="connsiteX15" fmla="*/ 2485103 w 3687096"/>
              <a:gd name="connsiteY15" fmla="*/ 1777181 h 3805084"/>
              <a:gd name="connsiteX16" fmla="*/ 2315496 w 3687096"/>
              <a:gd name="connsiteY16" fmla="*/ 1578077 h 3805084"/>
              <a:gd name="connsiteX17" fmla="*/ 2374490 w 3687096"/>
              <a:gd name="connsiteY17" fmla="*/ 1496961 h 3805084"/>
              <a:gd name="connsiteX18" fmla="*/ 2116393 w 3687096"/>
              <a:gd name="connsiteY18" fmla="*/ 1194619 h 3805084"/>
              <a:gd name="connsiteX19" fmla="*/ 1991032 w 3687096"/>
              <a:gd name="connsiteY19" fmla="*/ 1305232 h 3805084"/>
              <a:gd name="connsiteX20" fmla="*/ 1600200 w 3687096"/>
              <a:gd name="connsiteY20" fmla="*/ 1430594 h 3805084"/>
              <a:gd name="connsiteX21" fmla="*/ 1600200 w 3687096"/>
              <a:gd name="connsiteY21" fmla="*/ 1216742 h 3805084"/>
              <a:gd name="connsiteX22" fmla="*/ 1578077 w 3687096"/>
              <a:gd name="connsiteY22" fmla="*/ 1039761 h 3805084"/>
              <a:gd name="connsiteX23" fmla="*/ 1467464 w 3687096"/>
              <a:gd name="connsiteY23" fmla="*/ 914400 h 3805084"/>
              <a:gd name="connsiteX24" fmla="*/ 1091380 w 3687096"/>
              <a:gd name="connsiteY24" fmla="*/ 641555 h 3805084"/>
              <a:gd name="connsiteX25" fmla="*/ 494071 w 3687096"/>
              <a:gd name="connsiteY25" fmla="*/ 258097 h 3805084"/>
              <a:gd name="connsiteX26" fmla="*/ 103238 w 3687096"/>
              <a:gd name="connsiteY26" fmla="*/ 0 h 3805084"/>
              <a:gd name="connsiteX27" fmla="*/ 0 w 3687096"/>
              <a:gd name="connsiteY27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19479 w 3687096"/>
              <a:gd name="connsiteY5" fmla="*/ 3754678 h 3805084"/>
              <a:gd name="connsiteX6" fmla="*/ 3050874 w 3687096"/>
              <a:gd name="connsiteY6" fmla="*/ 3342704 h 3805084"/>
              <a:gd name="connsiteX7" fmla="*/ 3182927 w 3687096"/>
              <a:gd name="connsiteY7" fmla="*/ 3492714 h 3805084"/>
              <a:gd name="connsiteX8" fmla="*/ 3053798 w 3687096"/>
              <a:gd name="connsiteY8" fmla="*/ 3626220 h 3805084"/>
              <a:gd name="connsiteX9" fmla="*/ 3159496 w 3687096"/>
              <a:gd name="connsiteY9" fmla="*/ 3721055 h 3805084"/>
              <a:gd name="connsiteX10" fmla="*/ 3333135 w 3687096"/>
              <a:gd name="connsiteY10" fmla="*/ 3598606 h 3805084"/>
              <a:gd name="connsiteX11" fmla="*/ 3635477 w 3687096"/>
              <a:gd name="connsiteY11" fmla="*/ 3805084 h 3805084"/>
              <a:gd name="connsiteX12" fmla="*/ 3687096 w 3687096"/>
              <a:gd name="connsiteY12" fmla="*/ 3664974 h 3805084"/>
              <a:gd name="connsiteX13" fmla="*/ 3657600 w 3687096"/>
              <a:gd name="connsiteY13" fmla="*/ 3465871 h 3805084"/>
              <a:gd name="connsiteX14" fmla="*/ 3495367 w 3687096"/>
              <a:gd name="connsiteY14" fmla="*/ 3185652 h 3805084"/>
              <a:gd name="connsiteX15" fmla="*/ 2485103 w 3687096"/>
              <a:gd name="connsiteY15" fmla="*/ 1777181 h 3805084"/>
              <a:gd name="connsiteX16" fmla="*/ 2315496 w 3687096"/>
              <a:gd name="connsiteY16" fmla="*/ 1578077 h 3805084"/>
              <a:gd name="connsiteX17" fmla="*/ 2374490 w 3687096"/>
              <a:gd name="connsiteY17" fmla="*/ 1496961 h 3805084"/>
              <a:gd name="connsiteX18" fmla="*/ 2116393 w 3687096"/>
              <a:gd name="connsiteY18" fmla="*/ 1194619 h 3805084"/>
              <a:gd name="connsiteX19" fmla="*/ 1991032 w 3687096"/>
              <a:gd name="connsiteY19" fmla="*/ 1305232 h 3805084"/>
              <a:gd name="connsiteX20" fmla="*/ 1600200 w 3687096"/>
              <a:gd name="connsiteY20" fmla="*/ 1430594 h 3805084"/>
              <a:gd name="connsiteX21" fmla="*/ 1600200 w 3687096"/>
              <a:gd name="connsiteY21" fmla="*/ 1216742 h 3805084"/>
              <a:gd name="connsiteX22" fmla="*/ 1578077 w 3687096"/>
              <a:gd name="connsiteY22" fmla="*/ 1039761 h 3805084"/>
              <a:gd name="connsiteX23" fmla="*/ 1467464 w 3687096"/>
              <a:gd name="connsiteY23" fmla="*/ 914400 h 3805084"/>
              <a:gd name="connsiteX24" fmla="*/ 1091380 w 3687096"/>
              <a:gd name="connsiteY24" fmla="*/ 641555 h 3805084"/>
              <a:gd name="connsiteX25" fmla="*/ 494071 w 3687096"/>
              <a:gd name="connsiteY25" fmla="*/ 258097 h 3805084"/>
              <a:gd name="connsiteX26" fmla="*/ 103238 w 3687096"/>
              <a:gd name="connsiteY26" fmla="*/ 0 h 3805084"/>
              <a:gd name="connsiteX27" fmla="*/ 0 w 3687096"/>
              <a:gd name="connsiteY27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05195 w 3687096"/>
              <a:gd name="connsiteY5" fmla="*/ 3740389 h 3805084"/>
              <a:gd name="connsiteX6" fmla="*/ 3050874 w 3687096"/>
              <a:gd name="connsiteY6" fmla="*/ 3342704 h 3805084"/>
              <a:gd name="connsiteX7" fmla="*/ 3182927 w 3687096"/>
              <a:gd name="connsiteY7" fmla="*/ 3492714 h 3805084"/>
              <a:gd name="connsiteX8" fmla="*/ 3053798 w 3687096"/>
              <a:gd name="connsiteY8" fmla="*/ 3626220 h 3805084"/>
              <a:gd name="connsiteX9" fmla="*/ 3159496 w 3687096"/>
              <a:gd name="connsiteY9" fmla="*/ 3721055 h 3805084"/>
              <a:gd name="connsiteX10" fmla="*/ 3333135 w 3687096"/>
              <a:gd name="connsiteY10" fmla="*/ 3598606 h 3805084"/>
              <a:gd name="connsiteX11" fmla="*/ 3635477 w 3687096"/>
              <a:gd name="connsiteY11" fmla="*/ 3805084 h 3805084"/>
              <a:gd name="connsiteX12" fmla="*/ 3687096 w 3687096"/>
              <a:gd name="connsiteY12" fmla="*/ 3664974 h 3805084"/>
              <a:gd name="connsiteX13" fmla="*/ 3657600 w 3687096"/>
              <a:gd name="connsiteY13" fmla="*/ 3465871 h 3805084"/>
              <a:gd name="connsiteX14" fmla="*/ 3495367 w 3687096"/>
              <a:gd name="connsiteY14" fmla="*/ 3185652 h 3805084"/>
              <a:gd name="connsiteX15" fmla="*/ 2485103 w 3687096"/>
              <a:gd name="connsiteY15" fmla="*/ 1777181 h 3805084"/>
              <a:gd name="connsiteX16" fmla="*/ 2315496 w 3687096"/>
              <a:gd name="connsiteY16" fmla="*/ 1578077 h 3805084"/>
              <a:gd name="connsiteX17" fmla="*/ 2374490 w 3687096"/>
              <a:gd name="connsiteY17" fmla="*/ 1496961 h 3805084"/>
              <a:gd name="connsiteX18" fmla="*/ 2116393 w 3687096"/>
              <a:gd name="connsiteY18" fmla="*/ 1194619 h 3805084"/>
              <a:gd name="connsiteX19" fmla="*/ 1991032 w 3687096"/>
              <a:gd name="connsiteY19" fmla="*/ 1305232 h 3805084"/>
              <a:gd name="connsiteX20" fmla="*/ 1600200 w 3687096"/>
              <a:gd name="connsiteY20" fmla="*/ 1430594 h 3805084"/>
              <a:gd name="connsiteX21" fmla="*/ 1600200 w 3687096"/>
              <a:gd name="connsiteY21" fmla="*/ 1216742 h 3805084"/>
              <a:gd name="connsiteX22" fmla="*/ 1578077 w 3687096"/>
              <a:gd name="connsiteY22" fmla="*/ 1039761 h 3805084"/>
              <a:gd name="connsiteX23" fmla="*/ 1467464 w 3687096"/>
              <a:gd name="connsiteY23" fmla="*/ 914400 h 3805084"/>
              <a:gd name="connsiteX24" fmla="*/ 1091380 w 3687096"/>
              <a:gd name="connsiteY24" fmla="*/ 641555 h 3805084"/>
              <a:gd name="connsiteX25" fmla="*/ 494071 w 3687096"/>
              <a:gd name="connsiteY25" fmla="*/ 258097 h 3805084"/>
              <a:gd name="connsiteX26" fmla="*/ 103238 w 3687096"/>
              <a:gd name="connsiteY26" fmla="*/ 0 h 3805084"/>
              <a:gd name="connsiteX27" fmla="*/ 0 w 3687096"/>
              <a:gd name="connsiteY27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05195 w 3687096"/>
              <a:gd name="connsiteY5" fmla="*/ 3740389 h 3805084"/>
              <a:gd name="connsiteX6" fmla="*/ 3050874 w 3687096"/>
              <a:gd name="connsiteY6" fmla="*/ 3342704 h 3805084"/>
              <a:gd name="connsiteX7" fmla="*/ 3182927 w 3687096"/>
              <a:gd name="connsiteY7" fmla="*/ 3492714 h 3805084"/>
              <a:gd name="connsiteX8" fmla="*/ 3068084 w 3687096"/>
              <a:gd name="connsiteY8" fmla="*/ 3616694 h 3805084"/>
              <a:gd name="connsiteX9" fmla="*/ 3159496 w 3687096"/>
              <a:gd name="connsiteY9" fmla="*/ 3721055 h 3805084"/>
              <a:gd name="connsiteX10" fmla="*/ 3333135 w 3687096"/>
              <a:gd name="connsiteY10" fmla="*/ 3598606 h 3805084"/>
              <a:gd name="connsiteX11" fmla="*/ 3635477 w 3687096"/>
              <a:gd name="connsiteY11" fmla="*/ 3805084 h 3805084"/>
              <a:gd name="connsiteX12" fmla="*/ 3687096 w 3687096"/>
              <a:gd name="connsiteY12" fmla="*/ 3664974 h 3805084"/>
              <a:gd name="connsiteX13" fmla="*/ 3657600 w 3687096"/>
              <a:gd name="connsiteY13" fmla="*/ 3465871 h 3805084"/>
              <a:gd name="connsiteX14" fmla="*/ 3495367 w 3687096"/>
              <a:gd name="connsiteY14" fmla="*/ 3185652 h 3805084"/>
              <a:gd name="connsiteX15" fmla="*/ 2485103 w 3687096"/>
              <a:gd name="connsiteY15" fmla="*/ 1777181 h 3805084"/>
              <a:gd name="connsiteX16" fmla="*/ 2315496 w 3687096"/>
              <a:gd name="connsiteY16" fmla="*/ 1578077 h 3805084"/>
              <a:gd name="connsiteX17" fmla="*/ 2374490 w 3687096"/>
              <a:gd name="connsiteY17" fmla="*/ 1496961 h 3805084"/>
              <a:gd name="connsiteX18" fmla="*/ 2116393 w 3687096"/>
              <a:gd name="connsiteY18" fmla="*/ 1194619 h 3805084"/>
              <a:gd name="connsiteX19" fmla="*/ 1991032 w 3687096"/>
              <a:gd name="connsiteY19" fmla="*/ 1305232 h 3805084"/>
              <a:gd name="connsiteX20" fmla="*/ 1600200 w 3687096"/>
              <a:gd name="connsiteY20" fmla="*/ 1430594 h 3805084"/>
              <a:gd name="connsiteX21" fmla="*/ 1600200 w 3687096"/>
              <a:gd name="connsiteY21" fmla="*/ 1216742 h 3805084"/>
              <a:gd name="connsiteX22" fmla="*/ 1578077 w 3687096"/>
              <a:gd name="connsiteY22" fmla="*/ 1039761 h 3805084"/>
              <a:gd name="connsiteX23" fmla="*/ 1467464 w 3687096"/>
              <a:gd name="connsiteY23" fmla="*/ 914400 h 3805084"/>
              <a:gd name="connsiteX24" fmla="*/ 1091380 w 3687096"/>
              <a:gd name="connsiteY24" fmla="*/ 641555 h 3805084"/>
              <a:gd name="connsiteX25" fmla="*/ 494071 w 3687096"/>
              <a:gd name="connsiteY25" fmla="*/ 258097 h 3805084"/>
              <a:gd name="connsiteX26" fmla="*/ 103238 w 3687096"/>
              <a:gd name="connsiteY26" fmla="*/ 0 h 3805084"/>
              <a:gd name="connsiteX27" fmla="*/ 0 w 3687096"/>
              <a:gd name="connsiteY27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05195 w 3687096"/>
              <a:gd name="connsiteY5" fmla="*/ 3740389 h 3805084"/>
              <a:gd name="connsiteX6" fmla="*/ 3050874 w 3687096"/>
              <a:gd name="connsiteY6" fmla="*/ 3342704 h 3805084"/>
              <a:gd name="connsiteX7" fmla="*/ 3182927 w 3687096"/>
              <a:gd name="connsiteY7" fmla="*/ 3492714 h 3805084"/>
              <a:gd name="connsiteX8" fmla="*/ 3068084 w 3687096"/>
              <a:gd name="connsiteY8" fmla="*/ 3616694 h 3805084"/>
              <a:gd name="connsiteX9" fmla="*/ 3173781 w 3687096"/>
              <a:gd name="connsiteY9" fmla="*/ 3721055 h 3805084"/>
              <a:gd name="connsiteX10" fmla="*/ 3333135 w 3687096"/>
              <a:gd name="connsiteY10" fmla="*/ 3598606 h 3805084"/>
              <a:gd name="connsiteX11" fmla="*/ 3635477 w 3687096"/>
              <a:gd name="connsiteY11" fmla="*/ 3805084 h 3805084"/>
              <a:gd name="connsiteX12" fmla="*/ 3687096 w 3687096"/>
              <a:gd name="connsiteY12" fmla="*/ 3664974 h 3805084"/>
              <a:gd name="connsiteX13" fmla="*/ 3657600 w 3687096"/>
              <a:gd name="connsiteY13" fmla="*/ 3465871 h 3805084"/>
              <a:gd name="connsiteX14" fmla="*/ 3495367 w 3687096"/>
              <a:gd name="connsiteY14" fmla="*/ 3185652 h 3805084"/>
              <a:gd name="connsiteX15" fmla="*/ 2485103 w 3687096"/>
              <a:gd name="connsiteY15" fmla="*/ 1777181 h 3805084"/>
              <a:gd name="connsiteX16" fmla="*/ 2315496 w 3687096"/>
              <a:gd name="connsiteY16" fmla="*/ 1578077 h 3805084"/>
              <a:gd name="connsiteX17" fmla="*/ 2374490 w 3687096"/>
              <a:gd name="connsiteY17" fmla="*/ 1496961 h 3805084"/>
              <a:gd name="connsiteX18" fmla="*/ 2116393 w 3687096"/>
              <a:gd name="connsiteY18" fmla="*/ 1194619 h 3805084"/>
              <a:gd name="connsiteX19" fmla="*/ 1991032 w 3687096"/>
              <a:gd name="connsiteY19" fmla="*/ 1305232 h 3805084"/>
              <a:gd name="connsiteX20" fmla="*/ 1600200 w 3687096"/>
              <a:gd name="connsiteY20" fmla="*/ 1430594 h 3805084"/>
              <a:gd name="connsiteX21" fmla="*/ 1600200 w 3687096"/>
              <a:gd name="connsiteY21" fmla="*/ 1216742 h 3805084"/>
              <a:gd name="connsiteX22" fmla="*/ 1578077 w 3687096"/>
              <a:gd name="connsiteY22" fmla="*/ 1039761 h 3805084"/>
              <a:gd name="connsiteX23" fmla="*/ 1467464 w 3687096"/>
              <a:gd name="connsiteY23" fmla="*/ 914400 h 3805084"/>
              <a:gd name="connsiteX24" fmla="*/ 1091380 w 3687096"/>
              <a:gd name="connsiteY24" fmla="*/ 641555 h 3805084"/>
              <a:gd name="connsiteX25" fmla="*/ 494071 w 3687096"/>
              <a:gd name="connsiteY25" fmla="*/ 258097 h 3805084"/>
              <a:gd name="connsiteX26" fmla="*/ 103238 w 3687096"/>
              <a:gd name="connsiteY26" fmla="*/ 0 h 3805084"/>
              <a:gd name="connsiteX27" fmla="*/ 0 w 3687096"/>
              <a:gd name="connsiteY27" fmla="*/ 22123 h 3805084"/>
              <a:gd name="connsiteX0" fmla="*/ 0 w 3687096"/>
              <a:gd name="connsiteY0" fmla="*/ 22123 h 3805084"/>
              <a:gd name="connsiteX1" fmla="*/ 199103 w 3687096"/>
              <a:gd name="connsiteY1" fmla="*/ 2344994 h 3805084"/>
              <a:gd name="connsiteX2" fmla="*/ 368709 w 3687096"/>
              <a:gd name="connsiteY2" fmla="*/ 2794819 h 3805084"/>
              <a:gd name="connsiteX3" fmla="*/ 899651 w 3687096"/>
              <a:gd name="connsiteY3" fmla="*/ 2632587 h 3805084"/>
              <a:gd name="connsiteX4" fmla="*/ 1585451 w 3687096"/>
              <a:gd name="connsiteY4" fmla="*/ 2160639 h 3805084"/>
              <a:gd name="connsiteX5" fmla="*/ 2605195 w 3687096"/>
              <a:gd name="connsiteY5" fmla="*/ 3740389 h 3805084"/>
              <a:gd name="connsiteX6" fmla="*/ 3050874 w 3687096"/>
              <a:gd name="connsiteY6" fmla="*/ 3342704 h 3805084"/>
              <a:gd name="connsiteX7" fmla="*/ 3197212 w 3687096"/>
              <a:gd name="connsiteY7" fmla="*/ 3502240 h 3805084"/>
              <a:gd name="connsiteX8" fmla="*/ 3068084 w 3687096"/>
              <a:gd name="connsiteY8" fmla="*/ 3616694 h 3805084"/>
              <a:gd name="connsiteX9" fmla="*/ 3173781 w 3687096"/>
              <a:gd name="connsiteY9" fmla="*/ 3721055 h 3805084"/>
              <a:gd name="connsiteX10" fmla="*/ 3333135 w 3687096"/>
              <a:gd name="connsiteY10" fmla="*/ 3598606 h 3805084"/>
              <a:gd name="connsiteX11" fmla="*/ 3635477 w 3687096"/>
              <a:gd name="connsiteY11" fmla="*/ 3805084 h 3805084"/>
              <a:gd name="connsiteX12" fmla="*/ 3687096 w 3687096"/>
              <a:gd name="connsiteY12" fmla="*/ 3664974 h 3805084"/>
              <a:gd name="connsiteX13" fmla="*/ 3657600 w 3687096"/>
              <a:gd name="connsiteY13" fmla="*/ 3465871 h 3805084"/>
              <a:gd name="connsiteX14" fmla="*/ 3495367 w 3687096"/>
              <a:gd name="connsiteY14" fmla="*/ 3185652 h 3805084"/>
              <a:gd name="connsiteX15" fmla="*/ 2485103 w 3687096"/>
              <a:gd name="connsiteY15" fmla="*/ 1777181 h 3805084"/>
              <a:gd name="connsiteX16" fmla="*/ 2315496 w 3687096"/>
              <a:gd name="connsiteY16" fmla="*/ 1578077 h 3805084"/>
              <a:gd name="connsiteX17" fmla="*/ 2374490 w 3687096"/>
              <a:gd name="connsiteY17" fmla="*/ 1496961 h 3805084"/>
              <a:gd name="connsiteX18" fmla="*/ 2116393 w 3687096"/>
              <a:gd name="connsiteY18" fmla="*/ 1194619 h 3805084"/>
              <a:gd name="connsiteX19" fmla="*/ 1991032 w 3687096"/>
              <a:gd name="connsiteY19" fmla="*/ 1305232 h 3805084"/>
              <a:gd name="connsiteX20" fmla="*/ 1600200 w 3687096"/>
              <a:gd name="connsiteY20" fmla="*/ 1430594 h 3805084"/>
              <a:gd name="connsiteX21" fmla="*/ 1600200 w 3687096"/>
              <a:gd name="connsiteY21" fmla="*/ 1216742 h 3805084"/>
              <a:gd name="connsiteX22" fmla="*/ 1578077 w 3687096"/>
              <a:gd name="connsiteY22" fmla="*/ 1039761 h 3805084"/>
              <a:gd name="connsiteX23" fmla="*/ 1467464 w 3687096"/>
              <a:gd name="connsiteY23" fmla="*/ 914400 h 3805084"/>
              <a:gd name="connsiteX24" fmla="*/ 1091380 w 3687096"/>
              <a:gd name="connsiteY24" fmla="*/ 641555 h 3805084"/>
              <a:gd name="connsiteX25" fmla="*/ 494071 w 3687096"/>
              <a:gd name="connsiteY25" fmla="*/ 258097 h 3805084"/>
              <a:gd name="connsiteX26" fmla="*/ 103238 w 3687096"/>
              <a:gd name="connsiteY26" fmla="*/ 0 h 3805084"/>
              <a:gd name="connsiteX27" fmla="*/ 0 w 3687096"/>
              <a:gd name="connsiteY27" fmla="*/ 22123 h 380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87096" h="3805084">
                <a:moveTo>
                  <a:pt x="0" y="22123"/>
                </a:moveTo>
                <a:lnTo>
                  <a:pt x="199103" y="2344994"/>
                </a:lnTo>
                <a:lnTo>
                  <a:pt x="368709" y="2794819"/>
                </a:lnTo>
                <a:lnTo>
                  <a:pt x="899651" y="2632587"/>
                </a:lnTo>
                <a:lnTo>
                  <a:pt x="1585451" y="2160639"/>
                </a:lnTo>
                <a:lnTo>
                  <a:pt x="2605195" y="3740389"/>
                </a:lnTo>
                <a:lnTo>
                  <a:pt x="3050874" y="3342704"/>
                </a:lnTo>
                <a:lnTo>
                  <a:pt x="3197212" y="3502240"/>
                </a:lnTo>
                <a:lnTo>
                  <a:pt x="3068084" y="3616694"/>
                </a:lnTo>
                <a:lnTo>
                  <a:pt x="3173781" y="3721055"/>
                </a:lnTo>
                <a:lnTo>
                  <a:pt x="3333135" y="3598606"/>
                </a:lnTo>
                <a:lnTo>
                  <a:pt x="3635477" y="3805084"/>
                </a:lnTo>
                <a:lnTo>
                  <a:pt x="3687096" y="3664974"/>
                </a:lnTo>
                <a:lnTo>
                  <a:pt x="3657600" y="3465871"/>
                </a:lnTo>
                <a:lnTo>
                  <a:pt x="3495367" y="3185652"/>
                </a:lnTo>
                <a:lnTo>
                  <a:pt x="2485103" y="1777181"/>
                </a:lnTo>
                <a:lnTo>
                  <a:pt x="2315496" y="1578077"/>
                </a:lnTo>
                <a:lnTo>
                  <a:pt x="2374490" y="1496961"/>
                </a:lnTo>
                <a:lnTo>
                  <a:pt x="2116393" y="1194619"/>
                </a:lnTo>
                <a:lnTo>
                  <a:pt x="1991032" y="1305232"/>
                </a:lnTo>
                <a:lnTo>
                  <a:pt x="1600200" y="1430594"/>
                </a:lnTo>
                <a:lnTo>
                  <a:pt x="1600200" y="1216742"/>
                </a:lnTo>
                <a:lnTo>
                  <a:pt x="1578077" y="1039761"/>
                </a:lnTo>
                <a:lnTo>
                  <a:pt x="1467464" y="914400"/>
                </a:lnTo>
                <a:lnTo>
                  <a:pt x="1091380" y="641555"/>
                </a:lnTo>
                <a:lnTo>
                  <a:pt x="494071" y="258097"/>
                </a:lnTo>
                <a:lnTo>
                  <a:pt x="103238" y="0"/>
                </a:lnTo>
                <a:lnTo>
                  <a:pt x="0" y="22123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033FE146-2EE3-2BD2-E066-01E952CB575C}"/>
              </a:ext>
            </a:extLst>
          </p:cNvPr>
          <p:cNvSpPr/>
          <p:nvPr/>
        </p:nvSpPr>
        <p:spPr>
          <a:xfrm>
            <a:off x="4329113" y="4881563"/>
            <a:ext cx="647700" cy="952500"/>
          </a:xfrm>
          <a:custGeom>
            <a:avLst/>
            <a:gdLst>
              <a:gd name="connsiteX0" fmla="*/ 523875 w 647700"/>
              <a:gd name="connsiteY0" fmla="*/ 0 h 952500"/>
              <a:gd name="connsiteX1" fmla="*/ 566737 w 647700"/>
              <a:gd name="connsiteY1" fmla="*/ 157162 h 952500"/>
              <a:gd name="connsiteX2" fmla="*/ 581025 w 647700"/>
              <a:gd name="connsiteY2" fmla="*/ 204787 h 952500"/>
              <a:gd name="connsiteX3" fmla="*/ 647700 w 647700"/>
              <a:gd name="connsiteY3" fmla="*/ 952500 h 952500"/>
              <a:gd name="connsiteX4" fmla="*/ 304800 w 647700"/>
              <a:gd name="connsiteY4" fmla="*/ 919162 h 952500"/>
              <a:gd name="connsiteX5" fmla="*/ 0 w 647700"/>
              <a:gd name="connsiteY5" fmla="*/ 885825 h 952500"/>
              <a:gd name="connsiteX6" fmla="*/ 42862 w 647700"/>
              <a:gd name="connsiteY6" fmla="*/ 733425 h 952500"/>
              <a:gd name="connsiteX7" fmla="*/ 104775 w 647700"/>
              <a:gd name="connsiteY7" fmla="*/ 704850 h 952500"/>
              <a:gd name="connsiteX8" fmla="*/ 161925 w 647700"/>
              <a:gd name="connsiteY8" fmla="*/ 538162 h 952500"/>
              <a:gd name="connsiteX9" fmla="*/ 95250 w 647700"/>
              <a:gd name="connsiteY9" fmla="*/ 504825 h 952500"/>
              <a:gd name="connsiteX10" fmla="*/ 257175 w 647700"/>
              <a:gd name="connsiteY10" fmla="*/ 157162 h 952500"/>
              <a:gd name="connsiteX11" fmla="*/ 490537 w 647700"/>
              <a:gd name="connsiteY11" fmla="*/ 38100 h 952500"/>
              <a:gd name="connsiteX12" fmla="*/ 523875 w 647700"/>
              <a:gd name="connsiteY1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7700" h="952500">
                <a:moveTo>
                  <a:pt x="523875" y="0"/>
                </a:moveTo>
                <a:lnTo>
                  <a:pt x="566737" y="157162"/>
                </a:lnTo>
                <a:lnTo>
                  <a:pt x="581025" y="204787"/>
                </a:lnTo>
                <a:lnTo>
                  <a:pt x="647700" y="952500"/>
                </a:lnTo>
                <a:lnTo>
                  <a:pt x="304800" y="919162"/>
                </a:lnTo>
                <a:lnTo>
                  <a:pt x="0" y="885825"/>
                </a:lnTo>
                <a:lnTo>
                  <a:pt x="42862" y="733425"/>
                </a:lnTo>
                <a:lnTo>
                  <a:pt x="104775" y="704850"/>
                </a:lnTo>
                <a:lnTo>
                  <a:pt x="161925" y="538162"/>
                </a:lnTo>
                <a:lnTo>
                  <a:pt x="95250" y="504825"/>
                </a:lnTo>
                <a:lnTo>
                  <a:pt x="257175" y="157162"/>
                </a:lnTo>
                <a:lnTo>
                  <a:pt x="490537" y="38100"/>
                </a:lnTo>
                <a:lnTo>
                  <a:pt x="523875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4345" name="Rectangle 5">
            <a:extLst>
              <a:ext uri="{FF2B5EF4-FFF2-40B4-BE49-F238E27FC236}">
                <a16:creationId xmlns:a16="http://schemas.microsoft.com/office/drawing/2014/main" id="{183404EB-0CC9-8682-47FB-D0C8E380959D}"/>
              </a:ext>
            </a:extLst>
          </p:cNvPr>
          <p:cNvSpPr>
            <a:spLocks noChangeArrowheads="1"/>
          </p:cNvSpPr>
          <p:nvPr/>
        </p:nvSpPr>
        <p:spPr bwMode="auto">
          <a:xfrm rot="509055">
            <a:off x="3617913" y="5340350"/>
            <a:ext cx="787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Leśna</a:t>
            </a:r>
            <a:endParaRPr lang="pl-PL" altLang="pl-PL" sz="1000"/>
          </a:p>
        </p:txBody>
      </p:sp>
      <p:sp>
        <p:nvSpPr>
          <p:cNvPr id="14346" name="Rectangle 5">
            <a:extLst>
              <a:ext uri="{FF2B5EF4-FFF2-40B4-BE49-F238E27FC236}">
                <a16:creationId xmlns:a16="http://schemas.microsoft.com/office/drawing/2014/main" id="{364FB489-4FEB-ACB5-9DAE-169EFA20136F}"/>
              </a:ext>
            </a:extLst>
          </p:cNvPr>
          <p:cNvSpPr>
            <a:spLocks noChangeArrowheads="1"/>
          </p:cNvSpPr>
          <p:nvPr/>
        </p:nvSpPr>
        <p:spPr bwMode="auto">
          <a:xfrm rot="-2082570">
            <a:off x="4684713" y="2874963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Poziomkowa</a:t>
            </a:r>
            <a:endParaRPr lang="pl-PL" altLang="pl-PL" sz="1000"/>
          </a:p>
        </p:txBody>
      </p:sp>
      <p:sp>
        <p:nvSpPr>
          <p:cNvPr id="14347" name="Rectangle 5">
            <a:extLst>
              <a:ext uri="{FF2B5EF4-FFF2-40B4-BE49-F238E27FC236}">
                <a16:creationId xmlns:a16="http://schemas.microsoft.com/office/drawing/2014/main" id="{D2033AD9-02A2-5820-E0D1-82B0F6601A9F}"/>
              </a:ext>
            </a:extLst>
          </p:cNvPr>
          <p:cNvSpPr>
            <a:spLocks noChangeArrowheads="1"/>
          </p:cNvSpPr>
          <p:nvPr/>
        </p:nvSpPr>
        <p:spPr bwMode="auto">
          <a:xfrm rot="2873275">
            <a:off x="5657056" y="3094832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Szkolna</a:t>
            </a:r>
            <a:endParaRPr lang="pl-PL" altLang="pl-PL" sz="1000"/>
          </a:p>
        </p:txBody>
      </p:sp>
      <p:sp>
        <p:nvSpPr>
          <p:cNvPr id="14348" name="Rectangle 5">
            <a:extLst>
              <a:ext uri="{FF2B5EF4-FFF2-40B4-BE49-F238E27FC236}">
                <a16:creationId xmlns:a16="http://schemas.microsoft.com/office/drawing/2014/main" id="{65D6D8C6-5ED1-662B-E8CE-2E282EFFC3F5}"/>
              </a:ext>
            </a:extLst>
          </p:cNvPr>
          <p:cNvSpPr>
            <a:spLocks noChangeArrowheads="1"/>
          </p:cNvSpPr>
          <p:nvPr/>
        </p:nvSpPr>
        <p:spPr bwMode="auto">
          <a:xfrm rot="4157596">
            <a:off x="4048919" y="3909219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Pałacowa</a:t>
            </a:r>
            <a:endParaRPr lang="pl-PL" altLang="pl-PL" sz="1000"/>
          </a:p>
        </p:txBody>
      </p:sp>
      <p:sp>
        <p:nvSpPr>
          <p:cNvPr id="14349" name="Rectangle 5">
            <a:extLst>
              <a:ext uri="{FF2B5EF4-FFF2-40B4-BE49-F238E27FC236}">
                <a16:creationId xmlns:a16="http://schemas.microsoft.com/office/drawing/2014/main" id="{BCAC2806-7514-F34E-84B9-5AF80A98891B}"/>
              </a:ext>
            </a:extLst>
          </p:cNvPr>
          <p:cNvSpPr>
            <a:spLocks noChangeArrowheads="1"/>
          </p:cNvSpPr>
          <p:nvPr/>
        </p:nvSpPr>
        <p:spPr bwMode="auto">
          <a:xfrm rot="-1187334">
            <a:off x="6664325" y="2105025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Leszczynowa</a:t>
            </a:r>
            <a:endParaRPr lang="pl-PL" altLang="pl-PL" sz="1000"/>
          </a:p>
        </p:txBody>
      </p:sp>
      <p:sp>
        <p:nvSpPr>
          <p:cNvPr id="14350" name="Rectangle 5">
            <a:extLst>
              <a:ext uri="{FF2B5EF4-FFF2-40B4-BE49-F238E27FC236}">
                <a16:creationId xmlns:a16="http://schemas.microsoft.com/office/drawing/2014/main" id="{B7176694-65C8-034D-4723-722A790FB3E1}"/>
              </a:ext>
            </a:extLst>
          </p:cNvPr>
          <p:cNvSpPr>
            <a:spLocks noChangeArrowheads="1"/>
          </p:cNvSpPr>
          <p:nvPr/>
        </p:nvSpPr>
        <p:spPr bwMode="auto">
          <a:xfrm rot="2873275">
            <a:off x="6820694" y="3175794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Piaskowa</a:t>
            </a:r>
            <a:endParaRPr lang="pl-PL" altLang="pl-PL" sz="100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45B2E592-10CE-1D1B-5117-CC08728B3436}"/>
              </a:ext>
            </a:extLst>
          </p:cNvPr>
          <p:cNvSpPr/>
          <p:nvPr/>
        </p:nvSpPr>
        <p:spPr>
          <a:xfrm>
            <a:off x="6384131" y="2978944"/>
            <a:ext cx="492919" cy="509587"/>
          </a:xfrm>
          <a:custGeom>
            <a:avLst/>
            <a:gdLst>
              <a:gd name="connsiteX0" fmla="*/ 409575 w 492919"/>
              <a:gd name="connsiteY0" fmla="*/ 0 h 509587"/>
              <a:gd name="connsiteX1" fmla="*/ 0 w 492919"/>
              <a:gd name="connsiteY1" fmla="*/ 402431 h 509587"/>
              <a:gd name="connsiteX2" fmla="*/ 92869 w 492919"/>
              <a:gd name="connsiteY2" fmla="*/ 509587 h 509587"/>
              <a:gd name="connsiteX3" fmla="*/ 492919 w 492919"/>
              <a:gd name="connsiteY3" fmla="*/ 135731 h 509587"/>
              <a:gd name="connsiteX4" fmla="*/ 409575 w 492919"/>
              <a:gd name="connsiteY4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919" h="509587">
                <a:moveTo>
                  <a:pt x="409575" y="0"/>
                </a:moveTo>
                <a:lnTo>
                  <a:pt x="0" y="402431"/>
                </a:lnTo>
                <a:lnTo>
                  <a:pt x="92869" y="509587"/>
                </a:lnTo>
                <a:lnTo>
                  <a:pt x="492919" y="135731"/>
                </a:lnTo>
                <a:lnTo>
                  <a:pt x="409575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3">
            <a:extLst>
              <a:ext uri="{FF2B5EF4-FFF2-40B4-BE49-F238E27FC236}">
                <a16:creationId xmlns:a16="http://schemas.microsoft.com/office/drawing/2014/main" id="{6F8391AD-5C98-507D-6E79-C190FA57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6858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8F6F572-6B54-5098-DADF-90E65EF89D8D}"/>
              </a:ext>
            </a:extLst>
          </p:cNvPr>
          <p:cNvSpPr/>
          <p:nvPr/>
        </p:nvSpPr>
        <p:spPr>
          <a:xfrm>
            <a:off x="1116013" y="476250"/>
            <a:ext cx="7343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  <a:cs typeface="Arial" charset="0"/>
              </a:rPr>
              <a:t>Wyrys ze Studium uwarunkowań i kierunków zagospodarowania przestrzennego Gminy Mszczonów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643C14A-459A-B621-0480-00970E16B4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9"/>
          <a:stretch>
            <a:fillRect/>
          </a:stretch>
        </p:blipFill>
        <p:spPr>
          <a:xfrm>
            <a:off x="517840" y="1087313"/>
            <a:ext cx="4198176" cy="5669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6C4F728-5BAC-6EAB-6A7F-BD98CE77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976938"/>
          </a:xfrm>
        </p:spPr>
        <p:txBody>
          <a:bodyPr>
            <a:normAutofit/>
          </a:bodyPr>
          <a:lstStyle/>
          <a:p>
            <a:pPr algn="just"/>
            <a:r>
              <a:rPr lang="pl-PL" altLang="pl-PL" sz="1800" u="sng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MU3: </a:t>
            </a:r>
            <a:r>
              <a:rPr lang="pl-PL" altLang="pl-PL" sz="1800" b="1">
                <a:latin typeface="Garamond" panose="02020404030301010803" pitchFamily="18" charset="0"/>
                <a:cs typeface="Times New Roman" panose="02020603050405020304" pitchFamily="18" charset="0"/>
              </a:rPr>
              <a:t>Obszary zabudowy mieszkaniowo- usługowej</a:t>
            </a: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r>
              <a:rPr lang="pl-PL" altLang="pl-PL" sz="1800" b="1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Obszary zabudowy mieszkaniowej o małej i średniej intensywności z dopuszczeniem zabudowy usługowej, drobnej wytwórczości, oraz usług użyteczności publicznej i zamieszkania zbiorowego. Ponadto, w strefie planuje się obszary sportu i rekreacji, z dopuszczeniem  zabudowy zagrodowej.</a:t>
            </a:r>
          </a:p>
          <a:p>
            <a:pPr algn="just"/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W strefie MU studium zakłada rozwój intensywnej zabudowy mieszkaniowej, usług, usług drobnej wytwórczości oraz usług użyteczności publicznej i zamieszkania zbiorowego oraz obiektów sportu i rekreacji. W strefie tej planuje także się  usługi z zakresu oświaty, ochrony zdrowia, rozrywki, gastronomii, handlu, obsługi ruchu turystycznego i komunikacyjnego, usługi komercyjne, obiekty widowiskowe, wystawienniczo – targowe, kongresowo - konferencyjne, obiekty biurowe, administracyjne i inne obiekty usługowe. W obszarze  strefy MU należy przewidzieć realizację obiektów i urządzeń do obsługi  technicznej, komunikacji oraz ochrony środowiska.</a:t>
            </a:r>
            <a:endParaRPr lang="pl-PL" altLang="pl-P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80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Studium postuluje dla </a:t>
            </a:r>
            <a:r>
              <a:rPr lang="pl-PL" altLang="pl-PL" sz="180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MU3:</a:t>
            </a:r>
            <a:endParaRPr lang="pl-PL" altLang="pl-PL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max powierzchnię zabudowy– 40% powierzchni działki lub terenu, </a:t>
            </a:r>
            <a:endParaRPr lang="pl-PL" altLang="pl-P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min powierzchnię biologicznie czynną – 40% powierzchni działki lub terenu, </a:t>
            </a:r>
            <a:endParaRPr lang="pl-PL" altLang="pl-P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max wysokość zabudowy  do  25 m,</a:t>
            </a:r>
            <a:endParaRPr lang="pl-PL" altLang="pl-P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7E76077-2225-48CA-A059-76A32A4A2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4525963"/>
          </a:xfrm>
        </p:spPr>
        <p:txBody>
          <a:bodyPr>
            <a:normAutofit/>
          </a:bodyPr>
          <a:lstStyle/>
          <a:p>
            <a:r>
              <a:rPr lang="pl-PL" altLang="pl-PL" sz="1800" u="sng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MN1</a:t>
            </a:r>
            <a:r>
              <a:rPr lang="pl-PL" altLang="pl-PL" sz="18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	 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Obszary rozwoju zabudowy mieszkaniowej jednorodzinnej i zagrodowej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b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z możliwością realizacji podstawowych usług obsługujących obszar. </a:t>
            </a:r>
          </a:p>
          <a:p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Studium ustala dla </a:t>
            </a:r>
            <a:r>
              <a:rPr lang="pl-PL" altLang="pl-PL" sz="18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MN1:</a:t>
            </a:r>
            <a:endParaRPr lang="pl-PL" altLang="pl-P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wysokość zabudowy do 12m,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maksymalna powierzchnia zabudowy 45% powierzchni działki,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powierzchnia biologicznie czynna winna wynosić co najmniej 50% powierzchni działki,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381390E-7184-C34F-D39D-4CC789F7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4525962"/>
          </a:xfrm>
        </p:spPr>
        <p:txBody>
          <a:bodyPr>
            <a:normAutofit/>
          </a:bodyPr>
          <a:lstStyle/>
          <a:p>
            <a:pPr marL="457200" indent="-457200"/>
            <a:r>
              <a:rPr lang="pl-PL" altLang="pl-PL" sz="1800" u="sng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ZP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- 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Obszary  zieleni parkowej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 3" panose="05040102010807070707" pitchFamily="18" charset="2"/>
              <a:buNone/>
            </a:pP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pl-PL" altLang="pl-PL" sz="1800" u="sng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- 	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Obszary korytarzy ekologicznych i użytków zielonych wzdłuż cieków wodnych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do pozostawienia w dotychczasowym użytkowaniu jako tereny pastwisk, </a:t>
            </a:r>
            <a:r>
              <a:rPr lang="pl-PL" altLang="pl-PL" sz="1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zadrzewień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i łąk. </a:t>
            </a:r>
          </a:p>
          <a:p>
            <a:pPr marL="457200" indent="-457200" algn="just">
              <a:buFont typeface="Wingdings 3" panose="05040102010807070707" pitchFamily="18" charset="2"/>
              <a:buNone/>
            </a:pP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pl-PL" altLang="pl-PL" sz="1800" u="sng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-  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Obszary lasów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wskazane do zagospodarowania i użytkowania leśnego w oparciu o operaty urządzeniowe lasu.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 3" panose="05040102010807070707" pitchFamily="18" charset="2"/>
              <a:buNone/>
            </a:pP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pl-PL" altLang="pl-PL" sz="1800" u="sng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 -      </a:t>
            </a:r>
            <a:r>
              <a:rPr lang="pl-PL" altLang="pl-PL" sz="1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Obszary wód powierzchniowych śródlądowyc</a:t>
            </a:r>
            <a:r>
              <a:rPr lang="pl-PL" altLang="pl-PL" sz="1800" dirty="0">
                <a:latin typeface="Garamond" panose="02020404030301010803" pitchFamily="18" charset="0"/>
                <a:cs typeface="Times New Roman" panose="02020603050405020304" pitchFamily="18" charset="0"/>
              </a:rPr>
              <a:t>h (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rzeki,  stawy, strumienie, kanały)</a:t>
            </a:r>
          </a:p>
          <a:p>
            <a:pPr marL="457200" indent="-457200"/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pl-PL" alt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C2011-E9B1-C4C6-E2AE-E890C1D0D0CF}"/>
              </a:ext>
            </a:extLst>
          </p:cNvPr>
          <p:cNvSpPr txBox="1">
            <a:spLocks/>
          </p:cNvSpPr>
          <p:nvPr/>
        </p:nvSpPr>
        <p:spPr>
          <a:xfrm>
            <a:off x="182839" y="260648"/>
            <a:ext cx="8784976" cy="748717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Procedura sporządzania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m.p.z.p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- zgodnie z art. 17 ust. 2 ustawy z dnia 27 marca 2003 r. o planowaniu i zagospodarowaniu przestrzennym ( Dz. U. 2024. poz. 1130 z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późn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zm.) </a:t>
            </a:r>
          </a:p>
          <a:p>
            <a:pPr fontAlgn="auto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oraz w związku z art. 67 ust. 3 ustawy z dnia 07 lipca 2023r. Ustawy o zmianie ustawy o planowaniu i zagospodarowaniu przestrzennym oraz niektórych innych ustaw (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t.j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Dz. U. 2023 poz. 1688 z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późn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zm.)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48F1909-098A-ECF1-A99F-4393BA0213C7}"/>
              </a:ext>
            </a:extLst>
          </p:cNvPr>
          <p:cNvSpPr txBox="1">
            <a:spLocks/>
          </p:cNvSpPr>
          <p:nvPr/>
        </p:nvSpPr>
        <p:spPr>
          <a:xfrm>
            <a:off x="39472" y="908720"/>
            <a:ext cx="8928343" cy="568863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Ogłoszono w prasie miejscowej oraz przez obwieszczenie w Internecie i na tablicy ogłoszeń</a:t>
            </a:r>
            <a:r>
              <a:rPr lang="pl-PL" sz="1400" dirty="0">
                <a:solidFill>
                  <a:srgbClr val="000000"/>
                </a:solidFill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Zawiadomiono</a:t>
            </a:r>
            <a:r>
              <a:rPr lang="pl-PL" sz="1400" dirty="0">
                <a:solidFill>
                  <a:srgbClr val="000000"/>
                </a:solidFill>
              </a:rPr>
              <a:t>, na piśmie, o podjęciu uchwały o przystąpieniu do sporządzania planu instytucje i organy właściwe do uzgadniania i opiniowania planu;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Sporządzono projekt planu miejscowego</a:t>
            </a:r>
            <a:r>
              <a:rPr lang="pl-PL" sz="1400" dirty="0">
                <a:solidFill>
                  <a:srgbClr val="000000"/>
                </a:solidFill>
              </a:rPr>
              <a:t> – wnioski;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Sporządzenie prognozy oddziaływania na środowisko</a:t>
            </a:r>
            <a:r>
              <a:rPr lang="pl-PL" sz="1400" dirty="0">
                <a:solidFill>
                  <a:srgbClr val="000000"/>
                </a:solidFill>
              </a:rPr>
              <a:t>; 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Sporządzenie prognozę skutków finansowych </a:t>
            </a:r>
            <a:r>
              <a:rPr lang="pl-PL" sz="1400" dirty="0">
                <a:solidFill>
                  <a:srgbClr val="000000"/>
                </a:solidFill>
              </a:rPr>
              <a:t>uchwalenia planu miejscowego;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Wystąpienie o opinie i uzgodnienia projektu planu</a:t>
            </a:r>
            <a:r>
              <a:rPr lang="pl-PL" sz="1400" dirty="0">
                <a:solidFill>
                  <a:srgbClr val="000000"/>
                </a:solidFill>
              </a:rPr>
              <a:t>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B050"/>
                </a:solidFill>
              </a:rPr>
              <a:t>Uzyskuje zgody na zmianę przeznaczenia gruntów rolnych i leśnych na cele nierolnicze i nieleśne, jeżeli wymagają tego przepisy odrębne;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Wprowadzenie zmian wynikających z uzyskanych uzgodnień i opinii;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400" b="1" dirty="0">
                <a:solidFill>
                  <a:srgbClr val="000000"/>
                </a:solidFill>
              </a:rPr>
              <a:t>Ogłoszenie o wyłożeniu projektu planu do publicznego wglądu 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000000"/>
                </a:solidFill>
              </a:rPr>
              <a:t>  </a:t>
            </a:r>
            <a:r>
              <a:rPr lang="pl-PL" sz="1400" dirty="0">
                <a:solidFill>
                  <a:srgbClr val="C00000"/>
                </a:solidFill>
              </a:rPr>
              <a:t>wyłożenie od 11.06.2025r. do 03.07.2025r.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</a:t>
            </a:r>
            <a:r>
              <a:rPr lang="pl-PL" sz="1400" i="1" u="sng" dirty="0">
                <a:solidFill>
                  <a:srgbClr val="C00000"/>
                </a:solidFill>
              </a:rPr>
              <a:t>dyskusja publiczna w dniu 12.06.2025r.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 </a:t>
            </a:r>
            <a:r>
              <a:rPr lang="pl-PL" sz="1400" b="1" u="sng" dirty="0">
                <a:solidFill>
                  <a:srgbClr val="C00000"/>
                </a:solidFill>
              </a:rPr>
              <a:t>Brak  uwag do dnia 21.07.2025r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8487</TotalTime>
  <Words>1197</Words>
  <Application>Microsoft Office PowerPoint</Application>
  <PresentationFormat>Pokaz na ekranie (4:3)</PresentationFormat>
  <Paragraphs>101</Paragraphs>
  <Slides>25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MIEJSCOWY  PLAN ZAGOSPODAROWANIA PRZESTRZENNEGO  </vt:lpstr>
      <vt:lpstr>Prezentacja programu PowerPoint</vt:lpstr>
      <vt:lpstr>Lokalizacja terenu na tle układu komunikacyjnego fragmentu gminy Mszczonów</vt:lpstr>
      <vt:lpstr>                                                                               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Jadwiga Jeznach</cp:lastModifiedBy>
  <cp:revision>746</cp:revision>
  <dcterms:created xsi:type="dcterms:W3CDTF">2015-01-19T06:35:19Z</dcterms:created>
  <dcterms:modified xsi:type="dcterms:W3CDTF">2025-08-05T09:35:56Z</dcterms:modified>
</cp:coreProperties>
</file>