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96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89" r:id="rId14"/>
    <p:sldId id="267" r:id="rId15"/>
    <p:sldId id="297" r:id="rId16"/>
    <p:sldId id="298" r:id="rId17"/>
    <p:sldId id="272" r:id="rId18"/>
    <p:sldId id="273" r:id="rId19"/>
    <p:sldId id="291" r:id="rId20"/>
    <p:sldId id="292" r:id="rId21"/>
    <p:sldId id="288" r:id="rId22"/>
    <p:sldId id="299" r:id="rId23"/>
    <p:sldId id="276" r:id="rId24"/>
    <p:sldId id="300" r:id="rId25"/>
    <p:sldId id="301" r:id="rId26"/>
    <p:sldId id="277" r:id="rId27"/>
    <p:sldId id="293" r:id="rId28"/>
    <p:sldId id="279" r:id="rId29"/>
    <p:sldId id="280" r:id="rId30"/>
    <p:sldId id="302" r:id="rId31"/>
    <p:sldId id="281" r:id="rId32"/>
    <p:sldId id="282" r:id="rId33"/>
    <p:sldId id="284" r:id="rId34"/>
    <p:sldId id="303" r:id="rId35"/>
    <p:sldId id="295" r:id="rId36"/>
    <p:sldId id="285" r:id="rId37"/>
    <p:sldId id="286" r:id="rId38"/>
    <p:sldId id="287" r:id="rId3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40970352-C56C-4557-997F-F0946A02CFE0}">
          <p14:sldIdLst>
            <p14:sldId id="256"/>
            <p14:sldId id="257"/>
            <p14:sldId id="258"/>
            <p14:sldId id="259"/>
            <p14:sldId id="296"/>
            <p14:sldId id="260"/>
            <p14:sldId id="261"/>
            <p14:sldId id="262"/>
            <p14:sldId id="263"/>
            <p14:sldId id="264"/>
            <p14:sldId id="265"/>
            <p14:sldId id="266"/>
            <p14:sldId id="289"/>
            <p14:sldId id="267"/>
            <p14:sldId id="297"/>
            <p14:sldId id="298"/>
            <p14:sldId id="272"/>
            <p14:sldId id="273"/>
            <p14:sldId id="291"/>
            <p14:sldId id="292"/>
            <p14:sldId id="288"/>
            <p14:sldId id="299"/>
            <p14:sldId id="276"/>
            <p14:sldId id="300"/>
            <p14:sldId id="301"/>
            <p14:sldId id="277"/>
            <p14:sldId id="293"/>
            <p14:sldId id="279"/>
            <p14:sldId id="280"/>
            <p14:sldId id="302"/>
            <p14:sldId id="281"/>
            <p14:sldId id="282"/>
            <p14:sldId id="284"/>
            <p14:sldId id="303"/>
            <p14:sldId id="295"/>
            <p14:sldId id="285"/>
            <p14:sldId id="286"/>
            <p14:sldId id="28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5C8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DF5B80-9E8F-FDA4-6CF5-0FC4457AAF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6C17108-3756-182B-0BB8-2E2B6A5F51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358E21B-FC4C-EEB1-3502-93ECB26F5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AEA89-DD3F-49FD-B0A8-E22AFBCBB303}" type="datetimeFigureOut">
              <a:rPr lang="pl-PL" smtClean="0"/>
              <a:t>30.05.2025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854B053-24C5-2206-240C-0B0F1106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FA03AEC-CBAF-A241-3D0F-72ABAB0B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05B94-6D10-4842-80A5-6B40349842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5105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D867BD4-EE35-8BD4-2EA1-DC7D964AB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FF444289-E059-56EA-030F-3682F5BF1B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474DF40-FECE-A107-BD06-E1E9BCEA8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AEA89-DD3F-49FD-B0A8-E22AFBCBB303}" type="datetimeFigureOut">
              <a:rPr lang="pl-PL" smtClean="0"/>
              <a:t>30.05.2025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994D374-8517-F783-DB63-516CFC1D3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7F9D435-F3C4-71EE-9CD2-ED0565768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05B94-6D10-4842-80A5-6B40349842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8003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1D694DE3-2E39-BCB4-D8D6-B5DD3FE929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6C8689CE-0DEF-9B14-C7B0-55BC0C28FB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73858E3-E618-5371-B3A4-A92F598B0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AEA89-DD3F-49FD-B0A8-E22AFBCBB303}" type="datetimeFigureOut">
              <a:rPr lang="pl-PL" smtClean="0"/>
              <a:t>30.05.2025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EF35BB5-E5E1-9C65-EA57-28E79FDF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D287925-3AAC-7C3F-CB46-DAFE1FE52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05B94-6D10-4842-80A5-6B40349842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590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1E0A12-A13C-3F78-7616-D7628F794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ED9B14A-F2E4-0A50-C236-8BCB73CA1E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F65B419-C193-85E8-5D8A-D5F07B7B1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AEA89-DD3F-49FD-B0A8-E22AFBCBB303}" type="datetimeFigureOut">
              <a:rPr lang="pl-PL" smtClean="0"/>
              <a:t>30.05.2025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082F49D-C17C-6FFB-37FB-2AA35FF7A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4060F4E-3074-A866-7B9B-C7F625BD1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05B94-6D10-4842-80A5-6B40349842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7630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5FD77F-9F16-D035-17CD-64D2F4AF6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B404841-6DE2-65CB-569A-A89D95084C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E8F33F6-1319-0023-3D7F-8F21A95CB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AEA89-DD3F-49FD-B0A8-E22AFBCBB303}" type="datetimeFigureOut">
              <a:rPr lang="pl-PL" smtClean="0"/>
              <a:t>30.05.2025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27B05EB-B6AC-5952-F1F1-9EB63796E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746B52E-2040-2578-296D-DA7511047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05B94-6D10-4842-80A5-6B40349842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85605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F938F47-2924-092C-4A80-D622C7923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68DAD9A-F0A4-73D1-C6F7-6D86AFC3BE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DB95ACB-777B-98C3-A286-116CD310A5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BC753BF-09E9-0FD2-70D8-E29CDB34A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AEA89-DD3F-49FD-B0A8-E22AFBCBB303}" type="datetimeFigureOut">
              <a:rPr lang="pl-PL" smtClean="0"/>
              <a:t>30.05.2025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B4C1FD1-8969-DCB1-BA2A-31061B769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6FD3AD7-337A-F32A-56C2-67554D565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05B94-6D10-4842-80A5-6B40349842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0921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B75E8C1-DEF1-A531-EAAF-37B707909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7445448-E53C-4543-F6D0-22151F08D0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C989A99-83BE-8C2B-D841-D67DE6CB14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7E83344D-B8E9-44FC-DB6C-299F7D97E4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0CD4AB68-5623-F00C-9973-8B38BF4FD1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CA9B69A1-0B1F-6E64-C4A9-3FA19DD5C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AEA89-DD3F-49FD-B0A8-E22AFBCBB303}" type="datetimeFigureOut">
              <a:rPr lang="pl-PL" smtClean="0"/>
              <a:t>30.05.2025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F334554A-F2FC-8EFE-E74F-462D653A6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42EC53F5-3DAB-F1F5-D4BE-3CE207F10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05B94-6D10-4842-80A5-6B40349842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4446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6B8DE2F-46EA-85CE-2B8C-54D763E44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C1C3F5E4-0572-E82B-2171-8DE28D293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AEA89-DD3F-49FD-B0A8-E22AFBCBB303}" type="datetimeFigureOut">
              <a:rPr lang="pl-PL" smtClean="0"/>
              <a:t>30.05.2025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A2DAD003-CCCE-8537-D675-2199E4C46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B5BE9862-495D-3578-47BD-7C8FF1B95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05B94-6D10-4842-80A5-6B40349842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0875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C62E9C93-9437-5108-9162-FE2452E02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AEA89-DD3F-49FD-B0A8-E22AFBCBB303}" type="datetimeFigureOut">
              <a:rPr lang="pl-PL" smtClean="0"/>
              <a:t>30.05.2025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A909B745-9EE1-9258-F398-9334F0800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8BCCDFF-951C-FF80-0C03-6F2E974F6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05B94-6D10-4842-80A5-6B40349842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9982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82263BE-B820-ECA2-DA95-EBD6C1F46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23B7F4B-384B-6738-4748-87655B55D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5C5BFEA-CF81-AADA-CC40-6D5032DECD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98DBB8C-A0BF-E2D5-C999-BBB1C4EA6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AEA89-DD3F-49FD-B0A8-E22AFBCBB303}" type="datetimeFigureOut">
              <a:rPr lang="pl-PL" smtClean="0"/>
              <a:t>30.05.2025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72948CC-4175-14A1-CA33-86DE3221B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AA2309E-D5B7-9BB0-A8C9-E514EFF9A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05B94-6D10-4842-80A5-6B40349842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3226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EA1F659-2A81-2A22-6486-F88EE5AD5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0E5CF1C0-7ADA-C797-6E3D-3EB40E8117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3A68073-42A4-3727-4684-357CC3A811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C833254-E586-735F-0ED1-7576A334B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AEA89-DD3F-49FD-B0A8-E22AFBCBB303}" type="datetimeFigureOut">
              <a:rPr lang="pl-PL" smtClean="0"/>
              <a:t>30.05.2025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ACFA763-6E29-4E4E-63FA-D64864C52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3AC4170-0585-78AE-513B-D2C237672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05B94-6D10-4842-80A5-6B40349842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28942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E79A0EF7-0C4C-1676-C9BF-CB4B27E3A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912CCAC-90DB-737B-352F-2D779BAA6A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194E1D9-DF49-39B8-0333-1B1B8A74CA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AAEA89-DD3F-49FD-B0A8-E22AFBCBB303}" type="datetimeFigureOut">
              <a:rPr lang="pl-PL" smtClean="0"/>
              <a:t>30.05.2025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657085A-1078-8E4F-8A62-6D69D43E00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81B3B82-7C31-9CCC-9C99-B320183A45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05B94-6D10-4842-80A5-6B40349842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8422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hyperlink" Target="https://www.gci.mszczonow.pl/plik,3164,merkuriusz-mszczonowski-inwestycyjny-2-2024-pdf.pdf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hyperlink" Target="https://www.mszczonow.pl/lang,pl" TargetMode="External"/><Relationship Id="rId7" Type="http://schemas.openxmlformats.org/officeDocument/2006/relationships/hyperlink" Target="https://www.gci.mszczonow.pl/2338,numery-archiwalne-lata-2023-2024" TargetMode="External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hyperlink" Target="https://www.gci.mszczonow.pl/" TargetMode="External"/><Relationship Id="rId4" Type="http://schemas.openxmlformats.org/officeDocument/2006/relationships/image" Target="../media/image10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67B4F441-7EA4-9138-4D06-B4F7B17F0B8D}"/>
              </a:ext>
            </a:extLst>
          </p:cNvPr>
          <p:cNvSpPr/>
          <p:nvPr/>
        </p:nvSpPr>
        <p:spPr>
          <a:xfrm>
            <a:off x="0" y="4248769"/>
            <a:ext cx="12192000" cy="1992359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pl-PL" sz="4000" dirty="0">
                <a:solidFill>
                  <a:srgbClr val="FFFFFF"/>
                </a:solidFill>
                <a:effectLst/>
                <a:latin typeface="Bebas Neue" panose="020B0606020202050201" pitchFamily="34" charset="-18"/>
                <a:ea typeface="Arial" panose="020B0604020202020204" pitchFamily="34" charset="0"/>
                <a:cs typeface="Arial" panose="020B0604020202020204" pitchFamily="34" charset="0"/>
              </a:rPr>
              <a:t>RAPORT o stanie gminy Mszczonów w 2024 roku</a:t>
            </a:r>
            <a:endParaRPr lang="pl-PL" sz="4000" dirty="0">
              <a:solidFill>
                <a:srgbClr val="0D0D0D"/>
              </a:solidFill>
              <a:effectLst/>
              <a:latin typeface="Lato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5994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9DD97CAF-48B8-74B5-7F93-432033CED1E0}"/>
              </a:ext>
            </a:extLst>
          </p:cNvPr>
          <p:cNvSpPr/>
          <p:nvPr/>
        </p:nvSpPr>
        <p:spPr>
          <a:xfrm>
            <a:off x="29362" y="6344470"/>
            <a:ext cx="12133276" cy="1623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70987BD-DC46-D575-513C-B3A6B8768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56" y="604399"/>
            <a:ext cx="11881688" cy="564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533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A569D9EB-6ADE-19F1-B590-7124DD36B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789"/>
            <a:ext cx="12192000" cy="104107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4202D74-92B5-9E48-CFEB-BFFDE2250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452" y="1384542"/>
            <a:ext cx="11267096" cy="529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6048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E693C60C-A2AA-1641-B5EB-4407DFD42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81" y="800139"/>
            <a:ext cx="5811086" cy="605587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4291D080-6D12-DC42-F89B-BA349D5CF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86"/>
            <a:ext cx="12192000" cy="95974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119991F-DC61-FEF9-161F-EB33D45A55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9581" y="4279438"/>
            <a:ext cx="4391638" cy="2124371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1C77D834-CB07-B2D5-2FB6-B10F2C382E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925" y="1047417"/>
            <a:ext cx="5479260" cy="272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362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58E463-0079-4EE2-DCD0-9168640D8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C12DB8DC-BED8-ACFE-4E57-7820A26CF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77539" cy="679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157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644C22A7-A36E-B63D-8CC6-3140EACE4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9644"/>
            <a:ext cx="12192000" cy="693655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C1D3AF3B-2471-B43B-965E-5EA001BB8D9E}"/>
              </a:ext>
            </a:extLst>
          </p:cNvPr>
          <p:cNvSpPr txBox="1"/>
          <p:nvPr/>
        </p:nvSpPr>
        <p:spPr>
          <a:xfrm>
            <a:off x="172005" y="1829388"/>
            <a:ext cx="679986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pl-PL" b="0" i="0" u="none" strike="noStrike" dirty="0">
                <a:solidFill>
                  <a:srgbClr val="2F5C89"/>
                </a:solidFill>
                <a:effectLst/>
                <a:latin typeface="Bebas Neue" panose="020B0606020202050201" pitchFamily="34" charset="-18"/>
              </a:rPr>
              <a:t>Rozbudowa ul. Żukowskiej w m. Wręcza, Grabce Towarzystwo, </a:t>
            </a:r>
            <a:br>
              <a:rPr lang="pl-PL" b="0" i="0" u="none" strike="noStrike" dirty="0">
                <a:solidFill>
                  <a:srgbClr val="2F5C89"/>
                </a:solidFill>
                <a:effectLst/>
                <a:latin typeface="Bebas Neue" panose="020B0606020202050201" pitchFamily="34" charset="-18"/>
              </a:rPr>
            </a:br>
            <a:r>
              <a:rPr lang="pl-PL" b="0" i="0" u="none" strike="noStrike" dirty="0" err="1">
                <a:solidFill>
                  <a:srgbClr val="2F5C89"/>
                </a:solidFill>
                <a:effectLst/>
                <a:latin typeface="Bebas Neue" panose="020B0606020202050201" pitchFamily="34" charset="-18"/>
              </a:rPr>
              <a:t>Długowizna</a:t>
            </a:r>
            <a:r>
              <a:rPr lang="pl-PL" b="0" i="0" u="none" strike="noStrike" dirty="0">
                <a:solidFill>
                  <a:srgbClr val="2F5C89"/>
                </a:solidFill>
                <a:effectLst/>
                <a:latin typeface="Bebas Neue" panose="020B0606020202050201" pitchFamily="34" charset="-18"/>
              </a:rPr>
              <a:t>  i Świnice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b="0" i="0" u="none" strike="noStrike" dirty="0">
                <a:solidFill>
                  <a:srgbClr val="2F5C89"/>
                </a:solidFill>
                <a:effectLst/>
                <a:latin typeface="Bebas Neue" panose="020B0606020202050201" pitchFamily="34" charset="-18"/>
              </a:rPr>
              <a:t>Rozbudowa ul. Żukowskiej w m. Wręcza, Grabce Towarzystwo, </a:t>
            </a:r>
            <a:br>
              <a:rPr lang="pl-PL" b="0" i="0" u="none" strike="noStrike" dirty="0">
                <a:solidFill>
                  <a:srgbClr val="2F5C89"/>
                </a:solidFill>
                <a:effectLst/>
                <a:latin typeface="Bebas Neue" panose="020B0606020202050201" pitchFamily="34" charset="-18"/>
              </a:rPr>
            </a:br>
            <a:r>
              <a:rPr lang="pl-PL" b="0" i="0" u="none" strike="noStrike" dirty="0" err="1">
                <a:solidFill>
                  <a:srgbClr val="2F5C89"/>
                </a:solidFill>
                <a:effectLst/>
                <a:latin typeface="Bebas Neue" panose="020B0606020202050201" pitchFamily="34" charset="-18"/>
              </a:rPr>
              <a:t>Długowizna</a:t>
            </a:r>
            <a:r>
              <a:rPr lang="pl-PL" b="0" i="0" u="none" strike="noStrike" dirty="0">
                <a:solidFill>
                  <a:srgbClr val="2F5C89"/>
                </a:solidFill>
                <a:effectLst/>
                <a:latin typeface="Bebas Neue" panose="020B0606020202050201" pitchFamily="34" charset="-18"/>
              </a:rPr>
              <a:t> i  Świnice – etap II</a:t>
            </a:r>
            <a:endParaRPr lang="pl-PL" b="1" dirty="0">
              <a:solidFill>
                <a:srgbClr val="2F5C89"/>
              </a:solidFill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b="0" i="0" u="none" strike="noStrike" dirty="0">
                <a:solidFill>
                  <a:srgbClr val="2F5C89"/>
                </a:solidFill>
                <a:effectLst/>
                <a:latin typeface="Bebas Neue" panose="020B0606020202050201" pitchFamily="34" charset="-18"/>
              </a:rPr>
              <a:t>Remonty fragmentów dróg gminnych w gminie Mszczonów</a:t>
            </a:r>
            <a:endParaRPr lang="pl-PL" b="1" dirty="0">
              <a:solidFill>
                <a:srgbClr val="2F5C89"/>
              </a:solidFill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b="0" i="0" u="none" strike="noStrike" dirty="0">
                <a:solidFill>
                  <a:srgbClr val="2F5C89"/>
                </a:solidFill>
                <a:effectLst/>
                <a:latin typeface="Bebas Neue" panose="020B0606020202050201" pitchFamily="34" charset="-18"/>
              </a:rPr>
              <a:t>Przebudowa ul. Leśnej w Wymysłowie</a:t>
            </a:r>
            <a:endParaRPr lang="pl-PL" b="1" dirty="0">
              <a:solidFill>
                <a:srgbClr val="2F5C89"/>
              </a:solidFill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b="0" i="0" u="none" strike="noStrike" dirty="0">
                <a:solidFill>
                  <a:srgbClr val="2F5C89"/>
                </a:solidFill>
                <a:effectLst/>
                <a:latin typeface="Bebas Neue" panose="020B0606020202050201" pitchFamily="34" charset="-18"/>
              </a:rPr>
              <a:t>Przebudowa ul. Zarzecznej i Kilińskiego od ul. Zarzecznej do ul. Grójeckiej w  Mszczonowie</a:t>
            </a:r>
            <a:endParaRPr lang="pl-PL" b="1" dirty="0">
              <a:solidFill>
                <a:srgbClr val="2F5C89"/>
              </a:solidFill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b="0" i="0" u="none" strike="noStrike" dirty="0">
                <a:solidFill>
                  <a:srgbClr val="2F5C89"/>
                </a:solidFill>
                <a:effectLst/>
                <a:latin typeface="Bebas Neue" panose="020B0606020202050201" pitchFamily="34" charset="-18"/>
              </a:rPr>
              <a:t>Budowa sygnalizacji świetlnej na skrzyżowaniu DK 50 z DW 876 i ul. Szkolną </a:t>
            </a:r>
            <a:br>
              <a:rPr lang="pl-PL" b="0" i="0" u="none" strike="noStrike" dirty="0">
                <a:solidFill>
                  <a:srgbClr val="2F5C89"/>
                </a:solidFill>
                <a:effectLst/>
                <a:latin typeface="Bebas Neue" panose="020B0606020202050201" pitchFamily="34" charset="-18"/>
              </a:rPr>
            </a:br>
            <a:r>
              <a:rPr lang="pl-PL" b="0" i="0" u="none" strike="noStrike" dirty="0">
                <a:solidFill>
                  <a:srgbClr val="2F5C89"/>
                </a:solidFill>
                <a:effectLst/>
                <a:latin typeface="Bebas Neue" panose="020B0606020202050201" pitchFamily="34" charset="-18"/>
              </a:rPr>
              <a:t>w m. Chudolipie gmina Mszczonów</a:t>
            </a:r>
            <a:endParaRPr lang="pl-PL" b="1" dirty="0">
              <a:solidFill>
                <a:srgbClr val="2F5C89"/>
              </a:solidFill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b="0" i="0" u="none" strike="noStrike" dirty="0">
                <a:solidFill>
                  <a:srgbClr val="2F5C89"/>
                </a:solidFill>
                <a:effectLst/>
                <a:latin typeface="Bebas Neue" panose="020B0606020202050201" pitchFamily="34" charset="-18"/>
              </a:rPr>
              <a:t>Przebudowa ul. Maklakiewicza w Mszczonowie wraz z budową kanalizacji  deszczowej</a:t>
            </a:r>
            <a:endParaRPr lang="pl-PL" b="1" dirty="0">
              <a:solidFill>
                <a:srgbClr val="2F5C89"/>
              </a:solidFill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b="0" i="0" u="none" strike="noStrike" dirty="0">
                <a:solidFill>
                  <a:srgbClr val="2F5C89"/>
                </a:solidFill>
                <a:effectLst/>
                <a:latin typeface="Bebas Neue" panose="020B0606020202050201" pitchFamily="34" charset="-18"/>
              </a:rPr>
              <a:t>Remont drogi gminnej W ul. Tańskiego w Mszczonowie </a:t>
            </a:r>
            <a:endParaRPr lang="pl-PL" b="1" dirty="0">
              <a:solidFill>
                <a:srgbClr val="2F5C89"/>
              </a:solidFill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b="0" i="0" u="none" strike="noStrike" dirty="0">
                <a:solidFill>
                  <a:srgbClr val="2F5C89"/>
                </a:solidFill>
                <a:effectLst/>
                <a:latin typeface="Bebas Neue" panose="020B0606020202050201" pitchFamily="34" charset="-18"/>
              </a:rPr>
              <a:t>Przebudowa Placu Piłsudskiego i fragmentu Nowego Rynku w Mszczonowie</a:t>
            </a:r>
            <a:endParaRPr lang="pl-PL" b="1" dirty="0">
              <a:solidFill>
                <a:srgbClr val="2F5C89"/>
              </a:solidFill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b="0" i="0" u="none" strike="noStrike" dirty="0">
                <a:solidFill>
                  <a:srgbClr val="2F5C89"/>
                </a:solidFill>
                <a:effectLst/>
                <a:latin typeface="Bebas Neue" panose="020B0606020202050201" pitchFamily="34" charset="-18"/>
              </a:rPr>
              <a:t>Zagospodarowanie skweru przy ul. Maklakiewicza i Tysiąclecia w  Mszczonowie</a:t>
            </a:r>
            <a:endParaRPr lang="pl-PL" b="1" dirty="0">
              <a:solidFill>
                <a:srgbClr val="2F5C89"/>
              </a:solidFill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b="0" i="0" u="none" strike="noStrike" dirty="0">
                <a:solidFill>
                  <a:srgbClr val="2F5C89"/>
                </a:solidFill>
                <a:effectLst/>
                <a:latin typeface="Bebas Neue" panose="020B0606020202050201" pitchFamily="34" charset="-18"/>
              </a:rPr>
              <a:t>Inwestycje współfinansowane z Powiatem Żyrardowskim</a:t>
            </a:r>
            <a:endParaRPr lang="pl-PL" b="1" dirty="0">
              <a:solidFill>
                <a:srgbClr val="2F5C89"/>
              </a:solidFill>
              <a:effectLst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4825080F-1C8E-5A49-7E03-A4C9DC39B9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86"/>
            <a:ext cx="12192000" cy="95974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87275B88-4D33-EABC-D08E-4D0B4CD522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5826" y="1563299"/>
            <a:ext cx="4916108" cy="1662501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3F3B7D04-2458-5A27-632B-131BAECE1F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0727" y="3225800"/>
            <a:ext cx="4921207" cy="1662501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75908779-2DB8-CBC7-6EE5-35B90D28E6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4851" y="4964500"/>
            <a:ext cx="4927084" cy="189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541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D5DC0-FFDA-4A8D-8E46-8697F92D49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8E16C9DB-63DD-3EF3-C265-940619C8F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2566"/>
            <a:ext cx="12192000" cy="707136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0436A156-C4C0-2BC7-29A2-D27BBC2A6601}"/>
              </a:ext>
            </a:extLst>
          </p:cNvPr>
          <p:cNvSpPr txBox="1"/>
          <p:nvPr/>
        </p:nvSpPr>
        <p:spPr>
          <a:xfrm>
            <a:off x="227038" y="1664899"/>
            <a:ext cx="117109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pl-PL" sz="1800" b="0" i="0" u="none" strike="noStrike" dirty="0">
                <a:solidFill>
                  <a:srgbClr val="2F5C89"/>
                </a:solidFill>
                <a:effectLst/>
                <a:latin typeface="Bebas Neue" panose="020B0606020202050201" pitchFamily="34" charset="-18"/>
              </a:rPr>
              <a:t>Rozbudowa i modernizacja budynku Miejskiego Przedszkola Nr 1 w Mszczonowie wraz z dostosowaniem obiektu </a:t>
            </a:r>
            <a:br>
              <a:rPr lang="pl-PL" sz="1800" b="0" i="0" u="none" strike="noStrike" dirty="0">
                <a:solidFill>
                  <a:srgbClr val="2F5C89"/>
                </a:solidFill>
                <a:effectLst/>
                <a:latin typeface="Bebas Neue" panose="020B0606020202050201" pitchFamily="34" charset="-18"/>
              </a:rPr>
            </a:br>
            <a:r>
              <a:rPr lang="pl-PL" sz="1800" b="0" i="0" u="none" strike="noStrike" dirty="0">
                <a:solidFill>
                  <a:srgbClr val="2F5C89"/>
                </a:solidFill>
                <a:effectLst/>
                <a:latin typeface="Bebas Neue" panose="020B0606020202050201" pitchFamily="34" charset="-18"/>
              </a:rPr>
              <a:t>dla osób ze specjalnymi potrzebami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b="0" i="0" u="none" strike="noStrike" dirty="0">
                <a:solidFill>
                  <a:srgbClr val="2F5C89"/>
                </a:solidFill>
                <a:effectLst/>
                <a:latin typeface="Bebas Neue" panose="020B0606020202050201" pitchFamily="34" charset="-18"/>
              </a:rPr>
              <a:t>Poprawa efektywności energetycznej budynku Szkoły Podstawowej w Mszczonowie </a:t>
            </a:r>
            <a:endParaRPr lang="pl-PL" b="1" dirty="0">
              <a:solidFill>
                <a:srgbClr val="2F5C89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b="0" i="0" u="none" strike="noStrike" dirty="0">
                <a:solidFill>
                  <a:srgbClr val="2F5C89"/>
                </a:solidFill>
                <a:effectLst/>
                <a:latin typeface="Bebas Neue" panose="020B0606020202050201" pitchFamily="34" charset="-18"/>
              </a:rPr>
              <a:t>Rozbudowa Szkoły Podstawowej w Mszczonowie o klatkę schodową z windą</a:t>
            </a:r>
            <a:endParaRPr lang="pl-PL" b="1" dirty="0">
              <a:solidFill>
                <a:srgbClr val="2F5C89"/>
              </a:solidFill>
              <a:effectLst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3A7498E0-7249-38AE-894A-D1F3F87A0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86"/>
            <a:ext cx="12192000" cy="95974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FF956C5-FAA5-0DB4-D584-2555A34F7A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57797"/>
            <a:ext cx="12192000" cy="542406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03F800E4-CF34-05BE-0BB4-BF4F1C98F887}"/>
              </a:ext>
            </a:extLst>
          </p:cNvPr>
          <p:cNvSpPr txBox="1"/>
          <p:nvPr/>
        </p:nvSpPr>
        <p:spPr>
          <a:xfrm>
            <a:off x="227038" y="3786992"/>
            <a:ext cx="117109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pl-PL" sz="1800" b="0" i="0" u="none" strike="noStrike" dirty="0">
                <a:solidFill>
                  <a:srgbClr val="2F5C89"/>
                </a:solidFill>
                <a:effectLst/>
                <a:latin typeface="Bebas Neue" panose="020B0606020202050201" pitchFamily="34" charset="-18"/>
              </a:rPr>
              <a:t>Budowa Centrum Aktywizacji Sportowej Mieszkańców „</a:t>
            </a:r>
            <a:r>
              <a:rPr lang="pl-PL" sz="1800" b="0" i="0" u="none" strike="noStrike" dirty="0" err="1">
                <a:solidFill>
                  <a:srgbClr val="2F5C89"/>
                </a:solidFill>
                <a:effectLst/>
                <a:latin typeface="Bebas Neue" panose="020B0606020202050201" pitchFamily="34" charset="-18"/>
              </a:rPr>
              <a:t>Mszczonowianka</a:t>
            </a:r>
            <a:r>
              <a:rPr lang="pl-PL" sz="1800" b="0" i="0" u="none" strike="noStrike" dirty="0">
                <a:solidFill>
                  <a:srgbClr val="2F5C89"/>
                </a:solidFill>
                <a:effectLst/>
                <a:latin typeface="Bebas Neue" panose="020B0606020202050201" pitchFamily="34" charset="-18"/>
              </a:rPr>
              <a:t>„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b="0" i="0" u="none" strike="noStrike" dirty="0">
                <a:solidFill>
                  <a:srgbClr val="2F5C89"/>
                </a:solidFill>
                <a:effectLst/>
                <a:latin typeface="Bebas Neue" panose="020B0606020202050201" pitchFamily="34" charset="-18"/>
              </a:rPr>
              <a:t>Zakup siedzisk do sali widowiskowej Mszczonowskiego Ośrodka Kultury w celu modernizacji infrastruktury </a:t>
            </a:r>
            <a:br>
              <a:rPr lang="pl-PL" sz="1800" b="0" i="0" u="none" strike="noStrike" dirty="0">
                <a:solidFill>
                  <a:srgbClr val="2F5C89"/>
                </a:solidFill>
                <a:effectLst/>
                <a:latin typeface="Bebas Neue" panose="020B0606020202050201" pitchFamily="34" charset="-18"/>
              </a:rPr>
            </a:br>
            <a:r>
              <a:rPr lang="pl-PL" sz="1800" b="0" i="0" u="none" strike="noStrike" dirty="0">
                <a:solidFill>
                  <a:srgbClr val="2F5C89"/>
                </a:solidFill>
                <a:effectLst/>
                <a:latin typeface="Bebas Neue" panose="020B0606020202050201" pitchFamily="34" charset="-18"/>
              </a:rPr>
              <a:t>służącej aktywizacji lokalnej społeczności</a:t>
            </a:r>
            <a:endParaRPr lang="pl-PL" b="1" dirty="0">
              <a:solidFill>
                <a:srgbClr val="2F5C89"/>
              </a:solidFill>
              <a:effectLst/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6B928D23-A857-3C28-2E5C-2688767298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97111"/>
            <a:ext cx="12192000" cy="737681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07D1338F-4351-3745-9D63-8F4235F6C790}"/>
              </a:ext>
            </a:extLst>
          </p:cNvPr>
          <p:cNvSpPr txBox="1"/>
          <p:nvPr/>
        </p:nvSpPr>
        <p:spPr>
          <a:xfrm>
            <a:off x="227038" y="5657671"/>
            <a:ext cx="59454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pl-PL" sz="1800" b="0" i="0" u="none" strike="noStrike" dirty="0">
                <a:solidFill>
                  <a:srgbClr val="2F5C89"/>
                </a:solidFill>
                <a:effectLst/>
                <a:latin typeface="Bebas Neue" panose="020B0606020202050201" pitchFamily="34" charset="-18"/>
              </a:rPr>
              <a:t>Budowa kanalizacji deszczowej wraz ze zbiornikiem retencyjnym </a:t>
            </a:r>
            <a:br>
              <a:rPr lang="pl-PL" sz="1800" b="0" i="0" u="none" strike="noStrike" dirty="0">
                <a:solidFill>
                  <a:srgbClr val="2F5C89"/>
                </a:solidFill>
                <a:effectLst/>
                <a:latin typeface="Bebas Neue" panose="020B0606020202050201" pitchFamily="34" charset="-18"/>
              </a:rPr>
            </a:br>
            <a:r>
              <a:rPr lang="pl-PL" sz="1800" b="0" i="0" u="none" strike="noStrike" dirty="0">
                <a:solidFill>
                  <a:srgbClr val="2F5C89"/>
                </a:solidFill>
                <a:effectLst/>
                <a:latin typeface="Bebas Neue" panose="020B0606020202050201" pitchFamily="34" charset="-18"/>
              </a:rPr>
              <a:t>na osiedlu Tarczyńska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b="0" i="0" u="none" strike="noStrike" dirty="0">
                <a:solidFill>
                  <a:srgbClr val="2F5C89"/>
                </a:solidFill>
                <a:effectLst/>
                <a:latin typeface="Bebas Neue" panose="020B0606020202050201" pitchFamily="34" charset="-18"/>
              </a:rPr>
              <a:t>Rozbudowa i modernizacja oczyszczalni ścieków w Grabcach Józefpolskich</a:t>
            </a:r>
            <a:endParaRPr lang="pl-PL" b="1" dirty="0">
              <a:solidFill>
                <a:srgbClr val="2F5C89"/>
              </a:solidFill>
              <a:effectLst/>
            </a:endParaRP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CE3DC1B9-155F-D760-E927-CDAEBD73A4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7800" y="5534792"/>
            <a:ext cx="3048000" cy="1321222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53EFCD5D-8C94-5FE0-3DCC-24ED5B9F6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416" y="5543856"/>
            <a:ext cx="2753476" cy="131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5003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A88A9A-A7FD-9F15-3A36-3E6440AB1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ole tekstowe 13">
            <a:extLst>
              <a:ext uri="{FF2B5EF4-FFF2-40B4-BE49-F238E27FC236}">
                <a16:creationId xmlns:a16="http://schemas.microsoft.com/office/drawing/2014/main" id="{16E4CD4A-BF4D-6CC1-FFA1-352C3087F405}"/>
              </a:ext>
            </a:extLst>
          </p:cNvPr>
          <p:cNvSpPr txBox="1"/>
          <p:nvPr/>
        </p:nvSpPr>
        <p:spPr>
          <a:xfrm>
            <a:off x="556458" y="3121803"/>
            <a:ext cx="634309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pl-PL" sz="2400" b="0" i="0" u="none" strike="noStrike" dirty="0">
                <a:solidFill>
                  <a:srgbClr val="2F5C89"/>
                </a:solidFill>
                <a:effectLst/>
                <a:latin typeface="Bebas Neue" panose="020B0606020202050201" pitchFamily="34" charset="-18"/>
              </a:rPr>
              <a:t>Budowa placu zabaw i siłowni zewnętrznej we Wręczy </a:t>
            </a:r>
            <a:br>
              <a:rPr lang="pl-PL" sz="2400" b="0" i="0" u="none" strike="noStrike" dirty="0">
                <a:solidFill>
                  <a:srgbClr val="2F5C89"/>
                </a:solidFill>
                <a:effectLst/>
                <a:latin typeface="Bebas Neue" panose="020B0606020202050201" pitchFamily="34" charset="-18"/>
              </a:rPr>
            </a:br>
            <a:r>
              <a:rPr lang="pl-PL" sz="2400" b="0" i="0" u="none" strike="noStrike" dirty="0">
                <a:solidFill>
                  <a:srgbClr val="2F5C89"/>
                </a:solidFill>
                <a:effectLst/>
                <a:latin typeface="Bebas Neue" panose="020B0606020202050201" pitchFamily="34" charset="-18"/>
              </a:rPr>
              <a:t>w celu integracji lokalnej społeczności </a:t>
            </a:r>
            <a:endParaRPr lang="pl-PL" sz="2400" b="1" dirty="0">
              <a:solidFill>
                <a:srgbClr val="2F5C89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b="0" i="0" u="none" strike="noStrike" dirty="0">
                <a:solidFill>
                  <a:srgbClr val="2F5C89"/>
                </a:solidFill>
                <a:effectLst/>
                <a:latin typeface="Bebas Neue" panose="020B0606020202050201" pitchFamily="34" charset="-18"/>
              </a:rPr>
              <a:t>Zakup nowego ciężkiego samochodu ratowniczo-gaśniczego wraz z specjalistycznym wyposażeniem </a:t>
            </a:r>
            <a:br>
              <a:rPr lang="pl-PL" sz="2400" b="0" i="0" u="none" strike="noStrike" dirty="0">
                <a:solidFill>
                  <a:srgbClr val="2F5C89"/>
                </a:solidFill>
                <a:effectLst/>
                <a:latin typeface="Bebas Neue" panose="020B0606020202050201" pitchFamily="34" charset="-18"/>
              </a:rPr>
            </a:br>
            <a:r>
              <a:rPr lang="pl-PL" sz="2400" b="0" i="0" u="none" strike="noStrike" dirty="0">
                <a:solidFill>
                  <a:srgbClr val="2F5C89"/>
                </a:solidFill>
                <a:effectLst/>
                <a:latin typeface="Bebas Neue" panose="020B0606020202050201" pitchFamily="34" charset="-18"/>
              </a:rPr>
              <a:t>dla OSP w Mszczonowie</a:t>
            </a:r>
            <a:endParaRPr lang="pl-PL" sz="2400" b="1" dirty="0">
              <a:solidFill>
                <a:srgbClr val="2F5C89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b="0" i="0" u="none" strike="noStrike" dirty="0">
                <a:solidFill>
                  <a:srgbClr val="2F5C89"/>
                </a:solidFill>
                <a:effectLst/>
                <a:latin typeface="Bebas Neue" panose="020B0606020202050201" pitchFamily="34" charset="-18"/>
              </a:rPr>
              <a:t>Wymiana nawierzchni hali sportowej w Mszczonowie</a:t>
            </a:r>
            <a:endParaRPr lang="pl-PL" sz="2400" b="1" dirty="0">
              <a:solidFill>
                <a:srgbClr val="2F5C89"/>
              </a:solidFill>
              <a:effectLst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5763CB72-09A2-3F79-9DED-E058B3A66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6"/>
            <a:ext cx="12192000" cy="95974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9318E2A-EA86-2010-1144-4942C7EAD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1730"/>
            <a:ext cx="12192000" cy="660129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DB1DFDDA-E6F9-BE9E-BD8B-F90ABB9744EF}"/>
              </a:ext>
            </a:extLst>
          </p:cNvPr>
          <p:cNvSpPr txBox="1"/>
          <p:nvPr/>
        </p:nvSpPr>
        <p:spPr>
          <a:xfrm>
            <a:off x="7308295" y="1921474"/>
            <a:ext cx="4724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1000"/>
              </a:spcBef>
            </a:pPr>
            <a:r>
              <a:rPr lang="pl-PL" sz="1800" b="0" i="0" u="none" strike="noStrike" dirty="0">
                <a:solidFill>
                  <a:srgbClr val="0D0D0D"/>
                </a:solidFill>
                <a:effectLst/>
                <a:latin typeface="Lato" panose="020F0502020204030203" pitchFamily="34" charset="0"/>
              </a:rPr>
              <a:t>Więcej informacji na temat inwestycji znajduje się w Gminnym Biuletynie Informacyjnym </a:t>
            </a:r>
            <a:r>
              <a:rPr lang="pl-PL" sz="1800" b="0" i="0" u="sng" strike="noStrike" dirty="0">
                <a:effectLst/>
                <a:latin typeface="Lato" panose="020F0502020204030203" pitchFamily="34" charset="0"/>
                <a:hlinkClick r:id="rId4"/>
              </a:rPr>
              <a:t>Merkuriusz Mszczonowski Inwestycyjny</a:t>
            </a:r>
            <a:endParaRPr lang="pl-PL" dirty="0">
              <a:effectLst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00970C3-2A87-BDAC-47B5-3123977E2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995" y="3320088"/>
            <a:ext cx="2413000" cy="3345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65245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1E185C56-EF07-3BC7-2BBA-4A615262C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1551"/>
            <a:ext cx="12192000" cy="770849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9C7C71DB-4930-FC30-FB06-2D89194D8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91155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4C6DA8E-9500-3586-DD20-59A744CC7C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7360" y="1682400"/>
            <a:ext cx="9757279" cy="517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2824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E84AE9C-F83B-496A-172C-63E25AFEE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88785"/>
            <a:ext cx="12192000" cy="69870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0A52AB6-0579-3C24-D66B-EDF2EE651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911551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DC0CAE3D-E0E7-EDF1-6BF9-165E01F720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87489"/>
            <a:ext cx="7868748" cy="4610743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C3E0F189-F216-3A6B-725C-36AB109489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0266" y="5545979"/>
            <a:ext cx="3130395" cy="1056439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F657EFD9-209D-6991-6D81-4543908D3A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9024" y="2364148"/>
            <a:ext cx="6312975" cy="1488185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2E0B794C-6011-CADB-FA0C-F3EEFD65D2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2463" y="3852333"/>
            <a:ext cx="3349536" cy="30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4628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B6B3D8-B5A0-731D-6AB2-20AD921BD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8E0333E3-B51D-F448-3B90-634E62566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9040"/>
            <a:ext cx="12192000" cy="659027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36BD4F9F-D417-5964-40EF-6BD8644B8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91155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9ADCCBA3-0F13-F5DF-6D9A-E6F47E3992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1154" y="4408081"/>
            <a:ext cx="4478179" cy="1540879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22480A93-297D-4383-2251-34BE0BF947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4" y="1601500"/>
            <a:ext cx="4668646" cy="5256499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40678A89-7ABC-383F-A997-55E897E912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5075" y="1820591"/>
            <a:ext cx="7856925" cy="187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146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90602FC-FAE4-A1B2-061D-08EA910FE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401"/>
            <a:ext cx="12192000" cy="110320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F0F9D0B-829E-E264-9D73-A74E58DE7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4039" y="1084597"/>
            <a:ext cx="8923922" cy="5773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8868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8C0698-FF3D-4BBA-5FBF-F4DD27075D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D159DF3D-EFBF-A2B5-4C9E-56AA9856D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1410"/>
            <a:ext cx="12192000" cy="695761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F2C0BBE9-BEA9-2263-C648-1B381A8E2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91155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EAFB331-80BE-F4D7-16B6-E79A38BA7C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2570" y="1748125"/>
            <a:ext cx="4986860" cy="1680875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443D9058-17AE-DEF3-6AF8-B897449EDADD}"/>
              </a:ext>
            </a:extLst>
          </p:cNvPr>
          <p:cNvSpPr txBox="1"/>
          <p:nvPr/>
        </p:nvSpPr>
        <p:spPr>
          <a:xfrm>
            <a:off x="384496" y="3622248"/>
            <a:ext cx="11423008" cy="29264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buNone/>
            </a:pPr>
            <a:r>
              <a:rPr lang="pl-PL" sz="1600" b="0" i="0" u="none" strike="noStrike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Wydatki poniesione w obszarze gospodarki mieszkaniowej w 2024 r. w stosunku do roku poprzedniego wykonano na poziomie niższym o ponad 82%, co było związane z realizacją inwestycji w roku ubiegłym na kwotę ponad 3,7 mln zł. Dla porównania w 2024 r. wartość wydatków majątkowych wyniosła niewiele ponad 305,5 tys. zł.</a:t>
            </a:r>
            <a:endParaRPr lang="pl-PL" sz="1600" dirty="0">
              <a:effectLst/>
            </a:endParaRPr>
          </a:p>
          <a:p>
            <a:pPr rtl="0">
              <a:spcBef>
                <a:spcPts val="900"/>
              </a:spcBef>
              <a:buNone/>
            </a:pPr>
            <a:r>
              <a:rPr lang="pl-PL" sz="1600" b="1" i="0" u="none" strike="noStrike" dirty="0">
                <a:solidFill>
                  <a:srgbClr val="2F5C89"/>
                </a:solidFill>
                <a:effectLst/>
                <a:latin typeface="Lato" panose="020F0502020204030203" pitchFamily="34" charset="0"/>
              </a:rPr>
              <a:t>W 2024 r. środki wydatkowano m.in. na:</a:t>
            </a:r>
            <a:endParaRPr lang="pl-PL" sz="1600" dirty="0">
              <a:effectLst/>
            </a:endParaRPr>
          </a:p>
          <a:p>
            <a:pPr marL="571500" indent="-285750" rtl="0" fontAlgn="base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pl-PL" sz="1600" b="0" i="0" u="none" strike="noStrike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opłaty związane z gospodarką nieruchomościami, tj. podziały geodezyjne, opłaty notarialne w związku z zawartymi aktami notarialnymi, publikację ogłoszeń o przetargach w prasie, poświadczenie kopii notarialnych, kopie map wieloformatowych,</a:t>
            </a:r>
            <a:endParaRPr lang="pl-PL" sz="16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571500" indent="-285750" rtl="0" fontAlgn="base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pl-PL" sz="1600" b="0" i="0" u="none" strike="noStrike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wykonanie operatów szacunkowych, wycenę nieruchomości,</a:t>
            </a:r>
            <a:endParaRPr lang="pl-PL" sz="16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571500" indent="-285750" rtl="0" fontAlgn="base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pl-PL" sz="1600" b="0" i="0" u="none" strike="noStrike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opłaty za wypisy i wyrysy z ewidencji gruntów, opłaty sądowe za wypisy w księgach wieczystych,</a:t>
            </a:r>
            <a:endParaRPr lang="pl-PL" sz="16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571500" indent="-285750" rtl="0" fontAlgn="base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pl-PL" sz="1600" b="0" i="0" u="none" strike="noStrike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wypłatę odszkodowań za wywłaszczone nieruchomości pod realizację dróg na terenie gminy Mszczonów.</a:t>
            </a:r>
            <a:endParaRPr lang="pl-PL" sz="16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6252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391109C4-D86E-0669-C130-69CF5DEDB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4034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0467DC5-B105-DD79-231C-D34B645AA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65" y="1336255"/>
            <a:ext cx="3767665" cy="163552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5B1FAECA-92FC-2F9F-AE24-A55D28408E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65" y="4396295"/>
            <a:ext cx="3674533" cy="1775904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D62A29C1-D7BA-636A-E93A-F3CA5C5AE2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7667" y="945044"/>
            <a:ext cx="8424332" cy="59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3319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75CBD-132D-EF06-E384-3DB59CF31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F808C9DD-DEF1-47FE-185A-697528E6A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056" y="2780220"/>
            <a:ext cx="7484533" cy="407778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CBFE39E9-0110-31DD-4A58-22462CE52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5741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DE70FE5-BC85-50B7-8D5A-A1E16CF16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5160" y="757419"/>
            <a:ext cx="5450323" cy="211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8464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E0468D4-2673-B0DC-5FBB-22EB57EF9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36593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A6B47CB-9367-6C6E-13A3-F60EDFEED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186" y="1229869"/>
            <a:ext cx="6122413" cy="1788853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6CEE47FF-1924-1F11-F7F2-3A7B7F7399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02" y="4733704"/>
            <a:ext cx="7675132" cy="2124295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9EE6F277-3628-2B28-DA66-0D51F1F343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9888" y="936593"/>
            <a:ext cx="4382112" cy="5277587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6C90252B-2F0E-CA79-1FD0-8C61183FC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293" y="3018722"/>
            <a:ext cx="1600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48432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568D0C-4732-B0A7-D0C6-02C8BCBDE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02DF032-50C1-5C06-9E0D-750524A4A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36593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5EEE2C72-E0F1-98FF-4C81-EC1A22EB8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6593"/>
            <a:ext cx="12192000" cy="652711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EDF2DB25-8A6E-6F1A-EA4F-7965324C5CA8}"/>
              </a:ext>
            </a:extLst>
          </p:cNvPr>
          <p:cNvSpPr txBox="1"/>
          <p:nvPr/>
        </p:nvSpPr>
        <p:spPr>
          <a:xfrm>
            <a:off x="3996267" y="1798304"/>
            <a:ext cx="6680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900"/>
              </a:spcBef>
            </a:pPr>
            <a:r>
              <a:rPr lang="pl-PL" sz="1600" b="0" i="0" u="none" strike="noStrike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Działania </a:t>
            </a:r>
            <a:r>
              <a:rPr lang="pl-PL" sz="1600" b="0" i="0" u="none" strike="noStrike" dirty="0">
                <a:solidFill>
                  <a:srgbClr val="0D0D0D"/>
                </a:solidFill>
                <a:effectLst/>
                <a:latin typeface="Lato" panose="020F0502020204030203" pitchFamily="34" charset="0"/>
              </a:rPr>
              <a:t>CUS </a:t>
            </a:r>
            <a:r>
              <a:rPr lang="pl-PL" sz="1600" b="0" i="0" u="none" strike="noStrike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z zakresu wspierania rodziny dotyczyły również kontynuacji pomocy obywatelom Ukrainy. Wsparcie realizowane </a:t>
            </a:r>
            <a:br>
              <a:rPr lang="pl-PL" sz="1600" b="0" i="0" u="none" strike="noStrike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</a:br>
            <a:r>
              <a:rPr lang="pl-PL" sz="1600" b="0" i="0" u="none" strike="noStrike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w ramach ustawy o pomocy obywatelom Ukrainy, w związku </a:t>
            </a:r>
            <a:br>
              <a:rPr lang="pl-PL" sz="1600" b="0" i="0" u="none" strike="noStrike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</a:br>
            <a:r>
              <a:rPr lang="pl-PL" sz="1600" b="0" i="0" u="none" strike="noStrike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z konfliktem zbrojnym na terytorium tego państwa, realizowano </a:t>
            </a:r>
            <a:br>
              <a:rPr lang="pl-PL" sz="1600" b="0" i="0" u="none" strike="noStrike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</a:br>
            <a:r>
              <a:rPr lang="pl-PL" sz="1600" b="0" i="0" u="none" strike="noStrike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z </a:t>
            </a:r>
            <a:r>
              <a:rPr lang="pl-PL" sz="1600" b="1" i="0" u="none" strike="noStrike" dirty="0">
                <a:solidFill>
                  <a:srgbClr val="2F5C89"/>
                </a:solidFill>
                <a:effectLst/>
                <a:latin typeface="Lato" panose="020F0502020204030203" pitchFamily="34" charset="0"/>
              </a:rPr>
              <a:t>Funduszu Pomocy</a:t>
            </a:r>
            <a:r>
              <a:rPr lang="pl-PL" sz="1600" b="0" i="0" u="none" strike="noStrike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.</a:t>
            </a:r>
            <a:endParaRPr lang="pl-PL" sz="1600" dirty="0">
              <a:effectLst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A979AA9E-AB6B-24F7-438C-AE63887BF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22" y="1696313"/>
            <a:ext cx="3476625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B20E6DE1-C9C4-8C31-7659-E47DE3187AF3}"/>
              </a:ext>
            </a:extLst>
          </p:cNvPr>
          <p:cNvSpPr txBox="1"/>
          <p:nvPr/>
        </p:nvSpPr>
        <p:spPr>
          <a:xfrm>
            <a:off x="3996266" y="3672274"/>
            <a:ext cx="6680199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buNone/>
            </a:pPr>
            <a:r>
              <a:rPr lang="pl-PL" sz="2000" b="0" i="0" u="none" strike="noStrike" dirty="0">
                <a:solidFill>
                  <a:srgbClr val="2F5C89"/>
                </a:solidFill>
                <a:effectLst/>
                <a:latin typeface="Bebas Neue" panose="020B0606020202050201" pitchFamily="34" charset="-18"/>
              </a:rPr>
              <a:t>Pomoc obywatelom Ukrainy</a:t>
            </a:r>
          </a:p>
          <a:p>
            <a:pPr rtl="0">
              <a:buNone/>
            </a:pPr>
            <a:endParaRPr lang="pl-PL" sz="2000" b="1" dirty="0">
              <a:effectLst/>
            </a:endParaRPr>
          </a:p>
          <a:p>
            <a:pPr marL="571500" indent="-285750" rtl="0" fontAlgn="base">
              <a:buFont typeface="Arial" panose="020B0604020202020204" pitchFamily="34" charset="0"/>
              <a:buChar char="•"/>
            </a:pPr>
            <a:r>
              <a:rPr lang="pl-PL" sz="1600" b="1" i="0" u="none" strike="noStrike" dirty="0">
                <a:solidFill>
                  <a:srgbClr val="2F5C89"/>
                </a:solidFill>
                <a:effectLst/>
                <a:latin typeface="Lato" panose="020F0502020204030203" pitchFamily="34" charset="0"/>
              </a:rPr>
              <a:t>Świadczenie pieniężne za zapewnienie zakwaterowania </a:t>
            </a:r>
            <a:br>
              <a:rPr lang="pl-PL" sz="1600" b="1" i="0" u="none" strike="noStrike" dirty="0">
                <a:solidFill>
                  <a:srgbClr val="2F5C89"/>
                </a:solidFill>
                <a:effectLst/>
                <a:latin typeface="Lato" panose="020F0502020204030203" pitchFamily="34" charset="0"/>
              </a:rPr>
            </a:br>
            <a:r>
              <a:rPr lang="pl-PL" sz="1600" b="1" i="0" u="none" strike="noStrike" dirty="0">
                <a:solidFill>
                  <a:srgbClr val="2F5C89"/>
                </a:solidFill>
                <a:effectLst/>
                <a:latin typeface="Lato" panose="020F0502020204030203" pitchFamily="34" charset="0"/>
              </a:rPr>
              <a:t>i wyżywienia </a:t>
            </a:r>
            <a:r>
              <a:rPr lang="pl-PL" sz="1600" b="0" i="0" u="none" strike="noStrike" dirty="0">
                <a:solidFill>
                  <a:srgbClr val="0D0D0D"/>
                </a:solidFill>
                <a:effectLst/>
                <a:latin typeface="Lato" panose="020F0502020204030203" pitchFamily="34" charset="0"/>
              </a:rPr>
              <a:t>obywatelom Ukrainy przebywającym na terytorium Rzeczpospolitej Polskiej wypłacane na podstawie art. 13 ustawy </a:t>
            </a:r>
            <a:br>
              <a:rPr lang="pl-PL" sz="1600" b="0" i="0" u="none" strike="noStrike" dirty="0">
                <a:solidFill>
                  <a:srgbClr val="0D0D0D"/>
                </a:solidFill>
                <a:effectLst/>
                <a:latin typeface="Lato" panose="020F0502020204030203" pitchFamily="34" charset="0"/>
              </a:rPr>
            </a:br>
            <a:r>
              <a:rPr lang="pl-PL" sz="1600" b="0" i="0" u="none" strike="noStrike" dirty="0">
                <a:solidFill>
                  <a:srgbClr val="0D0D0D"/>
                </a:solidFill>
                <a:effectLst/>
                <a:latin typeface="Lato" panose="020F0502020204030203" pitchFamily="34" charset="0"/>
              </a:rPr>
              <a:t>z dnia 12 marca 2022 r. o pomocy Obywatelom Ukrainy - wypłacono 105.984,00 zł (wraz z kosztami obsługi zadania).</a:t>
            </a:r>
            <a:endParaRPr lang="pl-PL" sz="16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571500" indent="-285750" rtl="0" fontAlgn="base">
              <a:buFont typeface="Arial" panose="020B0604020202020204" pitchFamily="34" charset="0"/>
              <a:buChar char="•"/>
            </a:pPr>
            <a:r>
              <a:rPr lang="pl-PL" sz="1600" b="1" i="0" u="none" strike="noStrike" dirty="0">
                <a:solidFill>
                  <a:srgbClr val="2F5C89"/>
                </a:solidFill>
                <a:effectLst/>
                <a:latin typeface="Lato" panose="020F0502020204030203" pitchFamily="34" charset="0"/>
              </a:rPr>
              <a:t>Jednorazowe świadczenie pieniężne 300,00 zł </a:t>
            </a:r>
            <a:r>
              <a:rPr lang="pl-PL" sz="1600" b="0" i="0" u="none" strike="noStrike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na obywatela Ukrainy (art. 31 ustawy z dnia 12 marca 2022 r.) - dla 16 Obywateli Ukrainy wydatkowano 4.800,00 zł (96,00 zł na koszty obsługi zadania).</a:t>
            </a:r>
            <a:endParaRPr lang="pl-PL" sz="16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D73DDDEB-E84B-CCAC-2183-CF720A4D4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434" y="4934396"/>
            <a:ext cx="1600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4749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54B3B3-617D-CC50-FF28-937D320CF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6A83C32-0EC5-251C-6E55-FB900D5298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3659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9B93602E-C6B2-3FA8-5866-7148CC0DB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6593"/>
            <a:ext cx="12192000" cy="67283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709419B1-F168-674D-1C0C-27AC46206F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3589" y="1933965"/>
            <a:ext cx="4444817" cy="1789917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6661313-8EC4-8BB0-BE4C-F557CE77447F}"/>
              </a:ext>
            </a:extLst>
          </p:cNvPr>
          <p:cNvSpPr txBox="1"/>
          <p:nvPr/>
        </p:nvSpPr>
        <p:spPr>
          <a:xfrm>
            <a:off x="918632" y="4167081"/>
            <a:ext cx="1035473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900"/>
              </a:spcBef>
              <a:spcAft>
                <a:spcPts val="800"/>
              </a:spcAft>
            </a:pPr>
            <a:r>
              <a:rPr lang="pl-PL" sz="1800" b="0" i="0" u="none" strike="noStrike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Łączne </a:t>
            </a:r>
            <a:r>
              <a:rPr lang="pl-PL" sz="1800" b="1" i="0" u="none" strike="noStrike" dirty="0">
                <a:solidFill>
                  <a:srgbClr val="2F5C89"/>
                </a:solidFill>
                <a:effectLst/>
                <a:latin typeface="Lato" panose="020F0502020204030203" pitchFamily="34" charset="0"/>
              </a:rPr>
              <a:t>wydatki w ochronie zdrowia w 2024 r. wyniosły ponad 1,6 mln zł</a:t>
            </a:r>
            <a:r>
              <a:rPr lang="pl-PL" sz="1800" b="0" i="0" u="none" strike="noStrike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, w tym najwyższą kwotę wydatkowano w zakresie przedsięwzięć dotyczących profilaktyki i rozwiązywania problemów alkoholowych. W głównej mierze skupiały się one na zwiększeniu dostępności do instytucji wspomagających proces leczenia oraz rehabilitacji osób nadużywających substancji psychoaktywnych i ich rodzin a także na poprawie skoordynowanych działań profilaktycznych, informacyjnych, edukacyjnych i szkoleniowych.</a:t>
            </a:r>
            <a:endParaRPr lang="pl-PL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123055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73F5B363-EFD9-4AFF-2D2F-5C44B9B15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4904"/>
            <a:ext cx="12192000" cy="597884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6CD9FF5D-2C44-63FD-4300-F04961AD8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88490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F3FAE07-260A-E574-BCD3-0F50628F2C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365" y="2439856"/>
            <a:ext cx="4487842" cy="1598743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9D983EA4-771C-98F9-0CD8-7958809CF0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2994" y="4699000"/>
            <a:ext cx="9306011" cy="2163062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3E0D63BB-2862-C0D1-BDC1-396225E5ED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0572" y="1457050"/>
            <a:ext cx="7431428" cy="324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6178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11A19D-1F1E-5A3A-FE7D-352BB26184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AB6B06B-9E3B-12AC-FE70-2732BB2B0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3812"/>
            <a:ext cx="12192000" cy="689043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1B8DF2B5-4508-1F3E-DE57-ECC2921D6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21882"/>
            <a:ext cx="12192000" cy="730060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83DE9163-DF52-8F6E-83AA-00CA96FAEC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88490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DEED3EA-B7D6-EF40-9F07-59F8C74D61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2994" y="1532855"/>
            <a:ext cx="9486012" cy="2360242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2F2EFE7D-D397-6EA4-3B7F-60E0AD60504B}"/>
              </a:ext>
            </a:extLst>
          </p:cNvPr>
          <p:cNvSpPr txBox="1"/>
          <p:nvPr/>
        </p:nvSpPr>
        <p:spPr>
          <a:xfrm>
            <a:off x="110067" y="4867351"/>
            <a:ext cx="60960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pl-PL" sz="1600" b="0" i="0" u="none" strike="noStrike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Tereny zielone stanowią istotny element struktury przestrzennej Gminy Mszczonów, wpływając zarówno na jakość życia mieszkańców, jak i na zachowanie równowagi ekologicznej. Gmina podejmuje liczne działania mające na celu ochronę, rozwój oraz racjonalne zagospodarowanie zieleni miejskiej i wiejskiej, co jest zgodne z zasadami zrównoważonego rozwoju oraz polityką ochrony środowiska. </a:t>
            </a:r>
            <a:endParaRPr lang="pl-PL" sz="1600" dirty="0">
              <a:effectLst/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B08731C2-7FB2-39F6-6651-73BFD70896B8}"/>
              </a:ext>
            </a:extLst>
          </p:cNvPr>
          <p:cNvSpPr txBox="1"/>
          <p:nvPr/>
        </p:nvSpPr>
        <p:spPr>
          <a:xfrm>
            <a:off x="6273800" y="4867351"/>
            <a:ext cx="591820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900"/>
              </a:spcBef>
            </a:pPr>
            <a:r>
              <a:rPr lang="pl-PL" sz="1400" b="0" i="0" u="none" strike="noStrike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W gminie znajduje się 28 pomników przyrody, wśród których wyróżniają się m.in. okazałe dęby szypułkowe o obwodach pni sięgających 525–700 cm, lipa drobnolistna rosnąca na terenie cmentarza oraz zabytkowa aleja lipowa licząca około 120–130 lat, ciągnąca się wzdłuż dróg powiatowych z Osuchowa do wsi Badowo-Dańki i </a:t>
            </a:r>
            <a:r>
              <a:rPr lang="pl-PL" sz="1400" b="0" i="0" u="none" strike="noStrike" dirty="0" err="1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Lutkówki</a:t>
            </a:r>
            <a:r>
              <a:rPr lang="pl-PL" sz="1400" b="0" i="0" u="none" strike="noStrike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. Znaczącym pomnikiem jest także granitowy głaz narzutowy o wymiarach 8,4 × 0,8 m wpisany do rejestru już w 1932 r. </a:t>
            </a:r>
            <a:endParaRPr lang="pl-PL" sz="1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025408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048ECD1-F4C8-30DD-21B9-898669C96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762" y="977622"/>
            <a:ext cx="9810475" cy="587962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65684D2-BFD4-1588-15CB-95C641669B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95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8636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11B17D66-0F14-6FC3-1978-527F8D7D8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657" y="5294439"/>
            <a:ext cx="3048287" cy="15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68A1F4CE-915B-97FF-4D07-7E6CCE099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99576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5631664C-AA6A-F530-E154-CE80CCF4B6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7956" y="1105828"/>
            <a:ext cx="5011690" cy="4329772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C5A0D88E-859B-3673-9D7A-3E38EBB45A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1" y="1105828"/>
            <a:ext cx="5225630" cy="2026154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D7C68A89-3A7A-3D9F-B27A-5996DD7607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3134754"/>
            <a:ext cx="5252049" cy="1819479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A1893C94-9428-357E-8137-17A5F4B851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0" y="4954233"/>
            <a:ext cx="5252049" cy="175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19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08850623-E194-B1D8-7681-73D6A103F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38487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F09D604-7FE2-6694-1C33-E69947271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860" y="1132676"/>
            <a:ext cx="11136279" cy="572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6803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965871-A9CE-F8EA-AFD1-623AD215A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6B99BDF-8030-06D1-3CDF-1807E2BD3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95761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728FA7F4-9A80-B41B-A9AA-8F51613B8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345" y="1105266"/>
            <a:ext cx="4107177" cy="2214229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6E9B85B7-8D92-2DAF-8744-A385368BB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2" y="4321537"/>
            <a:ext cx="1863510" cy="186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7067BB8-2762-5A80-D88D-A8C8E62BB6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9479" y="995761"/>
            <a:ext cx="5262521" cy="586223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6ECEE058-A653-FBD0-157F-6BFA4639C2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6020" y="5266835"/>
            <a:ext cx="4501848" cy="1591165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EBEA4115-C4B9-6ABC-E643-D3ADE3EC08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6020" y="3429000"/>
            <a:ext cx="4501848" cy="182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1797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F258C3F-40DB-6D6C-4657-3B468C5D4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4655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61224A8-76B8-69F4-9320-FBD5F1DFD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079" y="1286933"/>
            <a:ext cx="8196921" cy="5141178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0914EB9B-9264-E407-00D9-E9E7C2498E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67" y="1205037"/>
            <a:ext cx="3716867" cy="1924391"/>
          </a:xfrm>
          <a:prstGeom prst="rect">
            <a:avLst/>
          </a:prstGeom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1CAF8B7B-39ED-B841-C4A4-7AC913414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05" y="3308589"/>
            <a:ext cx="3716867" cy="1097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18E24C02-F7C2-A2D9-E3C9-97B51DA29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21200"/>
            <a:ext cx="3995079" cy="233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9440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4D48DC9-7B12-E6F6-0508-08EADB54F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7549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7647A9D2-08D6-ADE4-9310-9D11CA315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278" y="1789327"/>
            <a:ext cx="4658375" cy="2257740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CC2DB839-4B20-EB83-DBD1-E07887F1700B}"/>
              </a:ext>
            </a:extLst>
          </p:cNvPr>
          <p:cNvSpPr txBox="1"/>
          <p:nvPr/>
        </p:nvSpPr>
        <p:spPr>
          <a:xfrm>
            <a:off x="5862347" y="1315756"/>
            <a:ext cx="6096000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buNone/>
            </a:pPr>
            <a:r>
              <a:rPr lang="pl-PL" sz="1600" b="1" i="0" u="none" strike="noStrike" dirty="0">
                <a:solidFill>
                  <a:srgbClr val="2F5C89"/>
                </a:solidFill>
                <a:effectLst/>
                <a:latin typeface="Lato" panose="020F0502020204030203" pitchFamily="34" charset="0"/>
              </a:rPr>
              <a:t>W 2024 r. Gmina Mszczonów i Gminne Centrum Informacji w Mszczonowie współpracowały z następującymi organizacjami pozarządowymi:</a:t>
            </a:r>
            <a:endParaRPr lang="pl-PL" sz="1600" dirty="0">
              <a:effectLst/>
            </a:endParaRPr>
          </a:p>
          <a:p>
            <a:pPr marL="571500" indent="-285750" rtl="0" fontAlgn="base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pl-PL" sz="1600" b="0" i="0" u="none" strike="noStrike" dirty="0">
                <a:solidFill>
                  <a:srgbClr val="0D0D0D"/>
                </a:solidFill>
                <a:effectLst/>
                <a:latin typeface="Lato" panose="020F0502020204030203" pitchFamily="34" charset="0"/>
              </a:rPr>
              <a:t>Lokalna Grupa Działania „Ziemia Chełmońskiego”, </a:t>
            </a:r>
            <a:endParaRPr lang="pl-PL" sz="16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571500" indent="-285750" rtl="0" fontAlgn="base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pl-PL" sz="1600" b="0" i="0" u="none" strike="noStrike" dirty="0">
                <a:solidFill>
                  <a:srgbClr val="0D0D0D"/>
                </a:solidFill>
                <a:effectLst/>
                <a:latin typeface="Lato" panose="020F0502020204030203" pitchFamily="34" charset="0"/>
              </a:rPr>
              <a:t>Mszczonowskie Stowarzyszenie Historyczne, </a:t>
            </a:r>
            <a:endParaRPr lang="pl-PL" sz="16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571500" indent="-285750" rtl="0" fontAlgn="base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pl-PL" sz="1600" b="0" i="0" u="none" strike="noStrike" dirty="0">
                <a:solidFill>
                  <a:srgbClr val="0D0D0D"/>
                </a:solidFill>
                <a:effectLst/>
                <a:latin typeface="Lato" panose="020F0502020204030203" pitchFamily="34" charset="0"/>
              </a:rPr>
              <a:t>Stowarzyszenie Rodziców i Opiekunów Dzieci Niepełnosprawnych „Uśmiech Dziecka” w Mszczonowie,</a:t>
            </a:r>
            <a:endParaRPr lang="pl-PL" sz="16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571500" indent="-285750" rtl="0" fontAlgn="base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pl-PL" sz="1600" b="0" i="0" u="none" strike="noStrike" dirty="0">
                <a:solidFill>
                  <a:srgbClr val="0D0D0D"/>
                </a:solidFill>
                <a:effectLst/>
                <a:latin typeface="Lato" panose="020F0502020204030203" pitchFamily="34" charset="0"/>
              </a:rPr>
              <a:t>Polski Związek Emerytów Rencistów i Inwalidów — Oddział Rejonowy w Mszczonowie, </a:t>
            </a:r>
            <a:endParaRPr lang="pl-PL" sz="16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571500" indent="-285750" rtl="0" fontAlgn="base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pl-PL" sz="1600" b="0" i="0" u="none" strike="noStrike" dirty="0">
                <a:solidFill>
                  <a:srgbClr val="0D0D0D"/>
                </a:solidFill>
                <a:effectLst/>
                <a:latin typeface="Lato" panose="020F0502020204030203" pitchFamily="34" charset="0"/>
              </a:rPr>
              <a:t>Orkiestra OSP Mszczonów, </a:t>
            </a:r>
            <a:endParaRPr lang="pl-PL" sz="16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571500" indent="-285750" rtl="0" fontAlgn="base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pl-PL" sz="1600" b="0" i="0" u="none" strike="noStrike" dirty="0">
                <a:solidFill>
                  <a:srgbClr val="0D0D0D"/>
                </a:solidFill>
                <a:effectLst/>
                <a:latin typeface="Lato" panose="020F0502020204030203" pitchFamily="34" charset="0"/>
              </a:rPr>
              <a:t>Stowarzyszenie Kultury Fizycznej „</a:t>
            </a:r>
            <a:r>
              <a:rPr lang="pl-PL" sz="1600" b="0" i="0" u="none" strike="noStrike" dirty="0" err="1">
                <a:solidFill>
                  <a:srgbClr val="0D0D0D"/>
                </a:solidFill>
                <a:effectLst/>
                <a:latin typeface="Lato" panose="020F0502020204030203" pitchFamily="34" charset="0"/>
              </a:rPr>
              <a:t>Fresh</a:t>
            </a:r>
            <a:r>
              <a:rPr lang="pl-PL" sz="1600" b="0" i="0" u="none" strike="noStrike" dirty="0">
                <a:solidFill>
                  <a:srgbClr val="0D0D0D"/>
                </a:solidFill>
                <a:effectLst/>
                <a:latin typeface="Lato" panose="020F0502020204030203" pitchFamily="34" charset="0"/>
              </a:rPr>
              <a:t>” w Mszczonowie, </a:t>
            </a:r>
            <a:endParaRPr lang="pl-PL" sz="16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571500" indent="-285750" rtl="0" fontAlgn="base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pl-PL" sz="1600" b="0" i="0" u="none" strike="noStrike" dirty="0">
                <a:solidFill>
                  <a:srgbClr val="0D0D0D"/>
                </a:solidFill>
                <a:effectLst/>
                <a:latin typeface="Lato" panose="020F0502020204030203" pitchFamily="34" charset="0"/>
              </a:rPr>
              <a:t>sekcja koszykarska Uczniowskiego Klubu Sportowego „Olimpijczyk 2008 Mszczonów”, </a:t>
            </a:r>
            <a:endParaRPr lang="pl-PL" sz="16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571500" indent="-285750" rtl="0" fontAlgn="base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pl-PL" sz="1600" b="0" i="0" u="none" strike="noStrike" dirty="0">
                <a:solidFill>
                  <a:srgbClr val="0D0D0D"/>
                </a:solidFill>
                <a:effectLst/>
                <a:latin typeface="Lato" panose="020F0502020204030203" pitchFamily="34" charset="0"/>
              </a:rPr>
              <a:t>Klub Sportowy  „</a:t>
            </a:r>
            <a:r>
              <a:rPr lang="pl-PL" sz="1600" b="0" i="0" u="none" strike="noStrike" dirty="0" err="1">
                <a:solidFill>
                  <a:srgbClr val="0D0D0D"/>
                </a:solidFill>
                <a:effectLst/>
                <a:latin typeface="Lato" panose="020F0502020204030203" pitchFamily="34" charset="0"/>
              </a:rPr>
              <a:t>Mszczonowianka</a:t>
            </a:r>
            <a:r>
              <a:rPr lang="pl-PL" sz="1600" b="0" i="0" u="none" strike="noStrike" dirty="0">
                <a:solidFill>
                  <a:srgbClr val="0D0D0D"/>
                </a:solidFill>
                <a:effectLst/>
                <a:latin typeface="Lato" panose="020F0502020204030203" pitchFamily="34" charset="0"/>
              </a:rPr>
              <a:t>", </a:t>
            </a:r>
            <a:endParaRPr lang="pl-PL" sz="16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571500" indent="-285750" rtl="0" fontAlgn="base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pl-PL" sz="1600" b="0" i="0" u="none" strike="noStrike" dirty="0">
                <a:solidFill>
                  <a:srgbClr val="0D0D0D"/>
                </a:solidFill>
                <a:effectLst/>
                <a:latin typeface="Lato" panose="020F0502020204030203" pitchFamily="34" charset="0"/>
              </a:rPr>
              <a:t>Hufiec ZHP Mszczonów, </a:t>
            </a:r>
            <a:endParaRPr lang="pl-PL" sz="16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571500" indent="-285750" rtl="0" fontAlgn="base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pl-PL" sz="1600" b="0" i="0" u="none" strike="noStrike" dirty="0">
                <a:solidFill>
                  <a:srgbClr val="0D0D0D"/>
                </a:solidFill>
                <a:effectLst/>
                <a:latin typeface="Lato" panose="020F0502020204030203" pitchFamily="34" charset="0"/>
              </a:rPr>
              <a:t>Ochotnicze Straże Pożarne z miasta i Gminy Mszczonów, </a:t>
            </a:r>
            <a:endParaRPr lang="pl-PL" sz="16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571500" indent="-285750" rtl="0" fontAlgn="base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pl-PL" sz="1600" b="0" i="0" u="none" strike="noStrike" dirty="0">
                <a:solidFill>
                  <a:srgbClr val="0D0D0D"/>
                </a:solidFill>
                <a:effectLst/>
                <a:latin typeface="Lato" panose="020F0502020204030203" pitchFamily="34" charset="0"/>
              </a:rPr>
              <a:t>Koło Gospodyń i Gospodarzy Wiejskich Nosy </a:t>
            </a:r>
            <a:r>
              <a:rPr lang="pl-PL" sz="1600" b="0" i="0" u="none" strike="noStrike" dirty="0" err="1">
                <a:solidFill>
                  <a:srgbClr val="0D0D0D"/>
                </a:solidFill>
                <a:effectLst/>
                <a:latin typeface="Lato" panose="020F0502020204030203" pitchFamily="34" charset="0"/>
              </a:rPr>
              <a:t>Poniatki</a:t>
            </a:r>
            <a:r>
              <a:rPr lang="pl-PL" sz="1600" b="0" i="0" u="none" strike="noStrike" dirty="0">
                <a:solidFill>
                  <a:srgbClr val="0D0D0D"/>
                </a:solidFill>
                <a:effectLst/>
                <a:latin typeface="Lato" panose="020F0502020204030203" pitchFamily="34" charset="0"/>
              </a:rPr>
              <a:t>, </a:t>
            </a:r>
            <a:endParaRPr lang="pl-PL" sz="16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571500" indent="-285750" rtl="0" fontAlgn="base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pl-PL" sz="1600" b="0" i="0" u="none" strike="noStrike" dirty="0">
                <a:solidFill>
                  <a:srgbClr val="0D0D0D"/>
                </a:solidFill>
                <a:effectLst/>
                <a:latin typeface="Lato" panose="020F0502020204030203" pitchFamily="34" charset="0"/>
              </a:rPr>
              <a:t>Koło Gospodyń Wiejskich Bobrowianki.</a:t>
            </a:r>
            <a:endParaRPr lang="pl-PL" sz="16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0CA4C33C-E239-02D9-EEBA-7C9710D30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87333"/>
            <a:ext cx="5862347" cy="237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0491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518FDF4-3831-606B-0F20-3DB9A162D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8414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3A6C30F0-DE85-9790-3307-2224547A4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2520" y="1388925"/>
            <a:ext cx="4097673" cy="210178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65E0DDC6-0878-2793-71AB-2070655C6F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84145"/>
            <a:ext cx="5401247" cy="5873856"/>
          </a:xfrm>
          <a:prstGeom prst="rect">
            <a:avLst/>
          </a:prstGeom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F5D09876-BD14-4676-FEEF-68356BEB8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824" y="3709629"/>
            <a:ext cx="2277533" cy="141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C7116D5C-C1E7-FF99-D822-518E087C4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266" y="3709629"/>
            <a:ext cx="2277533" cy="141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8878E973-449D-8A4F-AE93-8622B4DAA4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3824" y="5207000"/>
            <a:ext cx="4725976" cy="165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1804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0506EB-E537-AF55-5A16-DA9685C35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40BD5295-36E6-B6DF-758A-FD14242ED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467"/>
            <a:ext cx="12192000" cy="11430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251428B-1500-997E-9D87-B3EA53E85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163" y="2825407"/>
            <a:ext cx="4163006" cy="2286319"/>
          </a:xfrm>
          <a:prstGeom prst="rect">
            <a:avLst/>
          </a:prstGeom>
        </p:spPr>
      </p:pic>
      <p:pic>
        <p:nvPicPr>
          <p:cNvPr id="11266" name="Picture 2">
            <a:extLst>
              <a:ext uri="{FF2B5EF4-FFF2-40B4-BE49-F238E27FC236}">
                <a16:creationId xmlns:a16="http://schemas.microsoft.com/office/drawing/2014/main" id="{0BF2489B-15E7-CB63-FDBD-2A3318DEF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666" y="1134533"/>
            <a:ext cx="4589992" cy="566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7168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E3DC4-A289-4634-BBF8-C78587725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6B697C23-36C1-AEC9-2A06-66AC4F613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1023506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065EA47D-D105-7A3C-F310-ED8601444153}"/>
              </a:ext>
            </a:extLst>
          </p:cNvPr>
          <p:cNvSpPr txBox="1"/>
          <p:nvPr/>
        </p:nvSpPr>
        <p:spPr>
          <a:xfrm>
            <a:off x="110067" y="1159007"/>
            <a:ext cx="60960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buNone/>
            </a:pPr>
            <a:r>
              <a:rPr lang="pl-PL" sz="1600" b="0" i="0" u="none" strike="noStrike" dirty="0">
                <a:solidFill>
                  <a:srgbClr val="0D0D0D"/>
                </a:solidFill>
                <a:effectLst/>
                <a:latin typeface="Lato" panose="020F0502020204030203" pitchFamily="34" charset="0"/>
              </a:rPr>
              <a:t>Strona internetowa Gminy Mszczonów to miejsce, w którym zarówno mieszkańcy, przedsiębiorcy jak i lokalni działacze znajdą wiele ważnych informacji i aktualności. W 2024 r. na stronie internetowej </a:t>
            </a:r>
            <a:r>
              <a:rPr lang="pl-PL" sz="1600" b="1" i="0" u="sng" strike="noStrike" dirty="0">
                <a:effectLst/>
                <a:latin typeface="Lato" panose="020F0502020204030203" pitchFamily="34" charset="0"/>
                <a:hlinkClick r:id="rId3"/>
              </a:rPr>
              <a:t>Gminy Mszczonów</a:t>
            </a:r>
            <a:r>
              <a:rPr lang="pl-PL" sz="1600" b="0" i="0" u="none" strike="noStrike" dirty="0">
                <a:solidFill>
                  <a:srgbClr val="0D0D0D"/>
                </a:solidFill>
                <a:effectLst/>
                <a:latin typeface="Lato" panose="020F0502020204030203" pitchFamily="34" charset="0"/>
              </a:rPr>
              <a:t> zamieszczano aktualności i komunikaty oraz liczne zaproszenia na wydarzenia organizowane przez gminę, sołectwa oraz organizacje pozarządowe. W ramach promocji oraz informowania społeczności lokalnej Gminne Centrum Informacji realizowało zadania z zakresu komunikacji elektronicznej i prowadzenia serwisów online.</a:t>
            </a:r>
            <a:endParaRPr lang="pl-PL" sz="1600" dirty="0">
              <a:effectLst/>
            </a:endParaRPr>
          </a:p>
          <a:p>
            <a:pPr rtl="0"/>
            <a:r>
              <a:rPr lang="pl-PL" sz="1600" b="0" i="0" u="none" strike="noStrike" dirty="0">
                <a:solidFill>
                  <a:srgbClr val="0D0D0D"/>
                </a:solidFill>
                <a:effectLst/>
                <a:latin typeface="Lato" panose="020F0502020204030203" pitchFamily="34" charset="0"/>
              </a:rPr>
              <a:t>Jednocześnie na bieżąco zamieszczaliśmy też posty z informacjami o poszczególnych, inicjowanych przez gminę wydarzeniach oraz filmy na gminnym Facebooku.</a:t>
            </a:r>
            <a:endParaRPr lang="pl-PL" sz="1600" dirty="0">
              <a:effectLst/>
            </a:endParaRP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7A3FA00F-1EF9-083F-B56F-484592EA7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67" y="4341496"/>
            <a:ext cx="6014286" cy="251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EB723D81-767E-4F11-D95B-B7CBA7FC856B}"/>
              </a:ext>
            </a:extLst>
          </p:cNvPr>
          <p:cNvSpPr txBox="1"/>
          <p:nvPr/>
        </p:nvSpPr>
        <p:spPr>
          <a:xfrm>
            <a:off x="6206067" y="1205173"/>
            <a:ext cx="598593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1200"/>
              </a:spcBef>
              <a:spcAft>
                <a:spcPts val="1200"/>
              </a:spcAft>
            </a:pPr>
            <a:r>
              <a:rPr lang="pl-PL" sz="1600" b="1" i="0" u="sng" strike="noStrike" dirty="0">
                <a:effectLst/>
                <a:latin typeface="Lato" panose="020F0502020204030203" pitchFamily="34" charset="0"/>
                <a:hlinkClick r:id="rId5"/>
              </a:rPr>
              <a:t>Gminne Centrum Informacji (GCI)</a:t>
            </a:r>
            <a:r>
              <a:rPr lang="pl-PL" sz="1600" b="1" i="0" u="none" strike="noStrike" dirty="0">
                <a:solidFill>
                  <a:srgbClr val="2F5C89"/>
                </a:solidFill>
                <a:effectLst/>
                <a:latin typeface="Lato" panose="020F0502020204030203" pitchFamily="34" charset="0"/>
              </a:rPr>
              <a:t> w Mszczonowie </a:t>
            </a:r>
            <a:r>
              <a:rPr lang="pl-PL" sz="1600" b="0" i="0" u="none" strike="noStrike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to jednostka organizacyjna wspierająca lokalną społeczność w dostępie do informacji, rynku pracy i kultury. Prowadzi działania informacyjne, edukacyjne i promocyjne oraz współtworzy życie kulturalne miasta i gminy. </a:t>
            </a:r>
            <a:endParaRPr lang="pl-PL" sz="1600" dirty="0">
              <a:effectLst/>
            </a:endParaRPr>
          </a:p>
        </p:txBody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id="{D9F17051-520D-64CE-5BEC-316548DE1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904" y="2528612"/>
            <a:ext cx="4733925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85DF2333-3897-CD15-64D8-03D86BA6E703}"/>
              </a:ext>
            </a:extLst>
          </p:cNvPr>
          <p:cNvSpPr txBox="1"/>
          <p:nvPr/>
        </p:nvSpPr>
        <p:spPr>
          <a:xfrm>
            <a:off x="6206066" y="4252161"/>
            <a:ext cx="348751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pl-PL" sz="1600" b="0" i="0" u="none" strike="noStrike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Gminne Centrum Informacji odpowiada za redakcję Gminnego Biuletynu Informacyjnego „Merkuriusz Mszczonowski”, który </a:t>
            </a:r>
            <a:br>
              <a:rPr lang="pl-PL" sz="1600" b="0" i="0" u="none" strike="noStrike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</a:br>
            <a:r>
              <a:rPr lang="pl-PL" sz="1600" b="0" i="0" u="none" strike="noStrike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w 2024 r. ukazywał się regularnie w wersji drukowanej </a:t>
            </a:r>
            <a:br>
              <a:rPr lang="pl-PL" sz="1600" b="0" i="0" u="none" strike="noStrike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</a:br>
            <a:r>
              <a:rPr lang="pl-PL" sz="1600" b="0" i="0" u="none" strike="noStrike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i </a:t>
            </a:r>
            <a:r>
              <a:rPr lang="pl-PL" sz="1600" b="1" i="0" u="sng" strike="noStrike" dirty="0">
                <a:effectLst/>
                <a:latin typeface="Lato" panose="020F0502020204030203" pitchFamily="34" charset="0"/>
                <a:hlinkClick r:id="rId7"/>
              </a:rPr>
              <a:t>elektronicznej</a:t>
            </a:r>
            <a:r>
              <a:rPr lang="pl-PL" sz="1600" b="1" i="0" u="none" strike="noStrike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.  </a:t>
            </a:r>
            <a:r>
              <a:rPr lang="pl-PL" sz="1600" b="0" i="0" u="none" strike="noStrike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W 2024 r. przygotowano</a:t>
            </a:r>
            <a:r>
              <a:rPr lang="pl-PL" sz="1600" b="1" i="0" u="none" strike="noStrike" dirty="0">
                <a:solidFill>
                  <a:srgbClr val="2F5C89"/>
                </a:solidFill>
                <a:effectLst/>
                <a:latin typeface="Lato" panose="020F0502020204030203" pitchFamily="34" charset="0"/>
              </a:rPr>
              <a:t> 12 wydań. </a:t>
            </a:r>
            <a:endParaRPr lang="pl-PL" sz="1600" dirty="0">
              <a:effectLst/>
            </a:endParaRPr>
          </a:p>
        </p:txBody>
      </p:sp>
      <p:pic>
        <p:nvPicPr>
          <p:cNvPr id="12294" name="Picture 6">
            <a:extLst>
              <a:ext uri="{FF2B5EF4-FFF2-40B4-BE49-F238E27FC236}">
                <a16:creationId xmlns:a16="http://schemas.microsoft.com/office/drawing/2014/main" id="{CE3ACB7A-7FC5-1811-C50B-427C37B76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2133" y="3595204"/>
            <a:ext cx="2274358" cy="320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33871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3A74A19D-2822-40F8-BDDA-4A3BECA94F76}"/>
              </a:ext>
            </a:extLst>
          </p:cNvPr>
          <p:cNvSpPr txBox="1"/>
          <p:nvPr/>
        </p:nvSpPr>
        <p:spPr>
          <a:xfrm>
            <a:off x="227753" y="3153708"/>
            <a:ext cx="11736493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pl-PL" sz="2400" b="0" i="0" u="none" strike="noStrike" dirty="0">
                <a:solidFill>
                  <a:srgbClr val="2F5C89"/>
                </a:solidFill>
                <a:effectLst/>
                <a:latin typeface="Bebas Neue" panose="020B0606020202050201" pitchFamily="34" charset="-18"/>
              </a:rPr>
              <a:t>KRÓTKA OCENA </a:t>
            </a:r>
            <a:r>
              <a:rPr lang="pl-PL" sz="2400" dirty="0">
                <a:solidFill>
                  <a:srgbClr val="2F5C89"/>
                </a:solidFill>
                <a:latin typeface="Bebas Neue" panose="020B0606020202050201" pitchFamily="34" charset="-18"/>
              </a:rPr>
              <a:t>gminy</a:t>
            </a:r>
            <a:endParaRPr lang="pl-PL" sz="2400" b="1" dirty="0">
              <a:effectLst/>
            </a:endParaRPr>
          </a:p>
          <a:p>
            <a:pPr rtl="0">
              <a:spcAft>
                <a:spcPts val="800"/>
              </a:spcAft>
              <a:buNone/>
            </a:pPr>
            <a:r>
              <a:rPr lang="pl-PL" sz="1400" b="0" i="0" u="none" strike="noStrike" dirty="0">
                <a:solidFill>
                  <a:srgbClr val="0D0D0D"/>
                </a:solidFill>
                <a:effectLst/>
                <a:latin typeface="Lato" panose="020F0502020204030203" pitchFamily="34" charset="0"/>
              </a:rPr>
              <a:t>Gmina Mszczonów porównywana jest do 57 gmin miejsko-wiejskich o rozwiniętej funkcji transportowej. Do grupy porównawczej Gminy Mszczonów (z obszaru województwa mazowieckiego) należą m.in. Gmina Białobrzegi, Grójec, Kałuszyn, Wiskitki. Porównanie Mszczonowa do wybranych gmin pozwala na zbadanie sytuacji samorządu i jego mieszkańców, ale przede wszystkim na określenie kierunku zachodzących zmian. </a:t>
            </a:r>
            <a:br>
              <a:rPr lang="pl-PL" sz="1400" b="0" i="0" u="none" strike="noStrike" dirty="0">
                <a:solidFill>
                  <a:srgbClr val="0D0D0D"/>
                </a:solidFill>
                <a:effectLst/>
                <a:latin typeface="Lato" panose="020F0502020204030203" pitchFamily="34" charset="0"/>
              </a:rPr>
            </a:br>
            <a:r>
              <a:rPr lang="pl-PL" sz="1400" b="0" i="0" u="none" strike="noStrike" dirty="0">
                <a:solidFill>
                  <a:srgbClr val="0D0D0D"/>
                </a:solidFill>
                <a:effectLst/>
                <a:latin typeface="Lato" panose="020F0502020204030203" pitchFamily="34" charset="0"/>
              </a:rPr>
              <a:t>To właśnie na tej podstawie łatwiej można zbadać, czy realizowane programy, polityki i strategie przynoszą oczekiwane efekty. </a:t>
            </a:r>
            <a:endParaRPr lang="pl-PL" sz="1400" dirty="0">
              <a:effectLst/>
            </a:endParaRPr>
          </a:p>
          <a:p>
            <a:pPr rtl="0">
              <a:spcAft>
                <a:spcPts val="800"/>
              </a:spcAft>
              <a:buNone/>
            </a:pPr>
            <a:r>
              <a:rPr lang="pl-PL" sz="1400" b="0" i="0" u="none" strike="noStrike" dirty="0">
                <a:solidFill>
                  <a:srgbClr val="0D0D0D"/>
                </a:solidFill>
                <a:effectLst/>
                <a:latin typeface="Lato" panose="020F0502020204030203" pitchFamily="34" charset="0"/>
              </a:rPr>
              <a:t>Wskazać należy, że dobór grupy porównawczej adekwatnej do wielkości i funkcji pełnionych przez gminę jest niezwykle trudny. Należy mieć </a:t>
            </a:r>
            <a:br>
              <a:rPr lang="pl-PL" sz="1400" b="0" i="0" u="none" strike="noStrike" dirty="0">
                <a:solidFill>
                  <a:srgbClr val="0D0D0D"/>
                </a:solidFill>
                <a:effectLst/>
                <a:latin typeface="Lato" panose="020F0502020204030203" pitchFamily="34" charset="0"/>
              </a:rPr>
            </a:br>
            <a:r>
              <a:rPr lang="pl-PL" sz="1400" b="0" i="0" u="none" strike="noStrike" dirty="0">
                <a:solidFill>
                  <a:srgbClr val="0D0D0D"/>
                </a:solidFill>
                <a:effectLst/>
                <a:latin typeface="Lato" panose="020F0502020204030203" pitchFamily="34" charset="0"/>
              </a:rPr>
              <a:t>na względzie chociażby koszty stałe funkcjonowania samorządu, jak np. koszty administracyjne, które niezależnie od liczby ludności są porównywalne w każdej JST. Wspomniane</a:t>
            </a:r>
            <a:r>
              <a:rPr lang="pl-PL" sz="1400" b="1" i="0" u="none" strike="noStrike" dirty="0">
                <a:solidFill>
                  <a:srgbClr val="2F5C89"/>
                </a:solidFill>
                <a:effectLst/>
                <a:latin typeface="Lato" panose="020F0502020204030203" pitchFamily="34" charset="0"/>
              </a:rPr>
              <a:t> porównanie do innych samorządów bazuje na opracowaniu zrealizowanym w Komitecie Przestrzennego Zagospodarowania Kraju Polskiej Akademii Nauk</a:t>
            </a:r>
            <a:r>
              <a:rPr lang="pl-PL" sz="1400" b="0" i="0" u="none" strike="noStrike" dirty="0">
                <a:solidFill>
                  <a:srgbClr val="0D0D0D"/>
                </a:solidFill>
                <a:effectLst/>
                <a:latin typeface="Lato" panose="020F0502020204030203" pitchFamily="34" charset="0"/>
              </a:rPr>
              <a:t> przez prof. Przemysława Śleszyńskiego i Tomasza Komornickiego dla celów monitoringu planowania przestrzennego.</a:t>
            </a:r>
            <a:endParaRPr lang="pl-PL" sz="1400" dirty="0">
              <a:effectLst/>
            </a:endParaRPr>
          </a:p>
          <a:p>
            <a:pPr>
              <a:buNone/>
            </a:pPr>
            <a:r>
              <a:rPr lang="pl-PL" sz="1400" b="1" i="0" u="none" strike="noStrike" dirty="0">
                <a:solidFill>
                  <a:srgbClr val="2F5C89"/>
                </a:solidFill>
                <a:effectLst/>
                <a:latin typeface="Lato" panose="020F0502020204030203" pitchFamily="34" charset="0"/>
              </a:rPr>
              <a:t>Ocena stanu Gminy Mszczonów na tle jednostek o podobnej charakterystyce w 2024 r. może zostać określona jako sprzyjająca, bowiem </a:t>
            </a:r>
            <a:br>
              <a:rPr lang="pl-PL" sz="1400" b="1" i="0" u="none" strike="noStrike" dirty="0">
                <a:solidFill>
                  <a:srgbClr val="2F5C89"/>
                </a:solidFill>
                <a:effectLst/>
                <a:latin typeface="Lato" panose="020F0502020204030203" pitchFamily="34" charset="0"/>
              </a:rPr>
            </a:br>
            <a:r>
              <a:rPr lang="pl-PL" sz="1400" b="1" i="0" u="none" strike="noStrike" dirty="0">
                <a:solidFill>
                  <a:srgbClr val="2F5C89"/>
                </a:solidFill>
                <a:effectLst/>
                <a:latin typeface="Lato" panose="020F0502020204030203" pitchFamily="34" charset="0"/>
              </a:rPr>
              <a:t>w większości analizowanych obszarów Gminy osiągnęło właśnie sprzyjające pozycje w porównaniu do gmin o podobnych uwarunkowaniach rozwoju.</a:t>
            </a:r>
            <a:r>
              <a:rPr lang="pl-PL" sz="1400" b="1" i="0" u="none" strike="noStrike" dirty="0">
                <a:solidFill>
                  <a:srgbClr val="0D0D0D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pl-PL" sz="1400" b="0" i="0" u="none" strike="noStrike" dirty="0">
                <a:solidFill>
                  <a:srgbClr val="0D0D0D"/>
                </a:solidFill>
                <a:effectLst/>
                <a:latin typeface="Lato" panose="020F0502020204030203" pitchFamily="34" charset="0"/>
              </a:rPr>
              <a:t>W obszarach gospodarka i demografia Gmina osiągnęła najlepsze pozycje spośród analizowanych na tle grupy porównawczej, natomiast sprawy społeczne wymagają aktywności Władz. </a:t>
            </a:r>
            <a:endParaRPr lang="pl-PL" sz="14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515CFCA-B263-04F4-FF27-2D4049C69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524" y="940701"/>
            <a:ext cx="7662950" cy="2213007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11952882-D820-6F02-715F-DD3CDDF821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467"/>
            <a:ext cx="12192000" cy="93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0877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4A0A67FF-6010-4FED-950C-927B3C1D3DEE}"/>
              </a:ext>
            </a:extLst>
          </p:cNvPr>
          <p:cNvSpPr txBox="1"/>
          <p:nvPr/>
        </p:nvSpPr>
        <p:spPr>
          <a:xfrm>
            <a:off x="72811" y="2828835"/>
            <a:ext cx="17949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/>
            <a:r>
              <a:rPr lang="pl-PL" sz="1800" b="1" i="0" u="none" strike="noStrike" dirty="0">
                <a:solidFill>
                  <a:srgbClr val="2F5C89"/>
                </a:solidFill>
                <a:effectLst/>
                <a:latin typeface="Lato" panose="020F0502020204030203" pitchFamily="34" charset="0"/>
              </a:rPr>
              <a:t>Sytuacja Gminy Mszczonów </a:t>
            </a:r>
            <a:br>
              <a:rPr lang="pl-PL" sz="1800" b="1" i="0" u="none" strike="noStrike" dirty="0">
                <a:solidFill>
                  <a:srgbClr val="2F5C89"/>
                </a:solidFill>
                <a:effectLst/>
                <a:latin typeface="Lato" panose="020F0502020204030203" pitchFamily="34" charset="0"/>
              </a:rPr>
            </a:br>
            <a:r>
              <a:rPr lang="pl-PL" sz="1800" b="1" i="0" u="none" strike="noStrike" dirty="0">
                <a:solidFill>
                  <a:srgbClr val="2F5C89"/>
                </a:solidFill>
                <a:effectLst/>
                <a:latin typeface="Lato" panose="020F0502020204030203" pitchFamily="34" charset="0"/>
              </a:rPr>
              <a:t>na tle grupy porównawczej</a:t>
            </a:r>
            <a:endParaRPr lang="pl-PL" b="1" dirty="0">
              <a:effectLst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C98C826-05C5-53A4-B76C-64F093091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67"/>
            <a:ext cx="12192000" cy="93223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37BC32E-E951-2858-1388-3559E9DFB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968" y="940702"/>
            <a:ext cx="10128032" cy="590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7033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>
            <a:extLst>
              <a:ext uri="{FF2B5EF4-FFF2-40B4-BE49-F238E27FC236}">
                <a16:creationId xmlns:a16="http://schemas.microsoft.com/office/drawing/2014/main" id="{ACDC9C6E-7272-0A42-F1A9-DD29AF40641B}"/>
              </a:ext>
            </a:extLst>
          </p:cNvPr>
          <p:cNvSpPr/>
          <p:nvPr/>
        </p:nvSpPr>
        <p:spPr>
          <a:xfrm>
            <a:off x="0" y="4072466"/>
            <a:ext cx="12192000" cy="220836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pl-PL" sz="4800" dirty="0">
                <a:solidFill>
                  <a:schemeClr val="bg1"/>
                </a:solidFill>
                <a:latin typeface="Bebas Neue" panose="020B0606020202050201" pitchFamily="34" charset="-18"/>
                <a:cs typeface="Arial" panose="020B0604020202020204" pitchFamily="34" charset="0"/>
              </a:rPr>
              <a:t>Dziękuję za uwagę</a:t>
            </a:r>
          </a:p>
        </p:txBody>
      </p:sp>
    </p:spTree>
    <p:extLst>
      <p:ext uri="{BB962C8B-B14F-4D97-AF65-F5344CB8AC3E}">
        <p14:creationId xmlns:p14="http://schemas.microsoft.com/office/powerpoint/2010/main" val="129521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4884E4E-AC6D-B431-B895-3F6BF2E3B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49176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A63FD24-798A-1B2C-AFF4-BBF8D9C0D5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9842" y="3284298"/>
            <a:ext cx="4648849" cy="343900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12881CB4-7DD8-2A94-D016-6B87D4D6AA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9738" y="1045025"/>
            <a:ext cx="1829055" cy="2143424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72298FAD-2BCE-C652-9A9E-406A95B3D648}"/>
              </a:ext>
            </a:extLst>
          </p:cNvPr>
          <p:cNvSpPr txBox="1"/>
          <p:nvPr/>
        </p:nvSpPr>
        <p:spPr>
          <a:xfrm>
            <a:off x="474263" y="2116737"/>
            <a:ext cx="6096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buNone/>
            </a:pPr>
            <a:r>
              <a:rPr lang="pl-PL" sz="1800" b="1" i="0" u="none" strike="noStrike" dirty="0">
                <a:solidFill>
                  <a:srgbClr val="2F5C89"/>
                </a:solidFill>
                <a:effectLst/>
                <a:latin typeface="Lato" panose="020F0502020204030203" pitchFamily="34" charset="0"/>
              </a:rPr>
              <a:t>W 2024 r. Rada Miejska w Mszczonowie podjęła 153 uchwały.</a:t>
            </a:r>
            <a:r>
              <a:rPr lang="pl-PL" sz="1800" b="0" i="0" u="none" strike="noStrike" dirty="0">
                <a:solidFill>
                  <a:srgbClr val="0D0D0D"/>
                </a:solidFill>
                <a:effectLst/>
                <a:latin typeface="Lato" panose="020F0502020204030203" pitchFamily="34" charset="0"/>
              </a:rPr>
              <a:t> Najwięcej uchwał zrealizowano w obszarze finansowym. Uchwały te przede wszystkim obejmowały dokonywanie zmian w budżecie oraz w Wieloletniej Prognozie Finansowej Gminy.  Niekiedy udzielano pomocy finansowej innym jednostkom samorządowym, a także odnoszono się do stawek podatków i opłat lokalnych.</a:t>
            </a:r>
            <a:endParaRPr lang="pl-PL" dirty="0">
              <a:effectLst/>
            </a:endParaRPr>
          </a:p>
          <a:p>
            <a:pPr rtl="0"/>
            <a:r>
              <a:rPr lang="pl-PL" sz="1800" b="0" i="0" u="none" strike="noStrike" dirty="0">
                <a:solidFill>
                  <a:srgbClr val="0D0D0D"/>
                </a:solidFill>
                <a:effectLst/>
                <a:latin typeface="Lato" panose="020F0502020204030203" pitchFamily="34" charset="0"/>
              </a:rPr>
              <a:t>Znaczna część uchwał dotyczyła kwestii organizacyjnych oraz zagospodarowania przestrzennego. Na mocy tych uchwał m.in. powoływano komisje, ustalano ich składy oraz plan pracy, a także przystępowano do sporządzenia miejscowego planu zagospodarowania przestrzennego.</a:t>
            </a:r>
            <a:endParaRPr lang="pl-PL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23122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C54FC8-349E-0EE3-EC4F-E571A9086C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ole tekstowe 11">
            <a:extLst>
              <a:ext uri="{FF2B5EF4-FFF2-40B4-BE49-F238E27FC236}">
                <a16:creationId xmlns:a16="http://schemas.microsoft.com/office/drawing/2014/main" id="{16C0B111-39AC-2EB2-9C48-C2EE77ED846F}"/>
              </a:ext>
            </a:extLst>
          </p:cNvPr>
          <p:cNvSpPr txBox="1"/>
          <p:nvPr/>
        </p:nvSpPr>
        <p:spPr>
          <a:xfrm>
            <a:off x="230419" y="1204131"/>
            <a:ext cx="7789204" cy="53989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buNone/>
            </a:pPr>
            <a:r>
              <a:rPr lang="pl-PL" b="1" i="0" u="none" strike="noStrike" dirty="0">
                <a:solidFill>
                  <a:srgbClr val="2F5C89"/>
                </a:solidFill>
                <a:effectLst/>
                <a:latin typeface="Lato" panose="020F0502020204030203" pitchFamily="34" charset="0"/>
              </a:rPr>
              <a:t>W 2024 r. Burmistrz Mszczonowa wydał w sumie 167 zarządzeń. </a:t>
            </a:r>
            <a:endParaRPr lang="pl-PL" dirty="0">
              <a:effectLst/>
            </a:endParaRPr>
          </a:p>
          <a:p>
            <a:pPr marL="381000" indent="-285750" rtl="0" fontAlgn="base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pl-PL" b="0" i="0" u="none" strike="noStrike" dirty="0">
                <a:solidFill>
                  <a:srgbClr val="0D0D0D"/>
                </a:solidFill>
                <a:effectLst/>
                <a:latin typeface="Lato" panose="020F0502020204030203" pitchFamily="34" charset="0"/>
              </a:rPr>
              <a:t>budżet i finanse - zmiany w budżecie gminy, wieloletniej  prognozie finansowej, zmiany planu finansowego dla wydzielonych rachunków oraz zatwierdzenie sprawozdań finansowych,</a:t>
            </a:r>
            <a:endParaRPr lang="pl-PL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381000" indent="-285750" rtl="0" fontAlgn="base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pl-PL" b="0" i="0" u="none" strike="noStrike" dirty="0">
                <a:solidFill>
                  <a:srgbClr val="0D0D0D"/>
                </a:solidFill>
                <a:effectLst/>
                <a:latin typeface="Lato" panose="020F0502020204030203" pitchFamily="34" charset="0"/>
              </a:rPr>
              <a:t>konkursy i komisje - powoływanie Komisji Konkursowych do opiniowania ofert na realizację zadań publicznych w zakresie kultury fizycznej, sportu, usług społecznych. Ogłaszanie konkursów na realizację zadań publicznych w zakresie kultury fizycznej i sportu oraz innych społecznych inicjatyw,</a:t>
            </a:r>
            <a:endParaRPr lang="pl-PL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381000" indent="-285750" rtl="0" fontAlgn="base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pl-PL" b="0" i="0" u="none" strike="noStrike" dirty="0">
                <a:solidFill>
                  <a:srgbClr val="0D0D0D"/>
                </a:solidFill>
                <a:effectLst/>
                <a:latin typeface="Lato" panose="020F0502020204030203" pitchFamily="34" charset="0"/>
              </a:rPr>
              <a:t>nieruchomości - powoływanie Komisji Przetargowych,</a:t>
            </a:r>
            <a:endParaRPr lang="pl-PL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381000" indent="-285750" rtl="0" fontAlgn="base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pl-PL" b="0" i="0" u="none" strike="noStrike" dirty="0">
                <a:solidFill>
                  <a:srgbClr val="0D0D0D"/>
                </a:solidFill>
                <a:effectLst/>
                <a:latin typeface="Lato" panose="020F0502020204030203" pitchFamily="34" charset="0"/>
              </a:rPr>
              <a:t>oświata - ustalenie harmonogramu rekrutacji do przedszkoli i szkół podstawowych na rok szkolny 2024/2025, powoływanie komisji egzaminacyjnych dla nauczycieli ubiegających się o awans oraz komisji rekrutacyjnych na stanowiska kierownicze, </a:t>
            </a:r>
            <a:endParaRPr lang="pl-PL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381000" indent="-285750" rtl="0" fontAlgn="base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pl-PL" b="0" i="0" u="none" strike="noStrike" dirty="0">
                <a:solidFill>
                  <a:srgbClr val="0D0D0D"/>
                </a:solidFill>
                <a:effectLst/>
                <a:latin typeface="Lato" panose="020F0502020204030203" pitchFamily="34" charset="0"/>
              </a:rPr>
              <a:t>kwestie organizacyjne - stosowanie w Urzędzie Miejskim w Mszczonowie systemu elektronicznego zarządzania dokumentacją, aktualizacja Księgi Jakości Urzędu Miejskiego, wprowadzenie zmian </a:t>
            </a:r>
            <a:br>
              <a:rPr lang="pl-PL" b="0" i="0" u="none" strike="noStrike" dirty="0">
                <a:solidFill>
                  <a:srgbClr val="0D0D0D"/>
                </a:solidFill>
                <a:effectLst/>
                <a:latin typeface="Lato" panose="020F0502020204030203" pitchFamily="34" charset="0"/>
              </a:rPr>
            </a:br>
            <a:r>
              <a:rPr lang="pl-PL" b="0" i="0" u="none" strike="noStrike" dirty="0">
                <a:solidFill>
                  <a:srgbClr val="0D0D0D"/>
                </a:solidFill>
                <a:effectLst/>
                <a:latin typeface="Lato" panose="020F0502020204030203" pitchFamily="34" charset="0"/>
              </a:rPr>
              <a:t>w regulaminach wynagrodzeń, ustalanie dodatkowych dni pracy.</a:t>
            </a:r>
            <a:endParaRPr lang="pl-PL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5B4D8B4-C175-440D-1628-D42808A6B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940"/>
            <a:ext cx="12192000" cy="97111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9DEBA7E-1F30-F08B-AAD3-AD5D19AF0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041" y="949176"/>
            <a:ext cx="3941959" cy="590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353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11BC662-B0F1-350D-C9D2-5DA449EF4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1706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F4B3B7B-AF49-8846-4E5E-5802D24F0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781" y="1173336"/>
            <a:ext cx="11012437" cy="508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603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9CEEC7F-F662-EF3E-D8B8-2AAAEA03E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70477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838760D-27E1-45FD-DB00-67C57C049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8923" y="1128331"/>
            <a:ext cx="8554154" cy="572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107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C178630F-E9C6-E44D-976F-90D6CA496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7047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C0C5EDB5-6859-17C4-C257-666F2C49A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940" y="1427379"/>
            <a:ext cx="11824119" cy="493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20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630184DB-5E05-BA63-85C1-93941BEC9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789"/>
            <a:ext cx="12192000" cy="104107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3A16E1F9-78C0-4A02-64D5-C7351A5FB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10919"/>
            <a:ext cx="3387336" cy="1361778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71BD9AF3-7ABB-F38F-F3B1-6F984418BE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1480" y="1034289"/>
            <a:ext cx="8740519" cy="2572511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C6D58AF5-2DF2-722E-0EC7-5DB5DCA189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212006"/>
            <a:ext cx="3451480" cy="137065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843895B7-C023-45E1-CFB2-6CBA0EA7A6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7336" y="3744248"/>
            <a:ext cx="8804663" cy="311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89872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</TotalTime>
  <Words>1480</Words>
  <Application>Microsoft Office PowerPoint</Application>
  <PresentationFormat>Panoramiczny</PresentationFormat>
  <Paragraphs>68</Paragraphs>
  <Slides>38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38</vt:i4>
      </vt:variant>
    </vt:vector>
  </HeadingPairs>
  <TitlesOfParts>
    <vt:vector size="44" baseType="lpstr">
      <vt:lpstr>Arial</vt:lpstr>
      <vt:lpstr>Bebas Neue</vt:lpstr>
      <vt:lpstr>Calibri</vt:lpstr>
      <vt:lpstr>Calibri Light</vt:lpstr>
      <vt:lpstr>Lato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Natalia Raczyńska</dc:creator>
  <cp:lastModifiedBy>Łukasz Świtała</cp:lastModifiedBy>
  <cp:revision>64</cp:revision>
  <dcterms:created xsi:type="dcterms:W3CDTF">2023-05-18T14:27:26Z</dcterms:created>
  <dcterms:modified xsi:type="dcterms:W3CDTF">2025-05-30T10:11:00Z</dcterms:modified>
</cp:coreProperties>
</file>