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6" r:id="rId2"/>
    <p:sldId id="319" r:id="rId3"/>
    <p:sldId id="421" r:id="rId4"/>
    <p:sldId id="405" r:id="rId5"/>
    <p:sldId id="432" r:id="rId6"/>
    <p:sldId id="433" r:id="rId7"/>
    <p:sldId id="436" r:id="rId8"/>
    <p:sldId id="401" r:id="rId9"/>
    <p:sldId id="408" r:id="rId10"/>
    <p:sldId id="437" r:id="rId11"/>
    <p:sldId id="438" r:id="rId12"/>
    <p:sldId id="440" r:id="rId13"/>
    <p:sldId id="435" r:id="rId14"/>
    <p:sldId id="441" r:id="rId15"/>
    <p:sldId id="39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2025-06-10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24FA399-EB6E-1031-9440-D201625A1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6C2FBD3-0154-F06C-03CA-86C16DB7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3384513-45D7-8AD0-1387-1434885D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76447-CC81-4901-9FF0-907E27F98715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2025-06-10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u="sng" dirty="0">
                <a:solidFill>
                  <a:srgbClr val="00B0F0"/>
                </a:solidFill>
              </a:rPr>
              <a:t>PROJEKT-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/>
              <a:t>OBEJMUJĄCY  FRAGMENT  MIEJSCOWOŚCI </a:t>
            </a:r>
          </a:p>
          <a:p>
            <a:r>
              <a:rPr lang="pl-PL" sz="2000" b="1" u="sng" dirty="0">
                <a:solidFill>
                  <a:srgbClr val="00B0F0"/>
                </a:solidFill>
              </a:rPr>
              <a:t>BADOWO- MŚCISKA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D35D163-87FF-CF4D-61CE-776171B8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71"/>
            <a:ext cx="4775133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7E8EB11-A6FE-83C2-BFA9-53632896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41" y="116632"/>
            <a:ext cx="3888432" cy="13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A4C7AE3-87E5-1B84-1122-3006C27F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667916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6C6DD63-DB61-B65C-9D1B-ECAA594E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1"/>
          <a:stretch>
            <a:fillRect/>
          </a:stretch>
        </p:blipFill>
        <p:spPr>
          <a:xfrm>
            <a:off x="467544" y="18962"/>
            <a:ext cx="6120680" cy="66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D1133A0-C330-DD98-F349-FDE844DC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14048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EB1C69-2CAB-16F4-1F4B-768699CA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8" y="151942"/>
            <a:ext cx="7830643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947469" y="228277"/>
            <a:ext cx="38745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Nr LXXII/656/24 Rady Miejskiej w Mszczonowie z dnia 24 kwietnia 2024 r. w sprawie przystąpienia do sporządzenia miejscowego planu zagospodarowania przestrzennego gminy Mszczonów obejmującego fragment miejscowości Badowo- Mściska</a:t>
            </a: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D8BED-7CAF-182E-8958-C91A324A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7" y="228600"/>
            <a:ext cx="4527611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9E3E0BD-606D-5128-D331-D351D1CD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880"/>
            <a:ext cx="9144000" cy="468223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6588224" y="1196752"/>
            <a:ext cx="2644712" cy="830997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Badowo- Mściska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13,1 ha.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3209C92-4BF0-4A83-F3BE-ECE2D471EACE}"/>
              </a:ext>
            </a:extLst>
          </p:cNvPr>
          <p:cNvSpPr txBox="1"/>
          <p:nvPr/>
        </p:nvSpPr>
        <p:spPr>
          <a:xfrm rot="18813074">
            <a:off x="974662" y="3750526"/>
            <a:ext cx="160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Sokołowskiej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 rot="3714440">
            <a:off x="1628790" y="4367243"/>
            <a:ext cx="143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Porzeczkowa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3179584">
            <a:off x="-77361" y="4682601"/>
            <a:ext cx="155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Mszczonowska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1527110">
            <a:off x="2798489" y="2551304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Grójecka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4519338">
            <a:off x="3253566" y="3263341"/>
            <a:ext cx="909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Cicha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7BF85FA-AC4D-4022-F7E9-427A33FFC394}"/>
              </a:ext>
            </a:extLst>
          </p:cNvPr>
          <p:cNvSpPr txBox="1"/>
          <p:nvPr/>
        </p:nvSpPr>
        <p:spPr>
          <a:xfrm>
            <a:off x="305282" y="3002788"/>
            <a:ext cx="157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BADOWO DAŃKI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3635896" y="511883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BRONISŁAWÓW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DDBE8F-C7CB-6BD5-4951-0E506BD1D685}"/>
              </a:ext>
            </a:extLst>
          </p:cNvPr>
          <p:cNvSpPr txBox="1"/>
          <p:nvPr/>
        </p:nvSpPr>
        <p:spPr>
          <a:xfrm>
            <a:off x="5796136" y="2247678"/>
            <a:ext cx="3240360" cy="4278094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indent="180340" algn="just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od północy, południową stroną drogi gminnej klasy lokalnej nr 470181 (ul. J. Sokołowskiej),</a:t>
            </a:r>
          </a:p>
          <a:p>
            <a:pPr indent="180340" algn="just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od strony zachodniej, wschodnią stroną drogi (ul. Porzeczkowej) działka nr ew. 115,</a:t>
            </a:r>
          </a:p>
          <a:p>
            <a:pPr indent="180340" algn="just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od południa, południową granicą miejscowości Badowo- Mściska z miejscowością Bronisławów,</a:t>
            </a:r>
          </a:p>
          <a:p>
            <a:pPr indent="180340" algn="just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od wschodu, wschodnią granicą działki nr ew. 153 i dalej południową granicą działki nr ew. 136/1 (ul. Cicha) i dalej zachodnią granicą działki nr ew. 136/1 (ul. Cicha).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24935E0-F3C6-BEF5-7ED0-F7ED3F7647C8}"/>
              </a:ext>
            </a:extLst>
          </p:cNvPr>
          <p:cNvSpPr/>
          <p:nvPr/>
        </p:nvSpPr>
        <p:spPr>
          <a:xfrm>
            <a:off x="2136618" y="3114392"/>
            <a:ext cx="2236206" cy="1774479"/>
          </a:xfrm>
          <a:custGeom>
            <a:avLst/>
            <a:gdLst>
              <a:gd name="connsiteX0" fmla="*/ 579422 w 2236206"/>
              <a:gd name="connsiteY0" fmla="*/ 0 h 1774479"/>
              <a:gd name="connsiteX1" fmla="*/ 0 w 2236206"/>
              <a:gd name="connsiteY1" fmla="*/ 624689 h 1774479"/>
              <a:gd name="connsiteX2" fmla="*/ 407406 w 2236206"/>
              <a:gd name="connsiteY2" fmla="*/ 1466661 h 1774479"/>
              <a:gd name="connsiteX3" fmla="*/ 534154 w 2236206"/>
              <a:gd name="connsiteY3" fmla="*/ 1665838 h 1774479"/>
              <a:gd name="connsiteX4" fmla="*/ 651849 w 2236206"/>
              <a:gd name="connsiteY4" fmla="*/ 1774479 h 1774479"/>
              <a:gd name="connsiteX5" fmla="*/ 823865 w 2236206"/>
              <a:gd name="connsiteY5" fmla="*/ 1738265 h 1774479"/>
              <a:gd name="connsiteX6" fmla="*/ 986828 w 2236206"/>
              <a:gd name="connsiteY6" fmla="*/ 1656784 h 1774479"/>
              <a:gd name="connsiteX7" fmla="*/ 2236206 w 2236206"/>
              <a:gd name="connsiteY7" fmla="*/ 1330859 h 1774479"/>
              <a:gd name="connsiteX8" fmla="*/ 2037030 w 2236206"/>
              <a:gd name="connsiteY8" fmla="*/ 769545 h 1774479"/>
              <a:gd name="connsiteX9" fmla="*/ 941560 w 2236206"/>
              <a:gd name="connsiteY9" fmla="*/ 851026 h 1774479"/>
              <a:gd name="connsiteX10" fmla="*/ 941560 w 2236206"/>
              <a:gd name="connsiteY10" fmla="*/ 851026 h 1774479"/>
              <a:gd name="connsiteX11" fmla="*/ 579422 w 2236206"/>
              <a:gd name="connsiteY11" fmla="*/ 0 h 17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6206" h="1774479">
                <a:moveTo>
                  <a:pt x="579422" y="0"/>
                </a:moveTo>
                <a:lnTo>
                  <a:pt x="0" y="624689"/>
                </a:lnTo>
                <a:lnTo>
                  <a:pt x="407406" y="1466661"/>
                </a:lnTo>
                <a:lnTo>
                  <a:pt x="534154" y="1665838"/>
                </a:lnTo>
                <a:lnTo>
                  <a:pt x="651849" y="1774479"/>
                </a:lnTo>
                <a:lnTo>
                  <a:pt x="823865" y="1738265"/>
                </a:lnTo>
                <a:lnTo>
                  <a:pt x="986828" y="1656784"/>
                </a:lnTo>
                <a:lnTo>
                  <a:pt x="2236206" y="1330859"/>
                </a:lnTo>
                <a:lnTo>
                  <a:pt x="2037030" y="769545"/>
                </a:lnTo>
                <a:lnTo>
                  <a:pt x="941560" y="851026"/>
                </a:lnTo>
                <a:lnTo>
                  <a:pt x="941560" y="851026"/>
                </a:lnTo>
                <a:lnTo>
                  <a:pt x="579422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2F055EA9-1B78-1088-7902-B94A9A43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6" y="471074"/>
            <a:ext cx="6963747" cy="5915851"/>
          </a:xfrm>
          <a:prstGeom prst="rect">
            <a:avLst/>
          </a:prstGeom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EF57E6AC-96B9-300D-80AB-46160C7D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7856D3E-A7DC-9316-175D-510C818B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600" y="6239031"/>
            <a:ext cx="388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400" i="1" dirty="0">
                <a:cs typeface="Times New Roman" panose="02020603050405020304" pitchFamily="18" charset="0"/>
              </a:rPr>
              <a:t>Istniejące zagospodarowanie w granicach opracowania.</a:t>
            </a:r>
            <a:endParaRPr lang="pl-PL" altLang="pl-PL" sz="1400" dirty="0"/>
          </a:p>
        </p:txBody>
      </p:sp>
      <p:sp>
        <p:nvSpPr>
          <p:cNvPr id="14346" name="Rectangle 5">
            <a:extLst>
              <a:ext uri="{FF2B5EF4-FFF2-40B4-BE49-F238E27FC236}">
                <a16:creationId xmlns:a16="http://schemas.microsoft.com/office/drawing/2014/main" id="{364FB489-4FEB-ACB5-9DAE-169EFA20136F}"/>
              </a:ext>
            </a:extLst>
          </p:cNvPr>
          <p:cNvSpPr>
            <a:spLocks noChangeArrowheads="1"/>
          </p:cNvSpPr>
          <p:nvPr/>
        </p:nvSpPr>
        <p:spPr bwMode="auto">
          <a:xfrm rot="3209173">
            <a:off x="2345731" y="3999156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000" i="1" dirty="0">
                <a:solidFill>
                  <a:srgbClr val="FF0000"/>
                </a:solidFill>
                <a:cs typeface="Times New Roman" panose="02020603050405020304" pitchFamily="18" charset="0"/>
              </a:rPr>
              <a:t>ul. Porzeczkowa</a:t>
            </a:r>
            <a:endParaRPr lang="pl-PL" altLang="pl-PL" sz="1000" dirty="0">
              <a:solidFill>
                <a:srgbClr val="FF0000"/>
              </a:solidFill>
            </a:endParaRPr>
          </a:p>
        </p:txBody>
      </p:sp>
      <p:sp>
        <p:nvSpPr>
          <p:cNvPr id="14347" name="Rectangle 5">
            <a:extLst>
              <a:ext uri="{FF2B5EF4-FFF2-40B4-BE49-F238E27FC236}">
                <a16:creationId xmlns:a16="http://schemas.microsoft.com/office/drawing/2014/main" id="{D2033AD9-02A2-5820-E0D1-82B0F6601A9F}"/>
              </a:ext>
            </a:extLst>
          </p:cNvPr>
          <p:cNvSpPr>
            <a:spLocks noChangeArrowheads="1"/>
          </p:cNvSpPr>
          <p:nvPr/>
        </p:nvSpPr>
        <p:spPr bwMode="auto">
          <a:xfrm rot="3900627">
            <a:off x="4534162" y="2550449"/>
            <a:ext cx="81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000" i="1" dirty="0">
                <a:solidFill>
                  <a:srgbClr val="FF0000"/>
                </a:solidFill>
                <a:cs typeface="Times New Roman" panose="02020603050405020304" pitchFamily="18" charset="0"/>
              </a:rPr>
              <a:t>ul. Cicha</a:t>
            </a:r>
            <a:endParaRPr lang="pl-PL" altLang="pl-PL" sz="1000" dirty="0">
              <a:solidFill>
                <a:srgbClr val="FF0000"/>
              </a:solidFill>
            </a:endParaRPr>
          </a:p>
        </p:txBody>
      </p:sp>
      <p:sp>
        <p:nvSpPr>
          <p:cNvPr id="14348" name="Rectangle 5">
            <a:extLst>
              <a:ext uri="{FF2B5EF4-FFF2-40B4-BE49-F238E27FC236}">
                <a16:creationId xmlns:a16="http://schemas.microsoft.com/office/drawing/2014/main" id="{65D6D8C6-5ED1-662B-E8CE-2E282EFFC3F5}"/>
              </a:ext>
            </a:extLst>
          </p:cNvPr>
          <p:cNvSpPr>
            <a:spLocks noChangeArrowheads="1"/>
          </p:cNvSpPr>
          <p:nvPr/>
        </p:nvSpPr>
        <p:spPr bwMode="auto">
          <a:xfrm rot="18889267">
            <a:off x="1415041" y="2475417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000" i="1" dirty="0">
                <a:solidFill>
                  <a:srgbClr val="FF0000"/>
                </a:solidFill>
                <a:cs typeface="Times New Roman" panose="02020603050405020304" pitchFamily="18" charset="0"/>
              </a:rPr>
              <a:t>ul. Sokołowskiej</a:t>
            </a:r>
            <a:endParaRPr lang="pl-PL" altLang="pl-PL" sz="1000" dirty="0">
              <a:solidFill>
                <a:srgbClr val="FF0000"/>
              </a:solidFill>
            </a:endParaRPr>
          </a:p>
        </p:txBody>
      </p:sp>
      <p:sp>
        <p:nvSpPr>
          <p:cNvPr id="14349" name="Rectangle 5">
            <a:extLst>
              <a:ext uri="{FF2B5EF4-FFF2-40B4-BE49-F238E27FC236}">
                <a16:creationId xmlns:a16="http://schemas.microsoft.com/office/drawing/2014/main" id="{BCAC2806-7514-F34E-84B9-5AF80A98891B}"/>
              </a:ext>
            </a:extLst>
          </p:cNvPr>
          <p:cNvSpPr>
            <a:spLocks noChangeArrowheads="1"/>
          </p:cNvSpPr>
          <p:nvPr/>
        </p:nvSpPr>
        <p:spPr bwMode="auto">
          <a:xfrm rot="1593271">
            <a:off x="4063797" y="860099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000" i="1" dirty="0">
                <a:solidFill>
                  <a:srgbClr val="FF0000"/>
                </a:solidFill>
                <a:cs typeface="Times New Roman" panose="02020603050405020304" pitchFamily="18" charset="0"/>
              </a:rPr>
              <a:t>ul. Grójecka</a:t>
            </a:r>
            <a:endParaRPr lang="pl-PL" altLang="pl-PL" sz="1000" dirty="0">
              <a:solidFill>
                <a:srgbClr val="FF0000"/>
              </a:solidFill>
            </a:endParaRPr>
          </a:p>
        </p:txBody>
      </p:sp>
      <p:sp>
        <p:nvSpPr>
          <p:cNvPr id="2" name="Dowolny kształt: kształt 1">
            <a:extLst>
              <a:ext uri="{FF2B5EF4-FFF2-40B4-BE49-F238E27FC236}">
                <a16:creationId xmlns:a16="http://schemas.microsoft.com/office/drawing/2014/main" id="{90EA21AD-35EE-2F99-F9D4-A699553F479B}"/>
              </a:ext>
            </a:extLst>
          </p:cNvPr>
          <p:cNvSpPr/>
          <p:nvPr/>
        </p:nvSpPr>
        <p:spPr>
          <a:xfrm>
            <a:off x="2339752" y="1844824"/>
            <a:ext cx="3672408" cy="2794101"/>
          </a:xfrm>
          <a:custGeom>
            <a:avLst/>
            <a:gdLst>
              <a:gd name="connsiteX0" fmla="*/ 579422 w 2236206"/>
              <a:gd name="connsiteY0" fmla="*/ 0 h 1774479"/>
              <a:gd name="connsiteX1" fmla="*/ 0 w 2236206"/>
              <a:gd name="connsiteY1" fmla="*/ 624689 h 1774479"/>
              <a:gd name="connsiteX2" fmla="*/ 407406 w 2236206"/>
              <a:gd name="connsiteY2" fmla="*/ 1466661 h 1774479"/>
              <a:gd name="connsiteX3" fmla="*/ 534154 w 2236206"/>
              <a:gd name="connsiteY3" fmla="*/ 1665838 h 1774479"/>
              <a:gd name="connsiteX4" fmla="*/ 651849 w 2236206"/>
              <a:gd name="connsiteY4" fmla="*/ 1774479 h 1774479"/>
              <a:gd name="connsiteX5" fmla="*/ 823865 w 2236206"/>
              <a:gd name="connsiteY5" fmla="*/ 1738265 h 1774479"/>
              <a:gd name="connsiteX6" fmla="*/ 986828 w 2236206"/>
              <a:gd name="connsiteY6" fmla="*/ 1656784 h 1774479"/>
              <a:gd name="connsiteX7" fmla="*/ 2236206 w 2236206"/>
              <a:gd name="connsiteY7" fmla="*/ 1330859 h 1774479"/>
              <a:gd name="connsiteX8" fmla="*/ 2037030 w 2236206"/>
              <a:gd name="connsiteY8" fmla="*/ 769545 h 1774479"/>
              <a:gd name="connsiteX9" fmla="*/ 941560 w 2236206"/>
              <a:gd name="connsiteY9" fmla="*/ 851026 h 1774479"/>
              <a:gd name="connsiteX10" fmla="*/ 941560 w 2236206"/>
              <a:gd name="connsiteY10" fmla="*/ 851026 h 1774479"/>
              <a:gd name="connsiteX11" fmla="*/ 579422 w 2236206"/>
              <a:gd name="connsiteY11" fmla="*/ 0 h 17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6206" h="1774479">
                <a:moveTo>
                  <a:pt x="579422" y="0"/>
                </a:moveTo>
                <a:lnTo>
                  <a:pt x="0" y="624689"/>
                </a:lnTo>
                <a:lnTo>
                  <a:pt x="407406" y="1466661"/>
                </a:lnTo>
                <a:lnTo>
                  <a:pt x="534154" y="1665838"/>
                </a:lnTo>
                <a:lnTo>
                  <a:pt x="651849" y="1774479"/>
                </a:lnTo>
                <a:lnTo>
                  <a:pt x="823865" y="1738265"/>
                </a:lnTo>
                <a:lnTo>
                  <a:pt x="986828" y="1656784"/>
                </a:lnTo>
                <a:lnTo>
                  <a:pt x="2236206" y="1330859"/>
                </a:lnTo>
                <a:lnTo>
                  <a:pt x="2037030" y="769545"/>
                </a:lnTo>
                <a:lnTo>
                  <a:pt x="941560" y="851026"/>
                </a:lnTo>
                <a:lnTo>
                  <a:pt x="941560" y="851026"/>
                </a:lnTo>
                <a:lnTo>
                  <a:pt x="579422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3">
            <a:extLst>
              <a:ext uri="{FF2B5EF4-FFF2-40B4-BE49-F238E27FC236}">
                <a16:creationId xmlns:a16="http://schemas.microsoft.com/office/drawing/2014/main" id="{6F8391AD-5C98-507D-6E79-C190FA57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6858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F6F572-6B54-5098-DADF-90E65EF89D8D}"/>
              </a:ext>
            </a:extLst>
          </p:cNvPr>
          <p:cNvSpPr/>
          <p:nvPr/>
        </p:nvSpPr>
        <p:spPr>
          <a:xfrm>
            <a:off x="1044575" y="196870"/>
            <a:ext cx="7343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  <a:cs typeface="Arial" charset="0"/>
              </a:rPr>
              <a:t>Wyrys ze Studium uwarunkowań i kierunków zagospodarowania przestrzennego Gminy Mszczonów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DCE10CC-14B4-FC06-EE07-4C7A01F1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219283"/>
            <a:ext cx="4128264" cy="24418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DFB0187-8FE3-F4A8-F070-B8F1726A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926240"/>
            <a:ext cx="4747404" cy="3286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C4F728-5BAC-6EAB-6A7F-BD98CE7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algn="just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mieszkaniowo- usługowej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mieszkaniowej o małej i średniej intensywności z dopuszczeniem zabudowy usługowej, drobnej wytwórczości, oraz usług użyteczności publicznej i zamieszkania zbiorowego. Ponadto, w strefie planuje się obszary sportu i rekreacji, z dopuszczeniem  zabudowy zagrodowej.</a:t>
            </a:r>
          </a:p>
          <a:p>
            <a:pPr algn="just"/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W strefie MU studium zakłada rozwój intensywnej zabudowy mieszkaniowej, usług, usług drobnej wytwórczości oraz usług użyteczności publicznej i zamieszkania zbiorowego oraz obiektów sportu i rekreacji. W strefie tej planuje także się  usługi z zakresu oświaty, ochrony zdrowia, rozrywki, gastronomii, handlu, obsługi ruchu turystycznego i komunikacyjnego, usługi komercyjne, obiekty widowiskowe, wystawienniczo – targowe, kongresowo - konferencyjne, obiekty biurowe, administracyjne i inne obiekty usługowe. W obszarze  strefy MU należy przewidzieć realizację obiektów i urządzeń do obsługi  technicznej, komunikacji oraz ochrony środowiska.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Studium postuluje dla </a:t>
            </a: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</a:t>
            </a:r>
            <a:endParaRPr lang="pl-PL" alt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max powierzchnię zabudowy– 40% powierzchni działki lub terenu, 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min powierzchnię biologicznie czynną – 40% powierzchni działki lub terenu, 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max wysokość zabudowy  do  25 m,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A740EAA0-21A2-4B8F-7675-7DE01753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R/L: </a:t>
            </a:r>
            <a:r>
              <a:rPr lang="pl-PL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Obszary rolne z możliwością zalesień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buNone/>
            </a:pPr>
            <a:r>
              <a:rPr lang="pl-PL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 strefie R/L przewiduje się dotychczasowe użytkowanie terenu z możliwością zalesień. W strefie R/L dopuszcza się lokalizowanie stawów hodowlanych, rekreacyjnych.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l-PL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Na etapie sporządzania miejscowych planów zagospodarowania przestrzennego dopuszcza się określenie przeznaczenia terenu jako rolniczego zgodnie z dotychczasowym użytkowaniem terenu, mimo określenia w niniejszym studium nierolniczego kierunku rozwoju.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altLang="pl-PL" sz="1800" dirty="0">
              <a:highlight>
                <a:srgbClr val="FFFF00"/>
              </a:highligh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</a:t>
            </a:r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- 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lasów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wskazane do zagospodarowania i użytkowania leśnego w oparciu            o operaty urządzeniowe lasu.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6642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Procedura sporządzania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m.p.z.p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- zgodnie z art. 17 ust. 2 ustawy z dnia 27 marca 2003 r. o planowaniu i zagospodarowaniu przestrzennym ( Dz. U. 2024. poz. 1130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póżn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zm.)  oraz w związku z art. 67 ust. 3 ustawy z dnia 07 lipca 2023r. Ustawy o zmianie ustawy o planowaniu i 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Dz. U. 2023 poz. 1688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póżn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zm.)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39472" y="908720"/>
            <a:ext cx="8928343" cy="5688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2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Zawiadomiono</a:t>
            </a:r>
            <a:r>
              <a:rPr lang="pl-PL" sz="12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2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2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2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2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200" b="1" dirty="0">
                <a:solidFill>
                  <a:srgbClr val="000000"/>
                </a:solidFill>
              </a:rPr>
              <a:t>Ogłoszenie o konsultacjach społecznych </a:t>
            </a:r>
          </a:p>
          <a:p>
            <a:pPr algn="ctr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200" i="1" u="sng" dirty="0">
                <a:solidFill>
                  <a:srgbClr val="C00000"/>
                </a:solidFill>
              </a:rPr>
              <a:t>Zbieranie uwag – </a:t>
            </a:r>
            <a:r>
              <a:rPr lang="pl-PL" sz="1200" dirty="0">
                <a:solidFill>
                  <a:srgbClr val="C00000"/>
                </a:solidFill>
              </a:rPr>
              <a:t>udostępnienie projektu MPZP od 04.12.2024 r. do 10.01.2025 r.(włącznie),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200" dirty="0">
                <a:solidFill>
                  <a:srgbClr val="C00000"/>
                </a:solidFill>
              </a:rPr>
              <a:t> </a:t>
            </a:r>
            <a:r>
              <a:rPr lang="pl-PL" sz="1200" i="1" u="sng" dirty="0">
                <a:solidFill>
                  <a:srgbClr val="C00000"/>
                </a:solidFill>
              </a:rPr>
              <a:t>spotkanie otwarte w dniu 12.12.2024 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200" i="1" u="sng" dirty="0">
                <a:solidFill>
                  <a:srgbClr val="C00000"/>
                </a:solidFill>
              </a:rPr>
              <a:t>dyżur projektanta 13.12.2024 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200" i="1" u="sng" dirty="0">
                <a:solidFill>
                  <a:srgbClr val="C00000"/>
                </a:solidFill>
              </a:rPr>
              <a:t>Nie złożono uwag do projektu planu</a:t>
            </a: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pl-PL" sz="1200" i="1" u="sng" dirty="0">
                <a:solidFill>
                  <a:srgbClr val="C00000"/>
                </a:solidFill>
              </a:rPr>
              <a:t>Sporządzono raport podsumowujący przebieg konsultacji społecznych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i="1" u="sng" dirty="0">
              <a:solidFill>
                <a:srgbClr val="C00000"/>
              </a:solidFill>
            </a:endParaRP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5412" y="32300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C4AF50-C02C-5AE2-85F9-C164134A5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1650"/>
          <a:stretch>
            <a:fillRect/>
          </a:stretch>
        </p:blipFill>
        <p:spPr>
          <a:xfrm>
            <a:off x="323528" y="861154"/>
            <a:ext cx="7470213" cy="5880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F4F173-CB3A-E614-985B-E7E56E42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710"/>
          <a:stretch>
            <a:fillRect/>
          </a:stretch>
        </p:blipFill>
        <p:spPr>
          <a:xfrm>
            <a:off x="5184398" y="764704"/>
            <a:ext cx="3222386" cy="266429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D875B3C-B3F6-F875-AF8C-B9C72F7A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00" r="18088"/>
          <a:stretch>
            <a:fillRect/>
          </a:stretch>
        </p:blipFill>
        <p:spPr>
          <a:xfrm>
            <a:off x="6660232" y="5710529"/>
            <a:ext cx="2299184" cy="10308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8131</TotalTime>
  <Words>739</Words>
  <Application>Microsoft Office PowerPoint</Application>
  <PresentationFormat>Pokaz na ekranie (4:3)</PresentationFormat>
  <Paragraphs>59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PROJEKT-  MIEJSCOWY  PLAN ZAGOSPODAROWANIA PRZESTRZENNEGO  </vt:lpstr>
      <vt:lpstr>Prezentacja programu PowerPoint</vt:lpstr>
      <vt:lpstr>Lokalizacja terenu na tle układu komunikacyjnego fragmentu gminy Mszczonów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Ewelina Maciszewska-Wójcik</cp:lastModifiedBy>
  <cp:revision>739</cp:revision>
  <dcterms:created xsi:type="dcterms:W3CDTF">2015-01-19T06:35:19Z</dcterms:created>
  <dcterms:modified xsi:type="dcterms:W3CDTF">2025-06-10T06:42:33Z</dcterms:modified>
</cp:coreProperties>
</file>