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1"/>
  </p:notesMasterIdLst>
  <p:sldIdLst>
    <p:sldId id="489" r:id="rId2"/>
    <p:sldId id="448" r:id="rId3"/>
    <p:sldId id="512" r:id="rId4"/>
    <p:sldId id="493" r:id="rId5"/>
    <p:sldId id="515" r:id="rId6"/>
    <p:sldId id="517" r:id="rId7"/>
    <p:sldId id="518" r:id="rId8"/>
    <p:sldId id="423" r:id="rId9"/>
    <p:sldId id="480" r:id="rId10"/>
    <p:sldId id="519" r:id="rId11"/>
    <p:sldId id="488" r:id="rId12"/>
    <p:sldId id="520" r:id="rId13"/>
    <p:sldId id="523" r:id="rId14"/>
    <p:sldId id="522" r:id="rId15"/>
    <p:sldId id="525" r:id="rId16"/>
    <p:sldId id="526" r:id="rId17"/>
    <p:sldId id="513" r:id="rId18"/>
    <p:sldId id="527" r:id="rId19"/>
    <p:sldId id="482" r:id="rId2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3E91EE5-7D66-491F-A833-471D3F760BB3}">
          <p14:sldIdLst>
            <p14:sldId id="489"/>
            <p14:sldId id="448"/>
            <p14:sldId id="512"/>
            <p14:sldId id="493"/>
            <p14:sldId id="515"/>
            <p14:sldId id="517"/>
            <p14:sldId id="518"/>
            <p14:sldId id="423"/>
            <p14:sldId id="480"/>
            <p14:sldId id="519"/>
            <p14:sldId id="488"/>
            <p14:sldId id="520"/>
            <p14:sldId id="523"/>
            <p14:sldId id="522"/>
            <p14:sldId id="525"/>
            <p14:sldId id="526"/>
            <p14:sldId id="513"/>
            <p14:sldId id="527"/>
            <p14:sldId id="4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5D8"/>
    <a:srgbClr val="000000"/>
    <a:srgbClr val="990000"/>
    <a:srgbClr val="F4F0F3"/>
    <a:srgbClr val="008000"/>
    <a:srgbClr val="66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41" autoAdjust="0"/>
    <p:restoredTop sz="94231" autoAdjust="0"/>
  </p:normalViewPr>
  <p:slideViewPr>
    <p:cSldViewPr>
      <p:cViewPr varScale="1">
        <p:scale>
          <a:sx n="104" d="100"/>
          <a:sy n="104" d="100"/>
        </p:scale>
        <p:origin x="226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1D283-7BB8-47AB-8763-FFD5EAD6BA35}" type="datetimeFigureOut">
              <a:rPr lang="pl-PL" smtClean="0"/>
              <a:pPr/>
              <a:t>2025-05-14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DD52A-7771-44CA-A2D5-8CB5C37073F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86DC807-687E-4F3D-9324-DEE13BC955F7}" type="datetimeFigureOut">
              <a:rPr lang="pl-PL" smtClean="0"/>
              <a:pPr>
                <a:defRPr/>
              </a:pPr>
              <a:t>2025-05-14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FE36BD6-FE38-464E-9361-8C8D2FB3DA6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5770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A3B1B1-C397-4848-9597-D09BDF96BF44}" type="datetimeFigureOut">
              <a:rPr lang="pl-PL" smtClean="0"/>
              <a:pPr>
                <a:defRPr/>
              </a:pPr>
              <a:t>2025-05-14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8AE2EE-A5CF-4242-B6BA-9E3078A0C9A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625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0E2F37-B131-442E-A9CB-DB03D304F545}" type="datetimeFigureOut">
              <a:rPr lang="pl-PL" smtClean="0"/>
              <a:pPr>
                <a:defRPr/>
              </a:pPr>
              <a:t>2025-05-14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A5D1C-49FB-43C0-B3E4-C605D47F355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91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9C4CAB-F723-4E7E-B445-711E2FD6976F}" type="datetimeFigureOut">
              <a:rPr lang="pl-PL" smtClean="0"/>
              <a:pPr>
                <a:defRPr/>
              </a:pPr>
              <a:t>2025-05-14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5AD90-7B2E-4BDA-AE83-32D39E89F9B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6805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135134E-5F2B-4E3B-89E9-011071830FB8}" type="datetimeFigureOut">
              <a:rPr lang="pl-PL" smtClean="0"/>
              <a:pPr>
                <a:defRPr/>
              </a:pPr>
              <a:t>2025-05-14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6AAA0D-8C69-4246-8745-324C47E0D26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48105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51E0FE-A582-40ED-828A-FAA60903AE5B}" type="datetimeFigureOut">
              <a:rPr lang="pl-PL" smtClean="0"/>
              <a:pPr>
                <a:defRPr/>
              </a:pPr>
              <a:t>2025-05-14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826F0-1E1F-4657-A0A8-97B174AE680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2258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C873DF-90BC-45FB-86D3-F2C9E66D57D3}" type="datetimeFigureOut">
              <a:rPr lang="pl-PL" smtClean="0"/>
              <a:pPr>
                <a:defRPr/>
              </a:pPr>
              <a:t>2025-05-14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2E4F7-4628-4C5D-B97F-1546CB8F482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596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84813C-8542-4271-917B-9F31D47F03AB}" type="datetimeFigureOut">
              <a:rPr lang="pl-PL" smtClean="0"/>
              <a:pPr>
                <a:defRPr/>
              </a:pPr>
              <a:t>2025-05-14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FD840-CEF8-4990-9128-50BE0A34096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567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C3B071-8F5C-428A-B846-70AC385BF8CC}" type="datetimeFigureOut">
              <a:rPr lang="pl-PL" smtClean="0"/>
              <a:pPr>
                <a:defRPr/>
              </a:pPr>
              <a:t>2025-05-14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36206-78E0-420B-80DC-6CC61BAEBE9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635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7DE95DC-F91C-448F-8E32-28A1F9371976}" type="datetimeFigureOut">
              <a:rPr lang="pl-PL" smtClean="0"/>
              <a:pPr>
                <a:defRPr/>
              </a:pPr>
              <a:t>2025-05-14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B6F68C6-77A2-450E-858E-EA910B8B9AB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597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11A8D7F-45B5-43A7-A415-B8DF111B7F38}" type="datetimeFigureOut">
              <a:rPr lang="pl-PL" smtClean="0"/>
              <a:pPr>
                <a:defRPr/>
              </a:pPr>
              <a:t>2025-05-14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E30784B-F467-4E1D-8996-457463CF73C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5716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7D154B0-38D6-40EF-8E22-0A007FAF426C}" type="datetimeFigureOut">
              <a:rPr lang="pl-PL" smtClean="0"/>
              <a:pPr>
                <a:defRPr/>
              </a:pPr>
              <a:t>2025-05-14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7B17457-3ABC-4FE3-87BD-B97AFAE72A1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499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8352928" cy="31683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1800" b="1" u="sng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PROJEKT</a:t>
            </a:r>
            <a:r>
              <a:rPr lang="pl-PL" sz="18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MIEJSCOWEGO  PLANU</a:t>
            </a:r>
            <a:br>
              <a:rPr lang="pl-PL" sz="18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pl-PL" sz="18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ZAGOSPODAROWANIA PRZESTRZENNEGO</a:t>
            </a:r>
            <a:br>
              <a:rPr lang="pl-PL" sz="18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pl-PL" sz="18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GMINY MSZCZONÓW</a:t>
            </a:r>
            <a:br>
              <a:rPr lang="pl-PL" sz="18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br>
              <a:rPr lang="pl-PL" sz="32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br>
              <a:rPr lang="pl-PL" sz="32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br>
              <a:rPr lang="pl-PL" sz="32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pl-PL" sz="3000" dirty="0"/>
              <a:t> 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979712" y="2132856"/>
            <a:ext cx="6840760" cy="18002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pl-PL" sz="24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obejmujący </a:t>
            </a:r>
            <a:r>
              <a:rPr lang="cs-CZ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  <a:ea typeface="+mj-ea"/>
                <a:cs typeface="+mj-cs"/>
              </a:rPr>
              <a:t>fragmenty  miejscowości </a:t>
            </a:r>
          </a:p>
          <a:p>
            <a:r>
              <a:rPr lang="cs-CZ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  <a:ea typeface="+mj-ea"/>
                <a:cs typeface="+mj-cs"/>
              </a:rPr>
              <a:t>                    Ciemno - Gnojna</a:t>
            </a:r>
            <a:endParaRPr lang="pl-PL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52707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33E3438-5C23-0413-AA3C-74FCEB18E7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940" t="52101" r="239" b="1896"/>
          <a:stretch/>
        </p:blipFill>
        <p:spPr>
          <a:xfrm>
            <a:off x="4355976" y="3717032"/>
            <a:ext cx="3508486" cy="314096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4CA611A-5478-98B1-FE4D-111E55C2D1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" r="33161" b="39536"/>
          <a:stretch/>
        </p:blipFill>
        <p:spPr>
          <a:xfrm>
            <a:off x="556738" y="2450"/>
            <a:ext cx="4951366" cy="427085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C570200-0DC3-37AC-BFB1-473416DB21E2}"/>
              </a:ext>
            </a:extLst>
          </p:cNvPr>
          <p:cNvSpPr txBox="1"/>
          <p:nvPr/>
        </p:nvSpPr>
        <p:spPr>
          <a:xfrm>
            <a:off x="611560" y="4725144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Projekt miejscowego planu zagospodarowania przestrzennego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B7D97ED-008E-0C44-A44B-743F8B22A1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6" t="30050" r="2176" b="36"/>
          <a:stretch/>
        </p:blipFill>
        <p:spPr>
          <a:xfrm>
            <a:off x="6574688" y="0"/>
            <a:ext cx="2575700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32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F1EE99-C8A5-4B5D-AD38-564EE8D3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6632"/>
            <a:ext cx="8352928" cy="5328592"/>
          </a:xfrm>
        </p:spPr>
        <p:txBody>
          <a:bodyPr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altLang="pl-PL" sz="2300" b="1" dirty="0">
              <a:solidFill>
                <a:srgbClr val="002060"/>
              </a:solidFill>
              <a:latin typeface="+mn-lt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altLang="pl-PL" sz="2300" b="1" dirty="0">
                <a:solidFill>
                  <a:srgbClr val="002060"/>
                </a:solidFill>
                <a:latin typeface="+mn-lt"/>
              </a:rPr>
              <a:t>Zasady i warunki zagospodarowania wynikające z potrzeb ochrony środowiska, przyrody i krajobrazu</a:t>
            </a:r>
            <a:r>
              <a:rPr lang="pl-PL" altLang="pl-PL" sz="2300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altLang="pl-PL" sz="2300" dirty="0">
              <a:solidFill>
                <a:srgbClr val="00206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altLang="pl-PL" sz="2300" dirty="0">
              <a:solidFill>
                <a:srgbClr val="002060"/>
              </a:solidFill>
              <a:latin typeface="+mn-lt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altLang="pl-PL" sz="2300" dirty="0">
              <a:solidFill>
                <a:srgbClr val="002060"/>
              </a:solidFill>
              <a:latin typeface="+mn-lt"/>
            </a:endParaRPr>
          </a:p>
          <a:p>
            <a:pPr marL="88900" indent="0" algn="just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l-PL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Ustala się </a:t>
            </a:r>
            <a:r>
              <a:rPr lang="pl-PL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zakaz realizacji przedsięwzięć mogących znacząco oddziaływać na środowisko i zdrowie ludzi </a:t>
            </a:r>
            <a:r>
              <a:rPr lang="pl-PL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 rozumieniu ustawy o udostępnianiu informacji o środowisku i jego ochronie, udziale społeczeństwa w ochronie środowiska oraz o ocenach oddziaływania na środowisko.</a:t>
            </a:r>
          </a:p>
          <a:p>
            <a:pPr marL="88900" indent="0" algn="just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l-PL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Zakaz, o którym mowa w ust.2 </a:t>
            </a:r>
            <a:r>
              <a:rPr lang="pl-PL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dotyczy inwestycji </a:t>
            </a:r>
            <a:r>
              <a:rPr lang="pl-PL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terenie oznaczonym symbolem U, U-KO, MW-U oraz MN, inwestycji celu publicznego </a:t>
            </a:r>
            <a:r>
              <a:rPr lang="pl-PL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takich jak drogi i urządzenia infrastruktury technicznej oraz przedsięwzięć mogących potencjalnie znacząco oddziaływać na środowisko, dla których przeprowadzona ocena oddziaływania na środowisko wykazała brak znacząco negatywnego wpływu na ochronę przyrody obszaru chronionego krajobrazu.</a:t>
            </a:r>
          </a:p>
          <a:p>
            <a:pPr marL="88900" indent="0" algn="just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l-PL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Ustala się w obszarze planu zakaz lokalizacji zakładów o zwiększonym i dużym ryzyku wystąpienia poważnych awarii przemysłowych w rozumieniu przepisów ustawy z zakresu ochrony środowiska.</a:t>
            </a: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2134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8F2C81EE-941C-3482-C29E-99E245A015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15" t="-1145" r="766" b="2943"/>
          <a:stretch/>
        </p:blipFill>
        <p:spPr>
          <a:xfrm>
            <a:off x="6084169" y="-4564"/>
            <a:ext cx="3059832" cy="407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EA95CB0-1046-2FDC-E5C2-D529FA58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5400601" cy="1656184"/>
          </a:xfrm>
        </p:spPr>
        <p:txBody>
          <a:bodyPr>
            <a:normAutofit fontScale="90000"/>
          </a:bodyPr>
          <a:lstStyle/>
          <a:p>
            <a:r>
              <a:rPr lang="pl-PL" sz="1400" dirty="0">
                <a:latin typeface="Arial Black" panose="020B0A04020102020204" pitchFamily="34" charset="0"/>
              </a:rPr>
              <a:t>1-2 U-KO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6,52ha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pl-PL" sz="14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Tereny usług lub obsługi komunikacji</a:t>
            </a:r>
            <a:br>
              <a:rPr lang="pl-PL" sz="14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pl-PL" sz="1200" u="sng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wykluczenie:</a:t>
            </a:r>
            <a:r>
              <a:rPr lang="pl-PL" sz="13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br>
              <a:rPr lang="pl-PL" sz="13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UW - teren usług handlu wielkopowierzchniowego,</a:t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 – teren usług zdrowia i pomocy społecznej,</a:t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UE -teren usług edukacji,</a:t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  - teren usług kultu religijnego,</a:t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 – teren usług bezpieczeństwa i porządku publicznego;</a:t>
            </a:r>
            <a:br>
              <a:rPr lang="pl-PL" dirty="0"/>
            </a:br>
            <a:endParaRPr lang="pl-PL" sz="1300" dirty="0">
              <a:latin typeface="Arial Black" panose="020B0A04020102020204" pitchFamily="34" charset="0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6DAD97B9-FD66-96F0-C1FE-20939DE66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376295"/>
              </p:ext>
            </p:extLst>
          </p:nvPr>
        </p:nvGraphicFramePr>
        <p:xfrm>
          <a:off x="539552" y="1916832"/>
          <a:ext cx="5400601" cy="31683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0311">
                  <a:extLst>
                    <a:ext uri="{9D8B030D-6E8A-4147-A177-3AD203B41FA5}">
                      <a16:colId xmlns:a16="http://schemas.microsoft.com/office/drawing/2014/main" val="2539532961"/>
                    </a:ext>
                  </a:extLst>
                </a:gridCol>
                <a:gridCol w="3750290">
                  <a:extLst>
                    <a:ext uri="{9D8B030D-6E8A-4147-A177-3AD203B41FA5}">
                      <a16:colId xmlns:a16="http://schemas.microsoft.com/office/drawing/2014/main" val="2227741921"/>
                    </a:ext>
                  </a:extLst>
                </a:gridCol>
              </a:tblGrid>
              <a:tr h="18049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nieprzekraczalne linie zabudowy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(dla kondygnacji nadziemnych i podziemnych) </a:t>
                      </a:r>
                    </a:p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202565" algn="l"/>
                        </a:tabLs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10,0m od linii rozgraniczającej teren o symbolu 2KDD oraz od południowej i zachodniej granicy obszaru planu i  zgodnie z rysunkiem planu,</a:t>
                      </a:r>
                    </a:p>
                    <a:p>
                      <a:pPr marL="171450" lvl="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202565" algn="l"/>
                        </a:tabLs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10,0m od południowej granicy obszaru planu oraz 12,0m od użytku leśnego do poza granicami planu dla budynków z pomieszczeniami nie przeznaczonymi          na pobyt ludzi w obszarze ograniczonego zagospodarowania i zabudowy;</a:t>
                      </a:r>
                    </a:p>
                    <a:p>
                      <a:pPr marL="171450" lvl="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202565" algn="l"/>
                        </a:tabLs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12,0m od terenu oznaczonego symbolem L oraz od użytków leśnych poza granicami planu, zgodnie z rysunkiem planu;</a:t>
                      </a: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560907"/>
                  </a:ext>
                </a:extLst>
              </a:tr>
              <a:tr h="13634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parametry zabudowy działki budowlanej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udział powierzchni zabudowy w stosunku do powierzchni działki budowlanej - maksymalnie 40%,</a:t>
                      </a:r>
                    </a:p>
                    <a:p>
                      <a:pPr marL="171450" lvl="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udział powierzchni biologicznie czynnej w stosunku do powierzchni działki budowlanej – minimum 40%,</a:t>
                      </a:r>
                    </a:p>
                    <a:p>
                      <a:pPr marL="171450" lvl="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maksymalna intensywność zabudowy- 2.5,</a:t>
                      </a:r>
                    </a:p>
                    <a:p>
                      <a:pPr marL="171450" lvl="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maksymalna nadziemna intensywność zabudowy – 2.0,</a:t>
                      </a:r>
                    </a:p>
                    <a:p>
                      <a:pPr marL="171450" lvl="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minimalna nadziemna intensywność zabudowy – 0.01;</a:t>
                      </a: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144928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4EA6349E-F037-4395-F19E-F6D146221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06336"/>
              </p:ext>
            </p:extLst>
          </p:nvPr>
        </p:nvGraphicFramePr>
        <p:xfrm>
          <a:off x="539552" y="5085185"/>
          <a:ext cx="8496944" cy="2399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539532961"/>
                    </a:ext>
                  </a:extLst>
                </a:gridCol>
                <a:gridCol w="6840760">
                  <a:extLst>
                    <a:ext uri="{9D8B030D-6E8A-4147-A177-3AD203B41FA5}">
                      <a16:colId xmlns:a16="http://schemas.microsoft.com/office/drawing/2014/main" val="2227741921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maksymalna wysokość zabudowy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maksymalna wysokość zabudowy – do 20,0 m,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 tym  maksymalna wysokość zabudowy w obszarze ograniczonego zagospodarowania i zabudowy do 4,5m.</a:t>
                      </a:r>
                    </a:p>
                    <a:p>
                      <a:pPr algn="just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271564"/>
                  </a:ext>
                </a:extLst>
              </a:tr>
              <a:tr h="5906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powierzchnia nowo wydzielanej działki budowlanej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minimum 2500,0 m</a:t>
                      </a:r>
                      <a:r>
                        <a:rPr lang="pl-PL" sz="10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endParaRPr lang="pl-PL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433521"/>
                  </a:ext>
                </a:extLst>
              </a:tr>
              <a:tr h="6384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obsługa komunikacyjna terenu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 drogi oznaczonej symbolem 2KDD (droga gminna nr 470176W - ul. Słoneczna) oraz z drogi zlokalizowanej w bezpośrednim sąsiedztwie granicy obszaru objętego planem (droga powiatowa nr 1527W – ul. Krakowska), </a:t>
                      </a: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5902463"/>
                  </a:ext>
                </a:extLst>
              </a:tr>
              <a:tr h="594018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326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3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8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C752B-6C21-68F9-8B68-3CA003069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B5067A-A5B6-EB69-A5A2-200D7EEB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1"/>
            <a:ext cx="5400601" cy="1656184"/>
          </a:xfrm>
        </p:spPr>
        <p:txBody>
          <a:bodyPr>
            <a:normAutofit fontScale="90000"/>
          </a:bodyPr>
          <a:lstStyle/>
          <a:p>
            <a:r>
              <a:rPr lang="pl-PL" sz="1600" dirty="0">
                <a:latin typeface="Arial Black" panose="020B0A04020102020204" pitchFamily="34" charset="0"/>
              </a:rPr>
              <a:t>1U</a:t>
            </a:r>
            <a:r>
              <a:rPr lang="pl-PL" sz="1200" dirty="0">
                <a:latin typeface="Arial Black" panose="020B0A04020102020204" pitchFamily="34" charset="0"/>
              </a:rPr>
              <a:t> 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(1,61</a:t>
            </a:r>
            <a:r>
              <a:rPr lang="pl-P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ha) </a:t>
            </a:r>
            <a:r>
              <a:rPr lang="pl-PL" sz="1600" dirty="0">
                <a:latin typeface="Arial Black" panose="020B0A04020102020204" pitchFamily="34" charset="0"/>
                <a:ea typeface="Times New Roman" panose="02020603050405020304" pitchFamily="18" charset="0"/>
              </a:rPr>
              <a:t>Teren usług</a:t>
            </a:r>
            <a:br>
              <a:rPr lang="pl-PL" sz="1600" dirty="0"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pl-PL" sz="1600" u="sng" dirty="0">
                <a:latin typeface="Arial Black" panose="020B0A04020102020204" pitchFamily="34" charset="0"/>
                <a:ea typeface="Times New Roman" panose="02020603050405020304" pitchFamily="18" charset="0"/>
              </a:rPr>
              <a:t>wykluczenie:</a:t>
            </a:r>
            <a:r>
              <a:rPr lang="pl-PL" sz="1600" dirty="0"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br>
              <a:rPr lang="pl-PL" sz="1200" dirty="0"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UW - teren usług handlu wielkopowierzchniowego,</a:t>
            </a:r>
            <a:b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UT – teren usług turystyki</a:t>
            </a:r>
            <a:b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UZ – teren usług zdrowia i pomocy społecznej,</a:t>
            </a:r>
            <a:b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UN- teren usług nauki,</a:t>
            </a:r>
            <a:b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UE -teren usług edukacji,</a:t>
            </a:r>
            <a:b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US – teren usług sportu i rekreacji,</a:t>
            </a:r>
            <a:b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UK – teren kultury i rozrywki,</a:t>
            </a:r>
            <a:b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UR  - teren usług kultu religijnego,</a:t>
            </a:r>
            <a:b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UB – teren usług bezpieczeństwa i porządku publicznego;</a:t>
            </a:r>
            <a:b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0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l-PL" sz="1300" dirty="0">
              <a:latin typeface="Arial Black" panose="020B0A04020102020204" pitchFamily="34" charset="0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53AA5FCC-8BBE-4638-141F-52EF252AC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450601"/>
              </p:ext>
            </p:extLst>
          </p:nvPr>
        </p:nvGraphicFramePr>
        <p:xfrm>
          <a:off x="551057" y="2405916"/>
          <a:ext cx="6192688" cy="25610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2356">
                  <a:extLst>
                    <a:ext uri="{9D8B030D-6E8A-4147-A177-3AD203B41FA5}">
                      <a16:colId xmlns:a16="http://schemas.microsoft.com/office/drawing/2014/main" val="2539532961"/>
                    </a:ext>
                  </a:extLst>
                </a:gridCol>
                <a:gridCol w="4300332">
                  <a:extLst>
                    <a:ext uri="{9D8B030D-6E8A-4147-A177-3AD203B41FA5}">
                      <a16:colId xmlns:a16="http://schemas.microsoft.com/office/drawing/2014/main" val="2227741921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nieprzekraczalne linie zabudowy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(dla kondygnacji nadziemnych i podziemnych) </a:t>
                      </a:r>
                    </a:p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10,0m od południowej i zachodniej granicy obszaru planu i  zgodnie z rysunkiem planu,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12,0m od terenu oznaczonego symbolem L oraz od użytków leśnych poza granicami planu, zgodnie z rysunkiem planu;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560907"/>
                  </a:ext>
                </a:extLst>
              </a:tr>
              <a:tr h="13634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parametry zabudowy działki budowlanej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udział powierzchni zabudowy w stosunku do powierzchni działki budowlanej - maksymalnie 40%,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udział powierzchni biologicznie czynnej w stosunku do powierzchni działki budowlanej – minimum 40%,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maksymalna intensywność zabudowy- 1.6,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maksymalna nadziemna intensywność zabudowy – 1.2,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minimalna nadziemna intensywność zabudowy – 0.01;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144928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EA3807F4-6157-503F-898B-C34391C7D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660016"/>
              </p:ext>
            </p:extLst>
          </p:nvPr>
        </p:nvGraphicFramePr>
        <p:xfrm>
          <a:off x="551057" y="4977002"/>
          <a:ext cx="6192688" cy="17643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539532961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227741921"/>
                    </a:ext>
                  </a:extLst>
                </a:gridCol>
              </a:tblGrid>
              <a:tr h="53525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maksymalna wysokość zabudowy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maksymalna wysokość zabudowy – do 15,0 m,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271564"/>
                  </a:ext>
                </a:extLst>
              </a:tr>
              <a:tr h="5906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powierzchnia nowo wydzielanej działki budowlanej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minimum 2000,0 m</a:t>
                      </a:r>
                      <a:r>
                        <a:rPr lang="pl-PL" sz="10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endParaRPr lang="pl-PL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433521"/>
                  </a:ext>
                </a:extLst>
              </a:tr>
              <a:tr h="6384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obsługa komunikacyjna terenu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 drogi zlokalizowanych w bezpośrednim sąsiedztwie planu.</a:t>
                      </a: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5902463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78246F26-6712-7F2C-F877-6B2CBCF85C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29" t="5208" r="21904" b="13257"/>
          <a:stretch/>
        </p:blipFill>
        <p:spPr>
          <a:xfrm>
            <a:off x="6876256" y="188639"/>
            <a:ext cx="2160240" cy="4061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181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8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619A0-48AF-FB6C-9ABB-BD07F2DC3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C3C0B-5997-BF79-F4EB-F4F5AA65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4481555" cy="1656184"/>
          </a:xfrm>
        </p:spPr>
        <p:txBody>
          <a:bodyPr>
            <a:normAutofit/>
          </a:bodyPr>
          <a:lstStyle/>
          <a:p>
            <a:pPr marL="179705">
              <a:spcAft>
                <a:spcPts val="600"/>
              </a:spcAft>
              <a:buNone/>
            </a:pPr>
            <a:r>
              <a:rPr lang="pl-PL" sz="1400" dirty="0">
                <a:latin typeface="Arial Black" panose="020B0A04020102020204" pitchFamily="34" charset="0"/>
              </a:rPr>
              <a:t>1MW-U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7,66ha) </a:t>
            </a:r>
            <a:r>
              <a:rPr lang="pl-PL" sz="14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Teren zabudowy mieszkaniowej wielorodzinnej lub usług</a:t>
            </a:r>
            <a:br>
              <a:rPr lang="pl-PL" sz="14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pl-PL" sz="1200" u="sng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wykluczenie:</a:t>
            </a:r>
            <a:r>
              <a:rPr lang="pl-PL" sz="13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br>
              <a:rPr lang="pl-PL" sz="13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UW -  teren usług handlu wielkopowierzchniowego,</a:t>
            </a:r>
            <a:b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UL   -  teren usług rzemieślniczych,</a:t>
            </a:r>
            <a:b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UT   - teren usług turystyki,</a:t>
            </a:r>
            <a:b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  -  teren usług kultu religijnego,</a:t>
            </a:r>
            <a:b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UB  -  teren usług bezpieczeństwa i porządku publicznego.</a:t>
            </a:r>
            <a:endParaRPr lang="pl-PL" sz="1300" dirty="0">
              <a:latin typeface="Arial Black" panose="020B0A04020102020204" pitchFamily="34" charset="0"/>
            </a:endParaRP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823360E-E4AC-6DF0-9C76-E8B17153C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6176" y="-14608"/>
            <a:ext cx="2938581" cy="2615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319518B4-4975-4C3F-6D2A-CBB7CE272D1B}"/>
              </a:ext>
            </a:extLst>
          </p:cNvPr>
          <p:cNvGraphicFramePr>
            <a:graphicFrameLocks noGrp="1"/>
          </p:cNvGraphicFramePr>
          <p:nvPr/>
        </p:nvGraphicFramePr>
        <p:xfrm>
          <a:off x="539552" y="2420888"/>
          <a:ext cx="8555204" cy="48224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14292">
                  <a:extLst>
                    <a:ext uri="{9D8B030D-6E8A-4147-A177-3AD203B41FA5}">
                      <a16:colId xmlns:a16="http://schemas.microsoft.com/office/drawing/2014/main" val="2539532961"/>
                    </a:ext>
                  </a:extLst>
                </a:gridCol>
                <a:gridCol w="5940912">
                  <a:extLst>
                    <a:ext uri="{9D8B030D-6E8A-4147-A177-3AD203B41FA5}">
                      <a16:colId xmlns:a16="http://schemas.microsoft.com/office/drawing/2014/main" val="2227741921"/>
                    </a:ext>
                  </a:extLst>
                </a:gridCol>
              </a:tblGrid>
              <a:tr h="5485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nieprzekraczalne linie zabudowy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(dla kondygnacji nadziemnych i podziemnych) </a:t>
                      </a:r>
                    </a:p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§"/>
                        <a:tabLst>
                          <a:tab pos="202565" algn="l"/>
                        </a:tabLs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10,0m od linii rozgraniczającej teren o symbolu 1KDD zgodnie z rysunkiem planu,</a:t>
                      </a:r>
                    </a:p>
                    <a:p>
                      <a:pPr marL="171450" lvl="0" indent="-17145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§"/>
                        <a:tabLst>
                          <a:tab pos="202565" algn="l"/>
                        </a:tabLs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12,0m od terenu oznaczonego symbolem L oraz  użytków leśnych poza granicami planu, zgodnie z rysunkiem planu,</a:t>
                      </a:r>
                    </a:p>
                    <a:p>
                      <a:pPr marL="171450" lvl="0" indent="-17145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§"/>
                        <a:tabLst>
                          <a:tab pos="202565" algn="l"/>
                        </a:tabLs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10,0m od linii rozgraniczającej teren o symbolu 1KDD oraz 12,0m od użytku leśnego poza granicami planu dla budynków z pomieszczeniami nie przeznaczonymi          na pobyt ludzi w obszarze ograniczonego zagospodarowania i zabudowy;</a:t>
                      </a:r>
                    </a:p>
                    <a:p>
                      <a:pPr marL="171450" lvl="0" indent="-17145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§"/>
                        <a:tabLst>
                          <a:tab pos="202565" algn="l"/>
                        </a:tabLs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15,0m od wschodniej granicy planu stanowiącej drogę gminną ul. Bieleckich E i H;</a:t>
                      </a:r>
                    </a:p>
                    <a:p>
                      <a:pPr algn="just">
                        <a:lnSpc>
                          <a:spcPct val="107000"/>
                        </a:lnSpc>
                        <a:buNone/>
                        <a:tabLst>
                          <a:tab pos="202565" algn="l"/>
                        </a:tabLst>
                      </a:pPr>
                      <a:r>
                        <a:rPr lang="pl-PL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560907"/>
                  </a:ext>
                </a:extLst>
              </a:tr>
              <a:tr h="5485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parametry zabudowy działki budowlanej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udział powierzchni zabudowy w stosunku do powierzchni działki budowlanej - maksymalnie 35%,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udział powierzchni biologicznie czynnej w stosunku do powierzchni działki budowlanej – minimum 50%,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maksymalna intensywność zabudowy- 1.3,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maksymalna nadziemna intensywność zabudowy – 1.1,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minimalna nadziemna intensywność zabudowy – 0.01;</a:t>
                      </a: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144928"/>
                  </a:ext>
                </a:extLst>
              </a:tr>
              <a:tr h="4437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maksymalna wysokość zabudowy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maksymalna wysokość zabudowy – do 14,0 m,</a:t>
                      </a:r>
                      <a:b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w tym dla budynków gospodarczych – do 6,0m,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maksymalna wysokość zabudowy w obszarze ograniczonego zagospodarowania i zabudowy do 4,5m.</a:t>
                      </a:r>
                    </a:p>
                    <a:p>
                      <a:pPr algn="just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271564"/>
                  </a:ext>
                </a:extLst>
              </a:tr>
              <a:tr h="4713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powierzchnia nowo wydzielanej działki budowlanej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minimum 1200,0 m</a:t>
                      </a:r>
                      <a:r>
                        <a:rPr lang="pl-PL" sz="11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433521"/>
                  </a:ext>
                </a:extLst>
              </a:tr>
              <a:tr h="5485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obsługa komunikacyjna terenu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 drogi oznaczonych symbolem 1KDD (ul. Krótka) oraz z drogi zlokalizowanej w bezpośrednim sąsiedztwie terenu (droga gminna nr 470110W – ul Bieleckich E i H),</a:t>
                      </a: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5902463"/>
                  </a:ext>
                </a:extLst>
              </a:tr>
              <a:tr h="548535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326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9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BDDA0-66EA-0E03-6B34-F954E1B5D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20AB21-4425-B8B5-4198-944105663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1"/>
            <a:ext cx="5184576" cy="1656184"/>
          </a:xfrm>
        </p:spPr>
        <p:txBody>
          <a:bodyPr>
            <a:normAutofit/>
          </a:bodyPr>
          <a:lstStyle/>
          <a:p>
            <a:r>
              <a:rPr lang="pl-PL" sz="1400" dirty="0">
                <a:latin typeface="Arial Black" panose="020B0A04020102020204" pitchFamily="34" charset="0"/>
              </a:rPr>
              <a:t>1MN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(12,90</a:t>
            </a:r>
            <a:r>
              <a:rPr lang="pl-PL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ha) </a:t>
            </a:r>
            <a:r>
              <a:rPr lang="pl-PL" sz="1400" dirty="0">
                <a:latin typeface="Arial Black" panose="020B0A04020102020204" pitchFamily="34" charset="0"/>
                <a:ea typeface="Times New Roman" panose="02020603050405020304" pitchFamily="18" charset="0"/>
              </a:rPr>
              <a:t>Teren zabudowy mieszkaniowej jednorodzinnej</a:t>
            </a:r>
            <a:br>
              <a:rPr lang="pl-PL" sz="1600" dirty="0"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pl-PL" sz="1400" u="sng" dirty="0">
                <a:latin typeface="Arial Black" panose="020B0A04020102020204" pitchFamily="34" charset="0"/>
                <a:ea typeface="Times New Roman" panose="02020603050405020304" pitchFamily="18" charset="0"/>
              </a:rPr>
              <a:t>wykluczenie:</a:t>
            </a:r>
            <a:r>
              <a:rPr lang="pl-PL" sz="1400" dirty="0"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br>
              <a:rPr lang="pl-PL" sz="1600" dirty="0"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MNS -  teren zabudowy mieszkaniowej jednorodzinnej szeregowej lub grupowej</a:t>
            </a:r>
            <a:endParaRPr lang="pl-PL" sz="1400" dirty="0">
              <a:latin typeface="Arial Black" panose="020B0A04020102020204" pitchFamily="34" charset="0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55CBFA0B-17DE-285B-2EA5-6E4015CED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744155"/>
              </p:ext>
            </p:extLst>
          </p:nvPr>
        </p:nvGraphicFramePr>
        <p:xfrm>
          <a:off x="611561" y="1382808"/>
          <a:ext cx="5040559" cy="3175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2356">
                  <a:extLst>
                    <a:ext uri="{9D8B030D-6E8A-4147-A177-3AD203B41FA5}">
                      <a16:colId xmlns:a16="http://schemas.microsoft.com/office/drawing/2014/main" val="2539532961"/>
                    </a:ext>
                  </a:extLst>
                </a:gridCol>
                <a:gridCol w="3148203">
                  <a:extLst>
                    <a:ext uri="{9D8B030D-6E8A-4147-A177-3AD203B41FA5}">
                      <a16:colId xmlns:a16="http://schemas.microsoft.com/office/drawing/2014/main" val="2227741921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nieprzekraczalne linie zabudowy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(dla kondygnacji nadziemnych i podziemnych) </a:t>
                      </a:r>
                    </a:p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20,0m od linii rozgraniczającej teren o symbolu 1KDG zgodnie z rysunkiem planu,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 13,0m do 39,0m od południowej granicy planu, zgodnie z rysunkiem planu, stanowiąc odległość 50,0m od górnej skarpy Dopływu spod Badowa – Mścisk zlokalizowanego poza granicami planu,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12,0m od terenu oznaczonego symbolem L oraz od użytku leśnego poza granicami planu, zgodnie z rysunkiem planu;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560907"/>
                  </a:ext>
                </a:extLst>
              </a:tr>
              <a:tr h="13634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parametry zabudowy działki budowlanej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udział powierzchni zabudowy w stosunku do powierzchni działki budowlanej - maksymalnie 40%,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udział powierzchni biologicznie czynnej w stosunku do powierzchni działki budowlanej – minimum 50%,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maksymalna intensywność zabudowy- 1.5,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maksymalna nadziemna intensywność zabudowy – 1.1,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minimalna nadziemna intensywność zabudowy – 0.01;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144928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D1B98513-18F3-12DE-EC8A-8F03769FB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246668"/>
              </p:ext>
            </p:extLst>
          </p:nvPr>
        </p:nvGraphicFramePr>
        <p:xfrm>
          <a:off x="611561" y="4550168"/>
          <a:ext cx="6192688" cy="18051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631">
                  <a:extLst>
                    <a:ext uri="{9D8B030D-6E8A-4147-A177-3AD203B41FA5}">
                      <a16:colId xmlns:a16="http://schemas.microsoft.com/office/drawing/2014/main" val="2539532961"/>
                    </a:ext>
                  </a:extLst>
                </a:gridCol>
                <a:gridCol w="4314057">
                  <a:extLst>
                    <a:ext uri="{9D8B030D-6E8A-4147-A177-3AD203B41FA5}">
                      <a16:colId xmlns:a16="http://schemas.microsoft.com/office/drawing/2014/main" val="222774192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maksymalna wysokość zabudowy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maksymalna wysokość zabudowy – do 12,0 m,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271564"/>
                  </a:ext>
                </a:extLst>
              </a:tr>
              <a:tr h="5906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powierzchnia nowo wydzielanej działki budowlanej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minimum 1000,0 m</a:t>
                      </a:r>
                      <a:r>
                        <a:rPr lang="pl-PL" sz="10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endParaRPr lang="pl-PL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433521"/>
                  </a:ext>
                </a:extLst>
              </a:tr>
              <a:tr h="6384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obsługa komunikacyjna terenu</a:t>
                      </a:r>
                    </a:p>
                  </a:txBody>
                  <a:tcPr marL="68580" marR="68580" marT="63500" marB="0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 </a:t>
                      </a: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drogi oznaczonej symbolem 1KDG (ul. Krakowska),</a:t>
                      </a:r>
                      <a:endParaRPr lang="pl-PL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5902463"/>
                  </a:ext>
                </a:extLst>
              </a:tr>
            </a:tbl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92C1955F-826E-5A74-904B-41C3761FA6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96" t="7674" r="1933" b="2211"/>
          <a:stretch/>
        </p:blipFill>
        <p:spPr>
          <a:xfrm>
            <a:off x="5513682" y="14372"/>
            <a:ext cx="3450807" cy="3558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53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8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2DFA-D133-0212-0DB5-E270FEF3F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0C0E82-BF64-FFD6-F056-6368C7105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95" y="116631"/>
            <a:ext cx="6768752" cy="1656184"/>
          </a:xfrm>
        </p:spPr>
        <p:txBody>
          <a:bodyPr>
            <a:normAutofit/>
          </a:bodyPr>
          <a:lstStyle/>
          <a:p>
            <a:r>
              <a:rPr lang="pl-PL" sz="1400" dirty="0">
                <a:latin typeface="Arial Black" panose="020B0A04020102020204" pitchFamily="34" charset="0"/>
              </a:rPr>
              <a:t>1ZN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(0,57</a:t>
            </a:r>
            <a:r>
              <a:rPr lang="pl-PL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ha) </a:t>
            </a:r>
            <a:r>
              <a:rPr lang="pl-PL" sz="1400" dirty="0">
                <a:latin typeface="Arial Black" panose="020B0A04020102020204" pitchFamily="34" charset="0"/>
                <a:ea typeface="Times New Roman" panose="02020603050405020304" pitchFamily="18" charset="0"/>
              </a:rPr>
              <a:t>Teren zieleni naturalnej</a:t>
            </a:r>
            <a:br>
              <a:rPr lang="pl-PL" sz="1600" dirty="0"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pl-PL" sz="1400" dirty="0"/>
              <a:t> Ustala się zakaz zabudowy.</a:t>
            </a:r>
            <a:br>
              <a:rPr lang="pl-PL" sz="1400" dirty="0"/>
            </a:br>
            <a:endParaRPr lang="pl-PL" sz="1400" dirty="0">
              <a:latin typeface="Arial Black" panose="020B0A040201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1829A77-3BBA-31FC-87C1-14BCC306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368" y="0"/>
            <a:ext cx="4728632" cy="2173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FF5C70E-00B6-CC36-BB6E-26207683E8FE}"/>
              </a:ext>
            </a:extLst>
          </p:cNvPr>
          <p:cNvSpPr txBox="1"/>
          <p:nvPr/>
        </p:nvSpPr>
        <p:spPr>
          <a:xfrm>
            <a:off x="636095" y="2744926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latin typeface="Arial Black" panose="020B0A04020102020204" pitchFamily="34" charset="0"/>
              </a:rPr>
              <a:t>1-3L</a:t>
            </a:r>
            <a:r>
              <a:rPr lang="pl-PL" sz="1800" dirty="0">
                <a:latin typeface="Arial Black" panose="020B0A04020102020204" pitchFamily="34" charset="0"/>
              </a:rPr>
              <a:t>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(0,81</a:t>
            </a:r>
            <a:r>
              <a:rPr lang="pl-PL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ha) </a:t>
            </a:r>
            <a:r>
              <a:rPr lang="pl-PL" sz="1400" dirty="0">
                <a:latin typeface="Arial Black" panose="020B0A04020102020204" pitchFamily="34" charset="0"/>
                <a:ea typeface="Times New Roman" panose="02020603050405020304" pitchFamily="18" charset="0"/>
              </a:rPr>
              <a:t>Tereny lasu</a:t>
            </a:r>
          </a:p>
          <a:p>
            <a:pPr algn="just">
              <a:buNone/>
            </a:pPr>
            <a:r>
              <a:rPr lang="pl-PL" sz="1400" dirty="0"/>
              <a:t>Ustala się zakaz zabudowy.</a:t>
            </a:r>
          </a:p>
          <a:p>
            <a:pPr algn="just"/>
            <a:r>
              <a:rPr lang="pl-PL" sz="1400" dirty="0"/>
              <a:t>Sposób zagospodarowania terenu – użytkowanie gruntów leśnych w rozumieniu przepisów o lasach.</a:t>
            </a:r>
          </a:p>
          <a:p>
            <a:br>
              <a:rPr lang="pl-PL" sz="1800" dirty="0"/>
            </a:b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2EF5138-E2E3-335C-8410-FDAADBA5A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756" y="3449706"/>
            <a:ext cx="1110136" cy="314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55AAC60-4B19-D2A9-1EA3-9C61613B2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041070"/>
            <a:ext cx="129865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6C7F9DC-F646-6F33-6825-312868895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864" y="4589553"/>
            <a:ext cx="3411544" cy="99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160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4CAD63-A52C-2922-C944-5D8924E72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60648"/>
            <a:ext cx="8280920" cy="4248472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180340" algn="l"/>
              </a:tabLst>
            </a:pPr>
            <a:r>
              <a:rPr lang="pl-PL" sz="1400" b="1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</a:t>
            </a:r>
            <a:r>
              <a:rPr lang="pl-PL" sz="14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Ustalenia dotyczące parkowania pojazdów: </a:t>
            </a:r>
            <a:endParaRPr lang="pl-PL" sz="1400" dirty="0">
              <a:solidFill>
                <a:srgbClr val="000000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5C1E47E-FEAB-BD1E-3A5E-B6D8568EDAFC}"/>
              </a:ext>
            </a:extLst>
          </p:cNvPr>
          <p:cNvSpPr txBox="1"/>
          <p:nvPr/>
        </p:nvSpPr>
        <p:spPr>
          <a:xfrm>
            <a:off x="827584" y="505123"/>
            <a:ext cx="7632848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algn="l">
              <a:buNone/>
              <a:tabLst>
                <a:tab pos="1152525" algn="l"/>
              </a:tabLst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buFont typeface="+mj-lt"/>
              <a:buAutoNum type="arabicParenR"/>
              <a:tabLst>
                <a:tab pos="685800" algn="l"/>
              </a:tabLst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miejsca postojowe, </a:t>
            </a:r>
            <a:r>
              <a:rPr lang="pl-PL" sz="11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należy sytuować w terenie działek związanych z poszczególnymi obiektami lub jako zbiorcze w wydzielonych strefach parkowania </a:t>
            </a: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granicy planu</a:t>
            </a:r>
            <a:r>
              <a:rPr lang="pl-PL" sz="1100" dirty="0">
                <a:solidFill>
                  <a:srgbClr val="A6A6A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pl-PL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  <a:tabLst>
                <a:tab pos="685800" algn="l"/>
              </a:tabLst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ustala się, że miejsca postojowe mogą być realizowane jako </a:t>
            </a:r>
            <a:r>
              <a:rPr lang="pl-PL" sz="11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parkingi wielopoziomowe w tym jednopoziomowe lub parkingi wbudowane w poszczególne obiekty</a:t>
            </a: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l">
              <a:buFont typeface="+mj-lt"/>
              <a:buAutoNum type="alphaLcParenR"/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ustala się:</a:t>
            </a:r>
          </a:p>
          <a:p>
            <a:pPr marL="408940" indent="-48895" algn="just">
              <a:buNone/>
              <a:tabLst>
                <a:tab pos="685800" algn="l"/>
              </a:tabLst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pl-PL" sz="11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dla zabudowy mieszkaniowej jednorodzinnej:</a:t>
            </a:r>
            <a:endParaRPr lang="pl-PL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indent="269875" algn="just">
              <a:buNone/>
              <a:tabLst>
                <a:tab pos="3048000" algn="l"/>
              </a:tabLst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-- 2 miejsca na jeden lokal mieszkalny, 	</a:t>
            </a:r>
          </a:p>
          <a:p>
            <a:pPr marL="270510" indent="269875" algn="just">
              <a:buNone/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-- dopuszcza się bilansowanie miejsc postojowych łącznie z miejscami w garażach;</a:t>
            </a:r>
          </a:p>
          <a:p>
            <a:pPr marL="450215" indent="-90170" algn="just">
              <a:buNone/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pl-PL" sz="11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dla zabudowy mieszkaniowej wielorodzinnej:</a:t>
            </a:r>
            <a:endParaRPr lang="pl-PL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0555" indent="-90170" algn="just">
              <a:buNone/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-- 1,5 miejsca na jeden lokal mieszkalny o powierzchni użytkowej do 45m²,</a:t>
            </a:r>
          </a:p>
          <a:p>
            <a:pPr marL="540385" algn="just">
              <a:buNone/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-- 1,8 miejsca na jeden lokal mieszkalny o powierzchni użytkowej powyżej 45m²,</a:t>
            </a:r>
          </a:p>
          <a:p>
            <a:pPr marL="540385" algn="just">
              <a:buNone/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-- dopuszcza się bilansowanie miejsc postojowych łącznie z miejscami w garażach;</a:t>
            </a:r>
          </a:p>
          <a:p>
            <a:pPr algn="l">
              <a:buNone/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pl-PL" sz="11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dla handlu</a:t>
            </a: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2 miejsca na 50m</a:t>
            </a:r>
            <a:r>
              <a:rPr lang="pl-PL" sz="11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powierzchni sprzedaży,</a:t>
            </a:r>
          </a:p>
          <a:p>
            <a:pPr algn="l">
              <a:buNone/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pl-PL" sz="11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dla gastronomii, sportu, rekreacji i rozrywki</a:t>
            </a: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min. 10 miejsc postojowych na 500 m</a:t>
            </a:r>
            <a:r>
              <a:rPr lang="pl-PL" sz="11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powierzchni użytkowej,</a:t>
            </a:r>
          </a:p>
          <a:p>
            <a:pPr algn="l">
              <a:buNone/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pl-PL" sz="11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dla biur</a:t>
            </a: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obiektów konferencyjnych – min. 10 miejsc na 500 m</a:t>
            </a:r>
            <a:r>
              <a:rPr lang="pl-PL" sz="11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powierzchni użytkowej,</a:t>
            </a:r>
          </a:p>
          <a:p>
            <a:pPr algn="l">
              <a:buNone/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pl-PL" sz="11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dla usług innych</a:t>
            </a: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min. 1 miejsce na każde 100 m</a:t>
            </a:r>
            <a:r>
              <a:rPr lang="pl-PL" sz="11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powierzchni użytkowej;</a:t>
            </a:r>
            <a:br>
              <a:rPr lang="pl-PL" sz="11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pl-PL" sz="11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dla terenu obsługi komunikacji</a:t>
            </a: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min. 10 miejsc dla samochodów osobowych oraz dla samochodów ciężarowych min. 3 miejsca;</a:t>
            </a:r>
          </a:p>
          <a:p>
            <a:pPr algn="l">
              <a:buNone/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l">
              <a:buNone/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3) ustala się wyznaczenie stanowisk postojowych dla pojazdów zaopatrzonych w kartę parkingową co najmniej w liczbie: </a:t>
            </a:r>
          </a:p>
          <a:p>
            <a:pPr marL="342900" lvl="0" indent="-342900" algn="l"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stanowisko – jeżeli liczba stanowisk wynosi od 6 do 15, </a:t>
            </a:r>
          </a:p>
          <a:p>
            <a:pPr marL="342900" lvl="0" indent="-342900" algn="l"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stanowiska – jeżeli liczba stanowisk wynosi od 16 do 40, </a:t>
            </a:r>
          </a:p>
          <a:p>
            <a:pPr marL="342900" lvl="0" indent="-342900" algn="l"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stanowiska – jeżeli liczba stanowisk wynosi od 41.</a:t>
            </a:r>
          </a:p>
        </p:txBody>
      </p:sp>
    </p:spTree>
    <p:extLst>
      <p:ext uri="{BB962C8B-B14F-4D97-AF65-F5344CB8AC3E}">
        <p14:creationId xmlns:p14="http://schemas.microsoft.com/office/powerpoint/2010/main" val="81491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8E5C2-1C2C-876B-769D-8CE13DB4C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A238DA-E863-1E62-0777-8D4134FE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206" y="2812312"/>
            <a:ext cx="4097289" cy="1656184"/>
          </a:xfrm>
        </p:spPr>
        <p:txBody>
          <a:bodyPr>
            <a:normAutofit/>
          </a:bodyPr>
          <a:lstStyle/>
          <a:p>
            <a:r>
              <a:rPr lang="pl-PL" sz="1400" dirty="0">
                <a:latin typeface="Arial Black" panose="020B0A04020102020204" pitchFamily="34" charset="0"/>
              </a:rPr>
              <a:t>1KDG </a:t>
            </a:r>
            <a:r>
              <a:rPr lang="pl-PL" sz="1400" dirty="0">
                <a:latin typeface="Arial Black" panose="020B0A04020102020204" pitchFamily="34" charset="0"/>
                <a:ea typeface="Times New Roman" panose="02020603050405020304" pitchFamily="18" charset="0"/>
              </a:rPr>
              <a:t>Teren komunikacji drogowej publicznej – teren drogi głównej</a:t>
            </a:r>
            <a:br>
              <a:rPr lang="pl-PL" sz="1600" dirty="0"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pl-PL" sz="1400" dirty="0"/>
              <a:t> </a:t>
            </a:r>
            <a:br>
              <a:rPr lang="pl-PL" sz="1400" dirty="0"/>
            </a:b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W granicach planu szerokość 3,5m  (pod poszerzenie drogi powiatowej nr 1527W ul. Krakowska) w liniach rozgraniczających, zgodnie z rysunkiem planu. </a:t>
            </a:r>
            <a:b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Całkowita szerokość drogi 25,0m.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D8C7336-FC8B-9EF5-8780-AEB461320A20}"/>
              </a:ext>
            </a:extLst>
          </p:cNvPr>
          <p:cNvSpPr txBox="1"/>
          <p:nvPr/>
        </p:nvSpPr>
        <p:spPr>
          <a:xfrm>
            <a:off x="3563888" y="167972"/>
            <a:ext cx="5472608" cy="2724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latin typeface="Arial Black" panose="020B0A04020102020204" pitchFamily="34" charset="0"/>
              </a:rPr>
              <a:t>1-2KDD </a:t>
            </a:r>
            <a:r>
              <a:rPr lang="pl-PL" sz="1400" dirty="0">
                <a:latin typeface="Arial Black" panose="020B0A04020102020204" pitchFamily="34" charset="0"/>
                <a:ea typeface="Times New Roman" panose="02020603050405020304" pitchFamily="18" charset="0"/>
              </a:rPr>
              <a:t>Teren </a:t>
            </a:r>
            <a:r>
              <a:rPr lang="pl-PL" sz="14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Tereny komunikacji drogowej publicznej – tereny dróg dojazdowych.</a:t>
            </a:r>
          </a:p>
          <a:p>
            <a:pPr marL="179705" algn="just">
              <a:lnSpc>
                <a:spcPct val="107000"/>
              </a:lnSpc>
              <a:spcAft>
                <a:spcPts val="600"/>
              </a:spcAft>
              <a:buNone/>
              <a:tabLst>
                <a:tab pos="685800" algn="l"/>
              </a:tabLst>
            </a:pPr>
            <a:r>
              <a:rPr lang="pl-PL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1KDD</a:t>
            </a:r>
            <a:r>
              <a:rPr lang="pl-PL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w granicach planu szerokość zmienna od 1,0m do 3m (pod poszerzenie ul. Krótkiej) w liniach rozgraniczających, zgodnie z rysunkiem planu. Całkowita szerokość drogi  10,0m. </a:t>
            </a:r>
          </a:p>
          <a:p>
            <a:pPr marL="179705" algn="just">
              <a:lnSpc>
                <a:spcPct val="107000"/>
              </a:lnSpc>
              <a:spcAft>
                <a:spcPts val="600"/>
              </a:spcAft>
              <a:buNone/>
              <a:tabLst>
                <a:tab pos="685800" algn="l"/>
              </a:tabLst>
            </a:pPr>
            <a:r>
              <a:rPr lang="pl-PL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2KDD</a:t>
            </a:r>
            <a:r>
              <a:rPr lang="pl-PL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w granicach planu szerokość zmienna od 2,0m do 4m (pod poszerzenie ul. Słonecznej) w liniach rozgraniczających, zgodnie z rysunkiem planu. Całkowita szerokość drogi  12,0m. </a:t>
            </a:r>
          </a:p>
          <a:p>
            <a:br>
              <a:rPr lang="pl-PL" sz="2000" dirty="0"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pl-PL" sz="1800" dirty="0"/>
              <a:t> </a:t>
            </a:r>
            <a:br>
              <a:rPr lang="pl-PL" sz="1800" dirty="0"/>
            </a:br>
            <a:endParaRPr lang="pl-PL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498CE4D5-EF5A-A3DB-275F-CF70CCDE1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6" y="167972"/>
            <a:ext cx="2736304" cy="2487835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AAF27B3-BB1A-73CB-3C17-F75F0108F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782" y="2204864"/>
            <a:ext cx="2298727" cy="2263632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2303916-4CC1-F8AB-E390-E1C07D39AA0D}"/>
              </a:ext>
            </a:extLst>
          </p:cNvPr>
          <p:cNvSpPr txBox="1"/>
          <p:nvPr/>
        </p:nvSpPr>
        <p:spPr>
          <a:xfrm>
            <a:off x="629762" y="762055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2KDD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C08D0DCB-CF42-5EA3-AD92-E392A23F72DF}"/>
              </a:ext>
            </a:extLst>
          </p:cNvPr>
          <p:cNvSpPr txBox="1"/>
          <p:nvPr/>
        </p:nvSpPr>
        <p:spPr>
          <a:xfrm>
            <a:off x="1700064" y="485056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1KDD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903EB26E-B8CB-5620-B2DF-20C9D8ED5C7B}"/>
              </a:ext>
            </a:extLst>
          </p:cNvPr>
          <p:cNvSpPr txBox="1"/>
          <p:nvPr/>
        </p:nvSpPr>
        <p:spPr>
          <a:xfrm>
            <a:off x="4147133" y="2858451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1KDG</a:t>
            </a:r>
          </a:p>
        </p:txBody>
      </p:sp>
    </p:spTree>
    <p:extLst>
      <p:ext uri="{BB962C8B-B14F-4D97-AF65-F5344CB8AC3E}">
        <p14:creationId xmlns:p14="http://schemas.microsoft.com/office/powerpoint/2010/main" val="126390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115616" y="242088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>     </a:t>
            </a:r>
            <a:r>
              <a:rPr lang="pl-PL" dirty="0">
                <a:solidFill>
                  <a:schemeClr val="tx1"/>
                </a:solidFill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30473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788024" y="2385268"/>
            <a:ext cx="4067944" cy="2232248"/>
          </a:xfrm>
        </p:spPr>
        <p:txBody>
          <a:bodyPr>
            <a:normAutofit/>
          </a:bodyPr>
          <a:lstStyle/>
          <a:p>
            <a:pPr>
              <a:defRPr/>
            </a:pP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1400" cap="none" dirty="0">
              <a:solidFill>
                <a:srgbClr val="000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67544" y="0"/>
            <a:ext cx="864096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sz="900" b="1" i="1" dirty="0">
              <a:solidFill>
                <a:srgbClr val="000000"/>
              </a:solidFill>
            </a:endParaRPr>
          </a:p>
          <a:p>
            <a:pPr algn="just"/>
            <a:r>
              <a:rPr lang="pl-PL" sz="1400" b="1" dirty="0">
                <a:solidFill>
                  <a:srgbClr val="000000"/>
                </a:solidFill>
              </a:rPr>
              <a:t>Uchwała </a:t>
            </a:r>
            <a:r>
              <a:rPr lang="pl-PL" sz="1600" b="1" dirty="0">
                <a:effectLst/>
                <a:ea typeface="Times New Roman" panose="02020603050405020304" pitchFamily="18" charset="0"/>
              </a:rPr>
              <a:t>Nr </a:t>
            </a:r>
            <a:r>
              <a:rPr lang="pl-PL" sz="1600" dirty="0">
                <a:effectLst/>
                <a:ea typeface="Times New Roman" panose="02020603050405020304" pitchFamily="18" charset="0"/>
              </a:rPr>
              <a:t>LXV/568/23 Rady Miejskiej w Mszczonowie z dnia </a:t>
            </a:r>
            <a:r>
              <a:rPr lang="pl-PL" sz="1600" u="sng" dirty="0">
                <a:effectLst/>
                <a:ea typeface="Times New Roman" panose="02020603050405020304" pitchFamily="18" charset="0"/>
              </a:rPr>
              <a:t>20 września 2023r. </a:t>
            </a:r>
            <a:r>
              <a:rPr lang="pl-PL" sz="1600" dirty="0">
                <a:effectLst/>
                <a:ea typeface="Times New Roman" panose="02020603050405020304" pitchFamily="18" charset="0"/>
              </a:rPr>
              <a:t>w sprawie przystąpienia do sporządzenia miejscowego planu zagospodarowania przestrzennego gminy Mszczonów obejmującego</a:t>
            </a:r>
            <a:r>
              <a:rPr lang="pl-PL" sz="1600" b="1" dirty="0">
                <a:effectLst/>
                <a:ea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ea typeface="Times New Roman" panose="02020603050405020304" pitchFamily="18" charset="0"/>
              </a:rPr>
              <a:t>fragmenty miejscowości Ciemno-Gnojna </a:t>
            </a:r>
            <a:endParaRPr lang="pl-PL" sz="1600" dirty="0">
              <a:ea typeface="Times New Roman" panose="02020603050405020304" pitchFamily="18" charset="0"/>
            </a:endParaRPr>
          </a:p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</a:p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48C358C-9E56-7705-A63C-67B4642C4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65551"/>
            <a:ext cx="6264696" cy="5644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7B174B-023A-CB1C-D0A5-316CD403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66132"/>
          </a:xfrm>
        </p:spPr>
        <p:txBody>
          <a:bodyPr>
            <a:normAutofit fontScale="90000"/>
          </a:bodyPr>
          <a:lstStyle/>
          <a:p>
            <a:r>
              <a:rPr lang="pl-PL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Orientacyjna lokalizacja terenu opracowania.</a:t>
            </a:r>
            <a:br>
              <a:rPr lang="pl-PL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0CEAEAF-1A67-FE13-825F-C478796F4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190" y="2030914"/>
            <a:ext cx="8346810" cy="481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wal 5">
            <a:extLst>
              <a:ext uri="{FF2B5EF4-FFF2-40B4-BE49-F238E27FC236}">
                <a16:creationId xmlns:a16="http://schemas.microsoft.com/office/drawing/2014/main" id="{6CE75BCB-5C72-0379-2636-43558BFDA07F}"/>
              </a:ext>
            </a:extLst>
          </p:cNvPr>
          <p:cNvSpPr/>
          <p:nvPr/>
        </p:nvSpPr>
        <p:spPr>
          <a:xfrm>
            <a:off x="6309339" y="4077071"/>
            <a:ext cx="638925" cy="6506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EF4A4E1A-5402-6AD1-9AC3-1B1BD7C824EF}"/>
              </a:ext>
            </a:extLst>
          </p:cNvPr>
          <p:cNvSpPr/>
          <p:nvPr/>
        </p:nvSpPr>
        <p:spPr>
          <a:xfrm>
            <a:off x="7137430" y="4916598"/>
            <a:ext cx="504057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01258CE-A82B-42A5-6CC8-AFF04178EA9D}"/>
              </a:ext>
            </a:extLst>
          </p:cNvPr>
          <p:cNvSpPr txBox="1"/>
          <p:nvPr/>
        </p:nvSpPr>
        <p:spPr>
          <a:xfrm rot="500600">
            <a:off x="6740905" y="4778098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Ul. Krakowska – dr. powiatowa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A32FC03-1CAF-109B-896C-91F48E608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63" y="585879"/>
            <a:ext cx="4961118" cy="2977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F216E7EA-D481-08DE-F35A-8AB7609D9C51}"/>
              </a:ext>
            </a:extLst>
          </p:cNvPr>
          <p:cNvSpPr txBox="1"/>
          <p:nvPr/>
        </p:nvSpPr>
        <p:spPr>
          <a:xfrm>
            <a:off x="4829863" y="4225322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Ul. Tarczyńska</a:t>
            </a: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7F1F034B-8E72-A879-0E30-08F6F93EA4E6}"/>
              </a:ext>
            </a:extLst>
          </p:cNvPr>
          <p:cNvCxnSpPr>
            <a:cxnSpLocks/>
            <a:stCxn id="7" idx="2"/>
          </p:cNvCxnSpPr>
          <p:nvPr/>
        </p:nvCxnSpPr>
        <p:spPr>
          <a:xfrm flipH="1" flipV="1">
            <a:off x="3962457" y="2790485"/>
            <a:ext cx="3174973" cy="2342137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4E8A8C66-4187-1135-4BC2-32132A018EBC}"/>
              </a:ext>
            </a:extLst>
          </p:cNvPr>
          <p:cNvCxnSpPr>
            <a:cxnSpLocks/>
            <a:stCxn id="15" idx="2"/>
          </p:cNvCxnSpPr>
          <p:nvPr/>
        </p:nvCxnSpPr>
        <p:spPr>
          <a:xfrm flipH="1" flipV="1">
            <a:off x="3059832" y="1706465"/>
            <a:ext cx="3439447" cy="2442887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A63979F-BA93-B0BD-A50D-9D431889EF88}"/>
              </a:ext>
            </a:extLst>
          </p:cNvPr>
          <p:cNvSpPr txBox="1"/>
          <p:nvPr/>
        </p:nvSpPr>
        <p:spPr>
          <a:xfrm>
            <a:off x="6380865" y="3891146"/>
            <a:ext cx="8554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i="1" dirty="0"/>
              <a:t>Ul. Krótka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F216D6F-BB11-0C57-5C2C-EAC43C8EDF2B}"/>
              </a:ext>
            </a:extLst>
          </p:cNvPr>
          <p:cNvSpPr txBox="1"/>
          <p:nvPr/>
        </p:nvSpPr>
        <p:spPr>
          <a:xfrm rot="18965173">
            <a:off x="5840072" y="3924317"/>
            <a:ext cx="11369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i="1" dirty="0"/>
              <a:t>Ul. </a:t>
            </a:r>
            <a:r>
              <a:rPr lang="pl-PL" sz="1100" b="1" i="1" dirty="0" err="1"/>
              <a:t>Słonecznaa</a:t>
            </a:r>
            <a:endParaRPr lang="pl-PL" sz="1100" b="1" i="1" dirty="0"/>
          </a:p>
        </p:txBody>
      </p:sp>
    </p:spTree>
    <p:extLst>
      <p:ext uri="{BB962C8B-B14F-4D97-AF65-F5344CB8AC3E}">
        <p14:creationId xmlns:p14="http://schemas.microsoft.com/office/powerpoint/2010/main" val="1616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D6E967-824B-158A-0A3B-7631EB389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531905"/>
            <a:ext cx="4104456" cy="3140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C01E728-5054-20C8-58B5-8ED278C69FC9}"/>
              </a:ext>
            </a:extLst>
          </p:cNvPr>
          <p:cNvSpPr txBox="1"/>
          <p:nvPr/>
        </p:nvSpPr>
        <p:spPr>
          <a:xfrm>
            <a:off x="683568" y="154320"/>
            <a:ext cx="8208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705">
              <a:spcAft>
                <a:spcPts val="600"/>
              </a:spcAft>
            </a:pPr>
            <a:r>
              <a:rPr lang="pl-PL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Brak miejscowego planu zagospodarowania przestrzennego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A1355987-6EA2-2CE6-E505-5DEA9255B75C}"/>
              </a:ext>
            </a:extLst>
          </p:cNvPr>
          <p:cNvSpPr/>
          <p:nvPr/>
        </p:nvSpPr>
        <p:spPr>
          <a:xfrm>
            <a:off x="5580112" y="3429000"/>
            <a:ext cx="720080" cy="7661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C710B2F-FC8C-18C1-7E56-FCB2CB3BC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81033"/>
            <a:ext cx="4536504" cy="3905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wal 4">
            <a:extLst>
              <a:ext uri="{FF2B5EF4-FFF2-40B4-BE49-F238E27FC236}">
                <a16:creationId xmlns:a16="http://schemas.microsoft.com/office/drawing/2014/main" id="{07997499-7A4B-BBC5-D522-7EC0C37956EA}"/>
              </a:ext>
            </a:extLst>
          </p:cNvPr>
          <p:cNvSpPr/>
          <p:nvPr/>
        </p:nvSpPr>
        <p:spPr>
          <a:xfrm>
            <a:off x="3203848" y="2381033"/>
            <a:ext cx="504056" cy="5439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CFFD6933-D849-9609-7B51-915584ABD2CA}"/>
              </a:ext>
            </a:extLst>
          </p:cNvPr>
          <p:cNvSpPr/>
          <p:nvPr/>
        </p:nvSpPr>
        <p:spPr>
          <a:xfrm>
            <a:off x="2123728" y="1268760"/>
            <a:ext cx="800472" cy="7635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BD43B4B5-D9B4-CB76-F537-862F2916249A}"/>
              </a:ext>
            </a:extLst>
          </p:cNvPr>
          <p:cNvSpPr/>
          <p:nvPr/>
        </p:nvSpPr>
        <p:spPr>
          <a:xfrm>
            <a:off x="5436096" y="3140968"/>
            <a:ext cx="792088" cy="7661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CA81C423-1437-3030-C75E-4F9D8EC52C9E}"/>
              </a:ext>
            </a:extLst>
          </p:cNvPr>
          <p:cNvSpPr/>
          <p:nvPr/>
        </p:nvSpPr>
        <p:spPr>
          <a:xfrm>
            <a:off x="6552220" y="4437112"/>
            <a:ext cx="576064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4B96C50C-C9B7-0A8A-0FB0-E9098F6D5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5521982"/>
            <a:ext cx="3571534" cy="1225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2542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DCF94F07-DA6E-4D3B-2407-007E4C1849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843" t="1241" r="9117" b="25040"/>
          <a:stretch/>
        </p:blipFill>
        <p:spPr>
          <a:xfrm>
            <a:off x="6747086" y="4715883"/>
            <a:ext cx="2128161" cy="218391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8C3364A-3EFF-0C9D-64F4-E97433694B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7" t="1298"/>
          <a:stretch/>
        </p:blipFill>
        <p:spPr>
          <a:xfrm>
            <a:off x="3836298" y="46602"/>
            <a:ext cx="5297322" cy="227687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F97410F-910C-923B-FC8C-B4CD0F82D5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46"/>
          <a:stretch/>
        </p:blipFill>
        <p:spPr>
          <a:xfrm>
            <a:off x="3836298" y="2323474"/>
            <a:ext cx="5297322" cy="246168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623F259-57DD-262F-9E6C-39691DCDE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95" y="52041"/>
            <a:ext cx="2560209" cy="2188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7488A4F-78B7-C691-4ACB-B44DBF8AA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3" r="45614" b="21917"/>
          <a:stretch/>
        </p:blipFill>
        <p:spPr>
          <a:xfrm>
            <a:off x="3835662" y="4774521"/>
            <a:ext cx="2344185" cy="183139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40D31EB-7BB3-44EA-59F1-98EDC37AEC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23"/>
          <a:stretch/>
        </p:blipFill>
        <p:spPr>
          <a:xfrm>
            <a:off x="3808105" y="6288170"/>
            <a:ext cx="5353708" cy="60115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7130BBC-1AC9-9B16-E1C6-462E179E12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35" t="3792" r="46002" b="14218"/>
          <a:stretch/>
        </p:blipFill>
        <p:spPr>
          <a:xfrm>
            <a:off x="622594" y="2505080"/>
            <a:ext cx="2970346" cy="2207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8B7638C-6355-9D08-1740-E08EE88DCE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998" t="91877" r="50408" b="1507"/>
          <a:stretch/>
        </p:blipFill>
        <p:spPr>
          <a:xfrm>
            <a:off x="539552" y="4785158"/>
            <a:ext cx="3053388" cy="19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6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5E69C3-11F6-A3B8-60CE-F02D92B7C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992F761-98F2-F34F-258A-23F825C34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27" t="5841" r="56165" b="12384"/>
          <a:stretch/>
        </p:blipFill>
        <p:spPr>
          <a:xfrm>
            <a:off x="674664" y="149260"/>
            <a:ext cx="2384152" cy="303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273A379-3D6B-8B14-4329-39D98127F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974" y="15624"/>
            <a:ext cx="5976664" cy="282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CA189DF-C68D-308E-35F5-D317470CC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336" y="2924944"/>
            <a:ext cx="5976664" cy="2713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zawartości 4">
            <a:extLst>
              <a:ext uri="{FF2B5EF4-FFF2-40B4-BE49-F238E27FC236}">
                <a16:creationId xmlns:a16="http://schemas.microsoft.com/office/drawing/2014/main" id="{FB4C5788-34C6-5AF1-991D-251328B5FA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154" t="3854" r="13462" b="17766"/>
          <a:stretch/>
        </p:blipFill>
        <p:spPr>
          <a:xfrm>
            <a:off x="678352" y="2708096"/>
            <a:ext cx="2380463" cy="3042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ymbol zastępczy zawartości 4">
            <a:extLst>
              <a:ext uri="{FF2B5EF4-FFF2-40B4-BE49-F238E27FC236}">
                <a16:creationId xmlns:a16="http://schemas.microsoft.com/office/drawing/2014/main" id="{5050522C-4ECB-D4F3-0A87-3DEA1CAC6C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3" t="90062"/>
          <a:stretch/>
        </p:blipFill>
        <p:spPr>
          <a:xfrm>
            <a:off x="650619" y="6172199"/>
            <a:ext cx="4966303" cy="33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07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B99501D4-DDC2-D56B-7966-093DAC349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4668" y="3225425"/>
            <a:ext cx="6980694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A52429A-1279-9973-EC07-F8859FC0F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83096"/>
            <a:ext cx="4104456" cy="3162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8D85EA7-56BE-7923-A7B5-6FDBF6198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6767"/>
            <a:ext cx="4258272" cy="3106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7660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8213536" cy="55010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1200" u="sng" dirty="0">
                <a:solidFill>
                  <a:schemeClr val="tx1"/>
                </a:solidFill>
                <a:latin typeface="Arial Narrow" panose="020B0606020202030204" pitchFamily="34" charset="0"/>
              </a:rPr>
              <a:t>Procedura sporządzania </a:t>
            </a:r>
            <a:r>
              <a:rPr lang="pl-PL" sz="1200" u="sng" dirty="0" err="1">
                <a:solidFill>
                  <a:schemeClr val="tx1"/>
                </a:solidFill>
                <a:latin typeface="Arial Narrow" panose="020B0606020202030204" pitchFamily="34" charset="0"/>
              </a:rPr>
              <a:t>m.p.z.p</a:t>
            </a:r>
            <a:r>
              <a:rPr lang="pl-PL" sz="1200" u="sng" dirty="0">
                <a:solidFill>
                  <a:schemeClr val="tx1"/>
                </a:solidFill>
                <a:latin typeface="Arial Narrow" panose="020B0606020202030204" pitchFamily="34" charset="0"/>
              </a:rPr>
              <a:t>. - zgodnie z art. 17 ust. 2 ustawy z dnia 27 marca 2003 r. o planowaniu i zagospodarowaniu </a:t>
            </a:r>
            <a:r>
              <a:rPr lang="pl-PL" sz="1200" u="sng" dirty="0">
                <a:solidFill>
                  <a:srgbClr val="000000"/>
                </a:solidFill>
                <a:latin typeface="Arial Narrow" panose="020B0606020202030204" pitchFamily="34" charset="0"/>
              </a:rPr>
              <a:t>przestrzennym</a:t>
            </a:r>
            <a:br>
              <a:rPr lang="pl-PL" sz="1200" u="sng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pl-PL" sz="1200" u="sng" dirty="0">
                <a:solidFill>
                  <a:srgbClr val="000000"/>
                </a:solidFill>
                <a:latin typeface="Arial Narrow" panose="020B0606020202030204" pitchFamily="34" charset="0"/>
              </a:rPr>
              <a:t> ( Dz. U. 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2024 r. poz. 1130 z </a:t>
            </a:r>
            <a:r>
              <a:rPr lang="pl-PL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póź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zm</a:t>
            </a:r>
            <a:r>
              <a:rPr lang="pl-PL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200" u="sng" dirty="0">
                <a:solidFill>
                  <a:srgbClr val="000000"/>
                </a:solidFill>
                <a:latin typeface="Arial Narrow" panose="020B0606020202030204" pitchFamily="34" charset="0"/>
              </a:rPr>
              <a:t>oraz z związku z art.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67 ust. 3 ustawy  z dnia 7 lipca 2023 r . o zmianie ustawy o planowaniu i zagospodarowaniu przestrzennym oraz niektórych innych ustaw (</a:t>
            </a:r>
            <a:r>
              <a:rPr lang="pl-PL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t.j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Dz. U. z 2023r. poz. 1688 </a:t>
            </a:r>
            <a:r>
              <a:rPr lang="pl-PL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zpóź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pl-P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m.)</a:t>
            </a:r>
            <a:r>
              <a:rPr lang="pl-PL" sz="1200" u="sng" dirty="0">
                <a:solidFill>
                  <a:srgbClr val="000000"/>
                </a:solidFill>
                <a:latin typeface="Arial Narrow" panose="020B0606020202030204" pitchFamily="34" charset="0"/>
              </a:rPr>
              <a:t> ) </a:t>
            </a:r>
            <a:endParaRPr lang="pl-PL" sz="12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78" name="Symbol zastępczy zawartości 1"/>
          <p:cNvSpPr>
            <a:spLocks noGrp="1"/>
          </p:cNvSpPr>
          <p:nvPr>
            <p:ph idx="1"/>
          </p:nvPr>
        </p:nvSpPr>
        <p:spPr>
          <a:xfrm>
            <a:off x="341784" y="1052736"/>
            <a:ext cx="8460432" cy="5949280"/>
          </a:xfrm>
        </p:spPr>
        <p:txBody>
          <a:bodyPr>
            <a:normAutofit/>
          </a:bodyPr>
          <a:lstStyle/>
          <a:p>
            <a:pPr eaLnBrk="1" hangingPunct="1"/>
            <a:r>
              <a:rPr lang="pl-PL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Ogłoszono w prasie miejscowej oraz przez obwieszczenie w Internecie i na tablicy ogłoszeń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podjęciu uchwały o przystąpieniu do sporządzania planu, określając formę, miejsce i termin składania wniosków do planu, nie krótszy niż 21 dni od dnia ogłoszenia;</a:t>
            </a:r>
          </a:p>
          <a:p>
            <a:pPr eaLnBrk="1" hangingPunct="1"/>
            <a:r>
              <a:rPr lang="pl-PL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Zawiadomiono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 piśmie, o podjęciu uchwały o przystąpieniu do sporządzania planu instytucje i organy właściwe do uzgadniania i opiniowania planu;</a:t>
            </a:r>
          </a:p>
          <a:p>
            <a:pPr eaLnBrk="1" hangingPunct="1"/>
            <a:r>
              <a:rPr lang="pl-PL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Sporządzono projekt planu 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miejscowego – wnioski;</a:t>
            </a:r>
          </a:p>
          <a:p>
            <a:pPr eaLnBrk="1" hangingPunct="1"/>
            <a:r>
              <a:rPr lang="pl-PL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Sporządzenie prognozy oddziaływania na środowisko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/>
            <a:r>
              <a:rPr lang="pl-PL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Sporządzenie prognozę skutków finansowych 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uchwalenia planu miejscowego;</a:t>
            </a:r>
          </a:p>
          <a:p>
            <a:pPr eaLnBrk="1" hangingPunct="1"/>
            <a:r>
              <a:rPr lang="pl-PL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Wystąpienie o opinie i uzgodnienia projektu planu 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(od dnia 7 sierpnia 2024r);</a:t>
            </a:r>
          </a:p>
          <a:p>
            <a:pPr eaLnBrk="1" hangingPunct="1"/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Wprowadzenie zmian wynikających z uzyskanych uzgodnień i opinii;</a:t>
            </a:r>
          </a:p>
          <a:p>
            <a:pPr>
              <a:buFont typeface="Wingdings" pitchFamily="2" charset="2"/>
              <a:buChar char="Ø"/>
            </a:pPr>
            <a:r>
              <a:rPr lang="pl-PL" sz="12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Ogłoszenie o wyłożeniu projektu planu do publicznego wglądu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solidFill>
                  <a:srgbClr val="C00000"/>
                </a:solidFill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pl-PL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wyłożenie  od 12 lutego 2025r  do 6 marca 2025r.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dyskusja publiczna w dniu 25 luty 2025r.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uwagi do dnia 24 marca 2025r. </a:t>
            </a:r>
            <a:r>
              <a:rPr lang="pl-PL" sz="1200" b="1" dirty="0">
                <a:solidFill>
                  <a:srgbClr val="C00000"/>
                </a:solidFill>
                <a:highlight>
                  <a:srgbClr val="F4F0F3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– bez uwag.   </a:t>
            </a:r>
            <a:r>
              <a:rPr lang="pl-PL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eaLnBrk="1" hangingPunct="1"/>
            <a:endParaRPr lang="pl-PL" sz="1600" u="sng" dirty="0"/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12490A6F-2459-9606-CF43-8149CCF082D9}"/>
              </a:ext>
            </a:extLst>
          </p:cNvPr>
          <p:cNvSpPr/>
          <p:nvPr/>
        </p:nvSpPr>
        <p:spPr>
          <a:xfrm>
            <a:off x="677157" y="4388730"/>
            <a:ext cx="670746" cy="4320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39DA425-3039-6BC7-E171-F4F2AFECF570}"/>
              </a:ext>
            </a:extLst>
          </p:cNvPr>
          <p:cNvSpPr txBox="1"/>
          <p:nvPr/>
        </p:nvSpPr>
        <p:spPr>
          <a:xfrm>
            <a:off x="868514" y="44200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uiExpand="1" build="p"/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>
            <a:normAutofit fontScale="90000"/>
          </a:bodyPr>
          <a:lstStyle/>
          <a:p>
            <a:r>
              <a:rPr lang="pl-PL" sz="2000" dirty="0" err="1">
                <a:solidFill>
                  <a:srgbClr val="000000"/>
                </a:solidFill>
                <a:latin typeface="Lucida Sans Unicode" pitchFamily="34" charset="0"/>
              </a:rPr>
              <a:t>Wyrys</a:t>
            </a:r>
            <a:r>
              <a:rPr lang="pl-PL" sz="2000" dirty="0">
                <a:solidFill>
                  <a:srgbClr val="000000"/>
                </a:solidFill>
                <a:latin typeface="Lucida Sans Unicode" pitchFamily="34" charset="0"/>
              </a:rPr>
              <a:t> ze Studium uwarunkowań i kierunków zagospodarowania przestrzennego Gminy MSZCZONÓW</a:t>
            </a:r>
            <a:br>
              <a:rPr lang="pl-PL" dirty="0">
                <a:latin typeface="Lucida Sans Unicode" pitchFamily="34" charset="0"/>
              </a:rPr>
            </a:br>
            <a:endParaRPr lang="pl-PL" dirty="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810076" y="1153653"/>
            <a:ext cx="48600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0215" indent="-450215" algn="just"/>
            <a:r>
              <a:rPr lang="pl-PL" sz="1100" b="1" i="0" u="sng" dirty="0">
                <a:solidFill>
                  <a:srgbClr val="000000"/>
                </a:solidFill>
                <a:effectLst/>
              </a:rPr>
              <a:t>M1</a:t>
            </a:r>
            <a:r>
              <a:rPr lang="pl-PL" sz="1100" b="1" i="0" dirty="0">
                <a:solidFill>
                  <a:srgbClr val="000000"/>
                </a:solidFill>
                <a:effectLst/>
              </a:rPr>
              <a:t>-    Obszar rozwoju zabudowy mieszkaniowej jednorodzinnej i wielorodzinnej</a:t>
            </a:r>
            <a:endParaRPr lang="pl-PL" sz="1100" b="1" i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AD1E4D5-4B90-EDBB-E0C5-DA6766FA1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3" y="995182"/>
            <a:ext cx="3224055" cy="279385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E9E6982-002B-3738-5035-2137F5CE458C}"/>
              </a:ext>
            </a:extLst>
          </p:cNvPr>
          <p:cNvSpPr txBox="1"/>
          <p:nvPr/>
        </p:nvSpPr>
        <p:spPr>
          <a:xfrm>
            <a:off x="3923928" y="2835226"/>
            <a:ext cx="5112568" cy="4038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600"/>
              </a:spcAft>
            </a:pPr>
            <a:r>
              <a:rPr lang="x-none" sz="1100" b="1" u="sng" dirty="0">
                <a:effectLst/>
                <a:ea typeface="Times New Roman" panose="02020603050405020304" pitchFamily="18" charset="0"/>
              </a:rPr>
              <a:t>MU2</a:t>
            </a:r>
            <a:r>
              <a:rPr lang="x-none" sz="1100" b="1" dirty="0">
                <a:effectLst/>
                <a:ea typeface="Times New Roman" panose="02020603050405020304" pitchFamily="18" charset="0"/>
              </a:rPr>
              <a:t> - Obszary  zabudowy mieszkaniowo- usługowej  w obszarze chronionego krajobrazu. </a:t>
            </a:r>
            <a:r>
              <a:rPr lang="x-none" sz="1000" b="1" dirty="0">
                <a:effectLst/>
                <a:ea typeface="Times New Roman" panose="02020603050405020304" pitchFamily="18" charset="0"/>
              </a:rPr>
              <a:t>Obszary zabudowy mieszkaniowej z usługami nieuciążliwymi, drobnej wytwórczości oraz usług użyteczności publicznej i zamieszkania zbiorowego, obiekty sportu i rekreacji, z</a:t>
            </a:r>
            <a:r>
              <a:rPr lang="pl-PL" sz="1000" b="1" dirty="0">
                <a:effectLst/>
                <a:ea typeface="Times New Roman" panose="02020603050405020304" pitchFamily="18" charset="0"/>
              </a:rPr>
              <a:t> dopuszczeniem</a:t>
            </a:r>
            <a:r>
              <a:rPr lang="x-none" sz="1000" b="1" dirty="0">
                <a:effectLst/>
                <a:ea typeface="Times New Roman" panose="02020603050405020304" pitchFamily="18" charset="0"/>
              </a:rPr>
              <a:t> zabudowy zagrodowej</a:t>
            </a:r>
            <a:r>
              <a:rPr lang="pl-PL" sz="1000" b="1" dirty="0">
                <a:effectLst/>
                <a:ea typeface="Times New Roman" panose="02020603050405020304" pitchFamily="18" charset="0"/>
              </a:rPr>
              <a:t>. Strefa położona jest w obszarze chronionego krajobrazu.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000" dirty="0">
                <a:effectLst/>
                <a:ea typeface="Times New Roman" panose="02020603050405020304" pitchFamily="18" charset="0"/>
              </a:rPr>
              <a:t>max powierzchnię zabudowy – 35% powierzchni działki, 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000" dirty="0">
                <a:effectLst/>
                <a:ea typeface="Times New Roman" panose="02020603050405020304" pitchFamily="18" charset="0"/>
              </a:rPr>
              <a:t>min powierzchnię biologicznie czynną – 50% powierzchni działki, 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000" dirty="0">
                <a:effectLst/>
                <a:ea typeface="Times New Roman" panose="02020603050405020304" pitchFamily="18" charset="0"/>
              </a:rPr>
              <a:t>wysokość zabudowy mieszkaniowej i usługowej do 15m  </a:t>
            </a:r>
          </a:p>
          <a:p>
            <a:pPr marL="266700" algn="just"/>
            <a:r>
              <a:rPr lang="pl-PL" sz="1000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</a:pPr>
            <a:r>
              <a:rPr lang="x-none" sz="1100" b="1" u="sng" dirty="0">
                <a:effectLst/>
                <a:ea typeface="Times New Roman" panose="02020603050405020304" pitchFamily="18" charset="0"/>
              </a:rPr>
              <a:t>MU3</a:t>
            </a:r>
            <a:r>
              <a:rPr lang="x-none" sz="1100" b="1" dirty="0">
                <a:effectLst/>
                <a:ea typeface="Times New Roman" panose="02020603050405020304" pitchFamily="18" charset="0"/>
              </a:rPr>
              <a:t> - Obszary zabudowy mieszkaniowo- usługowej</a:t>
            </a:r>
            <a:r>
              <a:rPr lang="pl-PL" sz="1100" b="1" dirty="0">
                <a:effectLst/>
                <a:ea typeface="Times New Roman" panose="02020603050405020304" pitchFamily="18" charset="0"/>
              </a:rPr>
              <a:t>. </a:t>
            </a:r>
            <a:r>
              <a:rPr lang="x-none" sz="1000" dirty="0">
                <a:effectLst/>
                <a:ea typeface="Times New Roman" panose="02020603050405020304" pitchFamily="18" charset="0"/>
              </a:rPr>
              <a:t>Obszary zabudowy mieszkaniow</a:t>
            </a:r>
            <a:r>
              <a:rPr lang="pl-PL" sz="1000" dirty="0">
                <a:effectLst/>
                <a:ea typeface="Times New Roman" panose="02020603050405020304" pitchFamily="18" charset="0"/>
              </a:rPr>
              <a:t>ej o małej i średniej intensywności z dopuszczeniem zabudowy</a:t>
            </a:r>
            <a:r>
              <a:rPr lang="x-none" sz="1000" dirty="0">
                <a:effectLst/>
                <a:ea typeface="Times New Roman" panose="02020603050405020304" pitchFamily="18" charset="0"/>
              </a:rPr>
              <a:t> usługowej, drobnej wytwórczości, oraz usług użyteczności publicznej i zamieszkania zbiorowego</a:t>
            </a:r>
            <a:r>
              <a:rPr lang="pl-PL" sz="1000" dirty="0">
                <a:effectLst/>
                <a:ea typeface="Times New Roman" panose="02020603050405020304" pitchFamily="18" charset="0"/>
              </a:rPr>
              <a:t>. </a:t>
            </a:r>
            <a:br>
              <a:rPr lang="pl-PL" sz="1000" dirty="0">
                <a:effectLst/>
                <a:ea typeface="Times New Roman" panose="02020603050405020304" pitchFamily="18" charset="0"/>
              </a:rPr>
            </a:br>
            <a:r>
              <a:rPr lang="pl-PL" sz="1000" dirty="0">
                <a:effectLst/>
                <a:ea typeface="Times New Roman" panose="02020603050405020304" pitchFamily="18" charset="0"/>
              </a:rPr>
              <a:t>Ponadto, w strefie planuje się</a:t>
            </a:r>
            <a:r>
              <a:rPr lang="x-none" sz="1000" dirty="0">
                <a:effectLst/>
                <a:ea typeface="Times New Roman" panose="02020603050405020304" pitchFamily="18" charset="0"/>
              </a:rPr>
              <a:t> obszary sportu i</a:t>
            </a:r>
            <a:r>
              <a:rPr lang="pl-PL" sz="1000" dirty="0">
                <a:effectLst/>
                <a:ea typeface="Times New Roman" panose="02020603050405020304" pitchFamily="18" charset="0"/>
              </a:rPr>
              <a:t> </a:t>
            </a:r>
            <a:r>
              <a:rPr lang="x-none" sz="1000" dirty="0">
                <a:effectLst/>
                <a:ea typeface="Times New Roman" panose="02020603050405020304" pitchFamily="18" charset="0"/>
              </a:rPr>
              <a:t>rekreacji, z </a:t>
            </a:r>
            <a:r>
              <a:rPr lang="pl-PL" sz="1000" dirty="0">
                <a:effectLst/>
                <a:ea typeface="Times New Roman" panose="02020603050405020304" pitchFamily="18" charset="0"/>
              </a:rPr>
              <a:t>dopuszczeniem </a:t>
            </a:r>
            <a:r>
              <a:rPr lang="x-none" sz="1000" dirty="0">
                <a:effectLst/>
                <a:ea typeface="Times New Roman" panose="02020603050405020304" pitchFamily="18" charset="0"/>
              </a:rPr>
              <a:t> zabudowy</a:t>
            </a:r>
            <a:r>
              <a:rPr lang="pl-PL" sz="1000" dirty="0">
                <a:effectLst/>
                <a:ea typeface="Times New Roman" panose="02020603050405020304" pitchFamily="18" charset="0"/>
              </a:rPr>
              <a:t> </a:t>
            </a:r>
            <a:r>
              <a:rPr lang="x-none" sz="1000" dirty="0">
                <a:effectLst/>
                <a:ea typeface="Times New Roman" panose="02020603050405020304" pitchFamily="18" charset="0"/>
              </a:rPr>
              <a:t>zagrodowej</a:t>
            </a:r>
            <a:r>
              <a:rPr lang="pl-PL" sz="1000" dirty="0">
                <a:effectLst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pl-PL" sz="1000" b="1" dirty="0">
                <a:effectLst/>
                <a:ea typeface="Times New Roman" panose="02020603050405020304" pitchFamily="18" charset="0"/>
              </a:rPr>
              <a:t>Studium postuluje dla MU3: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000" dirty="0">
                <a:effectLst/>
                <a:ea typeface="Times New Roman" panose="02020603050405020304" pitchFamily="18" charset="0"/>
              </a:rPr>
              <a:t>max powierzchnię zabudowy– 40% powierzchni działki lub terenu, 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000" dirty="0">
                <a:effectLst/>
                <a:ea typeface="Times New Roman" panose="02020603050405020304" pitchFamily="18" charset="0"/>
              </a:rPr>
              <a:t>min powierzchnię biologicznie czynną – 40% powierzchni działki lub terenu, 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000" dirty="0">
                <a:effectLst/>
                <a:ea typeface="Times New Roman" panose="02020603050405020304" pitchFamily="18" charset="0"/>
              </a:rPr>
              <a:t>max wysokość zabudowy  do  25 m,</a:t>
            </a: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</a:pPr>
            <a:endParaRPr lang="pl-PL" sz="1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3C60027-8226-59E7-E686-EDDDFE557D5F}"/>
              </a:ext>
            </a:extLst>
          </p:cNvPr>
          <p:cNvSpPr txBox="1"/>
          <p:nvPr/>
        </p:nvSpPr>
        <p:spPr>
          <a:xfrm>
            <a:off x="3923928" y="1530288"/>
            <a:ext cx="3541028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Studium ustala dla M1: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max powierzchnię zabudowy – 60% powierzchni działki, 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min powierzchnię biologicznie czynną – 20% powierzchni działki, 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wysokość budynków w strefie ustala się jako budynki niskie (12.0 m) i średniowysokie (15.0 m).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porządkowanie i estetyzacje terenów publicznych.</a:t>
            </a:r>
          </a:p>
        </p:txBody>
      </p:sp>
    </p:spTree>
    <p:extLst>
      <p:ext uri="{BB962C8B-B14F-4D97-AF65-F5344CB8AC3E}">
        <p14:creationId xmlns:p14="http://schemas.microsoft.com/office/powerpoint/2010/main" val="415592846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rzycinanie">
  <a:themeElements>
    <a:clrScheme name="Przycinani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Przycinani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ycinani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Przycinanie</Template>
  <TotalTime>11065</TotalTime>
  <Words>2072</Words>
  <Application>Microsoft Office PowerPoint</Application>
  <PresentationFormat>Pokaz na ekranie (4:3)</PresentationFormat>
  <Paragraphs>182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9" baseType="lpstr">
      <vt:lpstr>Arial</vt:lpstr>
      <vt:lpstr>Arial Black</vt:lpstr>
      <vt:lpstr>Arial Narrow</vt:lpstr>
      <vt:lpstr>Calibri</vt:lpstr>
      <vt:lpstr>Courier New</vt:lpstr>
      <vt:lpstr>Franklin Gothic Book</vt:lpstr>
      <vt:lpstr>Lucida Sans Unicode</vt:lpstr>
      <vt:lpstr>Times New Roman</vt:lpstr>
      <vt:lpstr>Wingdings</vt:lpstr>
      <vt:lpstr>Przycinanie</vt:lpstr>
      <vt:lpstr>PROJEKT     MIEJSCOWEGO  PLANU ZAGOSPODAROWANIA PRZESTRZENNEGO GMINY MSZCZONÓW     </vt:lpstr>
      <vt:lpstr>      </vt:lpstr>
      <vt:lpstr>Orientacyjna lokalizacja terenu opracowania. </vt:lpstr>
      <vt:lpstr>Prezentacja programu PowerPoint</vt:lpstr>
      <vt:lpstr>Prezentacja programu PowerPoint</vt:lpstr>
      <vt:lpstr>  </vt:lpstr>
      <vt:lpstr>Prezentacja programu PowerPoint</vt:lpstr>
      <vt:lpstr>Procedura sporządzania m.p.z.p. - zgodnie z art. 17 ust. 2 ustawy z dnia 27 marca 2003 r. o planowaniu i zagospodarowaniu przestrzennym  ( Dz. U. z 2024 r. poz. 1130 z póź. zm. oraz z związku z art. 67 ust. 3 ustawy  z dnia 7 lipca 2023 r . o zmianie ustawy o planowaniu i zagospodarowaniu przestrzennym oraz niektórych innych ustaw (t.j. Dz. U. z 2023r. poz. 1688 zpóź. zm.) ) </vt:lpstr>
      <vt:lpstr>Wyrys ze Studium uwarunkowań i kierunków zagospodarowania przestrzennego Gminy MSZCZONÓW </vt:lpstr>
      <vt:lpstr>Prezentacja programu PowerPoint</vt:lpstr>
      <vt:lpstr>Prezentacja programu PowerPoint</vt:lpstr>
      <vt:lpstr>1-2 U-KO (6,52ha) Tereny usług lub obsługi komunikacji wykluczenie:  UW - teren usług handlu wielkopowierzchniowego, UZ – teren usług zdrowia i pomocy społecznej, UE -teren usług edukacji, UR  - teren usług kultu religijnego, UB – teren usług bezpieczeństwa i porządku publicznego; </vt:lpstr>
      <vt:lpstr>1U (1,61ha) Teren usług wykluczenie:  UW - teren usług handlu wielkopowierzchniowego, UT – teren usług turystyki UZ – teren usług zdrowia i pomocy społecznej, UN- teren usług nauki, UE -teren usług edukacji, US – teren usług sportu i rekreacji, UK – teren kultury i rozrywki, UR  - teren usług kultu religijnego, UB – teren usług bezpieczeństwa i porządku publicznego; .</vt:lpstr>
      <vt:lpstr>1MW-U (7,66ha) Teren zabudowy mieszkaniowej wielorodzinnej lub usług wykluczenie:  UW -  teren usług handlu wielkopowierzchniowego, UL   -  teren usług rzemieślniczych, UT   - teren usług turystyki, UR  -  teren usług kultu religijnego, UB  -  teren usług bezpieczeństwa i porządku publicznego.</vt:lpstr>
      <vt:lpstr>1MN (12,90ha) Teren zabudowy mieszkaniowej jednorodzinnej wykluczenie:  MNS -  teren zabudowy mieszkaniowej jednorodzinnej szeregowej lub grupowej</vt:lpstr>
      <vt:lpstr>1ZN (0,57ha) Teren zieleni naturalnej  Ustala się zakaz zabudowy. </vt:lpstr>
      <vt:lpstr>Prezentacja programu PowerPoint</vt:lpstr>
      <vt:lpstr>1KDG Teren komunikacji drogowej publicznej – teren drogi głównej   W granicach planu szerokość 3,5m  (pod poszerzenie drogi powiatowej nr 1527W ul. Krakowska) w liniach rozgraniczających, zgodnie z rysunkiem planu.  Całkowita szerokość drogi 25,0m.</vt:lpstr>
      <vt:lpstr>     DZIĘKUJĘ ZA UWAGĘ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MIEJSCOWY PLAN ZAGOSPODAROWANIA PRZESTRZENNEGO GMINY ŻABIA WOLA OBEJMUJĄCY MIEJSCOWOŚĆ BOLESŁAWEK</dc:title>
  <dc:creator>Iwona</dc:creator>
  <cp:lastModifiedBy>Ewelina Maciszewska-Wójcik</cp:lastModifiedBy>
  <cp:revision>976</cp:revision>
  <cp:lastPrinted>2021-10-19T13:11:49Z</cp:lastPrinted>
  <dcterms:created xsi:type="dcterms:W3CDTF">2015-01-19T06:35:19Z</dcterms:created>
  <dcterms:modified xsi:type="dcterms:W3CDTF">2025-05-14T06:37:02Z</dcterms:modified>
</cp:coreProperties>
</file>