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7"/>
  </p:notesMasterIdLst>
  <p:sldIdLst>
    <p:sldId id="489" r:id="rId2"/>
    <p:sldId id="448" r:id="rId3"/>
    <p:sldId id="495" r:id="rId4"/>
    <p:sldId id="513" r:id="rId5"/>
    <p:sldId id="493" r:id="rId6"/>
    <p:sldId id="480" r:id="rId7"/>
    <p:sldId id="512" r:id="rId8"/>
    <p:sldId id="423" r:id="rId9"/>
    <p:sldId id="431" r:id="rId10"/>
    <p:sldId id="488" r:id="rId11"/>
    <p:sldId id="497" r:id="rId12"/>
    <p:sldId id="514" r:id="rId13"/>
    <p:sldId id="499" r:id="rId14"/>
    <p:sldId id="515" r:id="rId15"/>
    <p:sldId id="482" r:id="rId1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3E91EE5-7D66-491F-A833-471D3F760BB3}">
          <p14:sldIdLst>
            <p14:sldId id="489"/>
            <p14:sldId id="448"/>
            <p14:sldId id="495"/>
            <p14:sldId id="513"/>
            <p14:sldId id="493"/>
            <p14:sldId id="480"/>
            <p14:sldId id="512"/>
            <p14:sldId id="423"/>
            <p14:sldId id="431"/>
            <p14:sldId id="488"/>
            <p14:sldId id="497"/>
            <p14:sldId id="514"/>
            <p14:sldId id="499"/>
            <p14:sldId id="515"/>
            <p14:sldId id="4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0F3"/>
    <a:srgbClr val="000000"/>
    <a:srgbClr val="008000"/>
    <a:srgbClr val="669900"/>
    <a:srgbClr val="FFFFFF"/>
    <a:srgbClr val="990000"/>
    <a:srgbClr val="D1E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88" autoAdjust="0"/>
    <p:restoredTop sz="94231" autoAdjust="0"/>
  </p:normalViewPr>
  <p:slideViewPr>
    <p:cSldViewPr>
      <p:cViewPr varScale="1">
        <p:scale>
          <a:sx n="104" d="100"/>
          <a:sy n="104" d="100"/>
        </p:scale>
        <p:origin x="234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1D283-7BB8-47AB-8763-FFD5EAD6BA35}" type="datetimeFigureOut">
              <a:rPr lang="pl-PL" smtClean="0"/>
              <a:pPr/>
              <a:t>2025-03-19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DD52A-7771-44CA-A2D5-8CB5C37073F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D52A-7771-44CA-A2D5-8CB5C37073FF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65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6DC807-687E-4F3D-9324-DEE13BC955F7}" type="datetimeFigureOut">
              <a:rPr lang="pl-PL" smtClean="0"/>
              <a:pPr>
                <a:defRPr/>
              </a:pPr>
              <a:t>2025-03-19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36BD6-FE38-464E-9361-8C8D2FB3DA6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75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A3B1B1-C397-4848-9597-D09BDF96BF44}" type="datetimeFigureOut">
              <a:rPr lang="pl-PL" smtClean="0"/>
              <a:pPr>
                <a:defRPr/>
              </a:pPr>
              <a:t>2025-03-19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AE2EE-A5CF-4242-B6BA-9E3078A0C9A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738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E2F37-B131-442E-A9CB-DB03D304F545}" type="datetimeFigureOut">
              <a:rPr lang="pl-PL" smtClean="0"/>
              <a:pPr>
                <a:defRPr/>
              </a:pPr>
              <a:t>2025-03-19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A5D1C-49FB-43C0-B3E4-C605D47F355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4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9C4CAB-F723-4E7E-B445-711E2FD6976F}" type="datetimeFigureOut">
              <a:rPr lang="pl-PL" smtClean="0"/>
              <a:pPr>
                <a:defRPr/>
              </a:pPr>
              <a:t>2025-03-19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5AD90-7B2E-4BDA-AE83-32D39E89F9B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640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35134E-5F2B-4E3B-89E9-011071830FB8}" type="datetimeFigureOut">
              <a:rPr lang="pl-PL" smtClean="0"/>
              <a:pPr>
                <a:defRPr/>
              </a:pPr>
              <a:t>2025-03-19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AAA0D-8C69-4246-8745-324C47E0D26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803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51E0FE-A582-40ED-828A-FAA60903AE5B}" type="datetimeFigureOut">
              <a:rPr lang="pl-PL" smtClean="0"/>
              <a:pPr>
                <a:defRPr/>
              </a:pPr>
              <a:t>2025-03-19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826F0-1E1F-4657-A0A8-97B174AE680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406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C873DF-90BC-45FB-86D3-F2C9E66D57D3}" type="datetimeFigureOut">
              <a:rPr lang="pl-PL" smtClean="0"/>
              <a:pPr>
                <a:defRPr/>
              </a:pPr>
              <a:t>2025-03-19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2E4F7-4628-4C5D-B97F-1546CB8F482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454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4813C-8542-4271-917B-9F31D47F03AB}" type="datetimeFigureOut">
              <a:rPr lang="pl-PL" smtClean="0"/>
              <a:pPr>
                <a:defRPr/>
              </a:pPr>
              <a:t>2025-03-19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FD840-CEF8-4990-9128-50BE0A34096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011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C3B071-8F5C-428A-B846-70AC385BF8CC}" type="datetimeFigureOut">
              <a:rPr lang="pl-PL" smtClean="0"/>
              <a:pPr>
                <a:defRPr/>
              </a:pPr>
              <a:t>2025-03-19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36206-78E0-420B-80DC-6CC61BAEBE9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291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7DE95DC-F91C-448F-8E32-28A1F9371976}" type="datetimeFigureOut">
              <a:rPr lang="pl-PL" smtClean="0"/>
              <a:pPr>
                <a:defRPr/>
              </a:pPr>
              <a:t>2025-03-19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B6F68C6-77A2-450E-858E-EA910B8B9AB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463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1A8D7F-45B5-43A7-A415-B8DF111B7F38}" type="datetimeFigureOut">
              <a:rPr lang="pl-PL" smtClean="0"/>
              <a:pPr>
                <a:defRPr/>
              </a:pPr>
              <a:t>2025-03-19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30784B-F467-4E1D-8996-457463CF73C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1923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D154B0-38D6-40EF-8E22-0A007FAF426C}" type="datetimeFigureOut">
              <a:rPr lang="pl-PL" smtClean="0"/>
              <a:pPr>
                <a:defRPr/>
              </a:pPr>
              <a:t>2025-03-19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B17457-3ABC-4FE3-87BD-B97AFAE72A1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5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8352928" cy="216024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800" u="sng" dirty="0">
                <a:solidFill>
                  <a:schemeClr val="tx1"/>
                </a:solidFill>
              </a:rPr>
              <a:t>PROJEKT</a:t>
            </a:r>
            <a:r>
              <a:rPr lang="pl-PL" sz="1800" dirty="0">
                <a:solidFill>
                  <a:schemeClr val="tx1"/>
                </a:solidFill>
              </a:rPr>
              <a:t>     MIEJSCOWEGO  PLANU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ZAGOSPODAROWANIA PRZESTRZENNEGO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GMINY MSZCZONÓW</a:t>
            </a:r>
            <a:br>
              <a:rPr lang="pl-PL" sz="18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r>
              <a:rPr lang="pl-PL" sz="3000" dirty="0"/>
              <a:t> 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979712" y="2132856"/>
            <a:ext cx="6840760" cy="18002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obejmujący </a:t>
            </a:r>
            <a:r>
              <a:rPr lang="cs-CZ" sz="24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obejmujący  fragment miejscowości Marków Świnice, Wręcza, Świnice, Długowizna, Lublinów, Czekaj, Grabce Józefpolskie – OBSZAR Ib</a:t>
            </a:r>
            <a:endParaRPr lang="pl-PL" sz="2400" b="1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5270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F1EE99-C8A5-4B5D-AD38-564EE8D3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8884096" cy="5328592"/>
          </a:xfrm>
        </p:spPr>
        <p:txBody>
          <a:bodyPr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altLang="pl-PL" sz="2300" b="1" dirty="0">
                <a:solidFill>
                  <a:srgbClr val="002060"/>
                </a:solidFill>
                <a:latin typeface="+mn-lt"/>
              </a:rPr>
              <a:t>Zasady i warunki zagospodarowania wynikające z potrzeb ochrony środowiska, przyrody i krajobrazu</a:t>
            </a:r>
            <a:r>
              <a:rPr lang="pl-PL" altLang="pl-PL" sz="230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Ustala się zakaz realizacji przedsięwzięć mogących znacząco oddziaływać na środowisko w rozumieniu przepisów ustawy o udostępnianiu informacji o środowisku i jego ochronie, udziale społeczeństwa w ochronie środowiska oraz ocenach oddziaływania na środowisko.</a:t>
            </a:r>
          </a:p>
          <a:p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Zakaz, o którym mowa w pkt. 1, nie dotyczy realizacji przedsięwzięć zaliczanych do inwestycji celu publicznego, w rozumieniu ustawy o gospodarce nieruchomościami takich jak drogi i urządzenia infrastruktury technicznej.</a:t>
            </a:r>
          </a:p>
          <a:p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Ustala się zakaz lokalizacji </a:t>
            </a:r>
            <a:r>
              <a:rPr lang="x-none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zakładów o zwiększonym </a:t>
            </a:r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x-none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dużym ryzyku wystąpienia poważn</a:t>
            </a:r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ej</a:t>
            </a:r>
            <a:r>
              <a:rPr lang="x-none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awarii</a:t>
            </a:r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przemysłowej w rozumieniu przepisów ustawy z zakresu ochrony środowiska.</a:t>
            </a:r>
          </a:p>
          <a:p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x-none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Dopuszcza się zmianę ukształtowania terenu.</a:t>
            </a:r>
            <a:endParaRPr lang="pl-PL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890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pl-PL" sz="1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Ponadto:</a:t>
            </a: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Ustala się strefę ograniczeń w zainwestowaniu od obszaru kolejowego, w celu zapewnienia eksploatacji linii kolejowej, działania urządzeń związanych z prowadzeniem ruchu kolejowego, a także bezpieczeństwa ruchu kolejowego, zgodnie z rysunkiem planu (20m od obszaru kolejowego). W strefie ograniczeń w zainwestowaniu od obszaru kolejowego uwzględnia się nakazy, zakazy oraz ograniczenia sytuowania budowli, budynków, sadzenia drzew i krzewów oraz ograniczenia wykonywania robót ziemnych określone w przepisach odrębnych z zakresu transportu kolejowego.</a:t>
            </a:r>
            <a:endParaRPr lang="pl-PL" sz="1300" dirty="0">
              <a:effectLst/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2134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CB41C1-469E-10E1-AD66-70F9DF4E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3" y="2401254"/>
            <a:ext cx="5082441" cy="3686704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200" b="1" i="1" u="sng" dirty="0">
                <a:solidFill>
                  <a:schemeClr val="accent2">
                    <a:lumMod val="50000"/>
                  </a:schemeClr>
                </a:solidFill>
              </a:rPr>
              <a:t>Linie zabudowy:</a:t>
            </a:r>
            <a:r>
              <a:rPr lang="pl-P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6,0m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linii rozgraniczającej teren oznaczony symbolem 1KD/</a:t>
            </a:r>
            <a:r>
              <a:rPr lang="pl-PL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Dp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zgodnie z rysunkiem planu,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10,0m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południowej granicy obszaru objętego planem </a:t>
            </a:r>
            <a:b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(ul. Wiejska zlokalizowana w bezpośrednim sąsiedztwie granicy obszaru planu) i  zgodnie z rysunkiem planu,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10,0m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południowej granicy obszaru objętego planem </a:t>
            </a:r>
            <a:b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(ul. Wiejska zlokalizowana w bezpośrednim sąsiedztwie granicy obszaru planu) dla budynków z pomieszczeniami nieprzeznaczonymi na pobyt ludzi, zgodnie z rysunkiem planu,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25,0m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granicy obszaru objętego planem (od strony linii kolejowej -  Centralnej Magistrali Kolejowej)  dla budynków z pomieszczeniami nieprzeznaczonymi na pobyt ludzi, zgodnie z rysunkiem planu,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60,0m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granicy obszaru objętego planem (od strony linii kolejowej - Centralnej Magistrali Kolejowej)   dla budynków z pomieszczeniami przeznaczonymi na pobyt ludzi, zgodnie z rysunkiem planu,</a:t>
            </a:r>
          </a:p>
          <a:p>
            <a:endParaRPr lang="pl-PL" sz="1200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CCADF9D-926B-4DD0-5003-FB7F156B0820}"/>
              </a:ext>
            </a:extLst>
          </p:cNvPr>
          <p:cNvSpPr/>
          <p:nvPr/>
        </p:nvSpPr>
        <p:spPr>
          <a:xfrm>
            <a:off x="1331640" y="116632"/>
            <a:ext cx="129614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EE3CC71-D83F-E0F8-9C42-20D682C44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514750"/>
              </p:ext>
            </p:extLst>
          </p:nvPr>
        </p:nvGraphicFramePr>
        <p:xfrm>
          <a:off x="5292080" y="3650957"/>
          <a:ext cx="3801029" cy="2197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01029">
                  <a:extLst>
                    <a:ext uri="{9D8B030D-6E8A-4147-A177-3AD203B41FA5}">
                      <a16:colId xmlns:a16="http://schemas.microsoft.com/office/drawing/2014/main" val="1502721317"/>
                    </a:ext>
                  </a:extLst>
                </a:gridCol>
              </a:tblGrid>
              <a:tr h="1519684">
                <a:tc>
                  <a:txBody>
                    <a:bodyPr/>
                    <a:lstStyle/>
                    <a:p>
                      <a:pPr algn="just"/>
                      <a:endParaRPr lang="pl-PL" sz="1100" dirty="0">
                        <a:effectLst/>
                      </a:endParaRPr>
                    </a:p>
                    <a:p>
                      <a:pPr algn="just"/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Parametry zabudowy działki </a:t>
                      </a:r>
                      <a:endParaRPr lang="pl-PL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powierzchnia zabudowy - do 40%,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-powierzchnia biologicznie czynna– co najmniej 40%,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-max. intensywność zabudowy – 2.0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maksymalna nadziemna intensywność zabudowy – 1,5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min. intensywność zabudowy – 0,01</a:t>
                      </a:r>
                    </a:p>
                    <a:p>
                      <a:pPr algn="just"/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Min. powierzchnia nowo wydzielonej działki – 1500m</a:t>
                      </a:r>
                      <a:r>
                        <a:rPr lang="pl-PL" sz="1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  <a:p>
                      <a:pPr algn="just"/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Wysokość zabudowy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max.15.0m, w tym dla budynków gospodarczych 6.0m, </a:t>
                      </a:r>
                      <a:b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20504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A8F3F35-20B8-6D63-B180-412A673D5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799647"/>
              </p:ext>
            </p:extLst>
          </p:nvPr>
        </p:nvGraphicFramePr>
        <p:xfrm>
          <a:off x="194784" y="5944204"/>
          <a:ext cx="8783001" cy="913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3001">
                  <a:extLst>
                    <a:ext uri="{9D8B030D-6E8A-4147-A177-3AD203B41FA5}">
                      <a16:colId xmlns:a16="http://schemas.microsoft.com/office/drawing/2014/main" val="3990162757"/>
                    </a:ext>
                  </a:extLst>
                </a:gridCol>
              </a:tblGrid>
              <a:tr h="913795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Obsługa komunikacyjna terenu </a:t>
                      </a: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z drogi zlokalizowanej w bezpośrednim sąsiedztwie granicy planu (ul. Wiejska) oraz z drogi                  </a:t>
                      </a:r>
                    </a:p>
                    <a:p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oznaczonej symbolem  1KD/</a:t>
                      </a:r>
                      <a:r>
                        <a:rPr lang="pl-PL" sz="1200" b="1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Dp</a:t>
                      </a: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just"/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163291"/>
                  </a:ext>
                </a:extLst>
              </a:tr>
            </a:tbl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id="{0A8811D6-F0FF-ED22-CD98-41A248C1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8" y="296652"/>
            <a:ext cx="8783000" cy="2104602"/>
          </a:xfr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 </a:t>
            </a:r>
            <a:r>
              <a:rPr lang="pl-P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U/MN - </a:t>
            </a: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Tereny usług, tereny zabudowy mieszkaniowej jednorodzinnej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pl-PL" sz="13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Usługi w tym:</a:t>
            </a:r>
            <a:br>
              <a:rPr lang="pl-PL" sz="13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3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- usługi użyteczności publicznej, w tym usługi handlu, gastronomii, rozrywki, finansów, działalności biurowej, kultury, zdrowia, opieki społecznej, sportu i rekreacji,  usługi zamieszkania zbiorowego typu: hotel, motel, pensjonat, dom wypoczynkowy,  drobna wytwórczość.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100" b="1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Przeznaczenie uzupełniające: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obiekty budowlane związane z podstawowym przeznaczeniem terenu,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budynki gospodarcze i garaże,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komunikacja, w tym parkingi, infrastruktura techniczna i urządzenia ochrony środowiska dla 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 działki lub potrzeb lokalnych,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Powierzchnia: </a:t>
            </a: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ok. 6,35ha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BF2596-3351-502E-8C69-5F138B70D5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73" t="50918" r="10246" b="6872"/>
          <a:stretch/>
        </p:blipFill>
        <p:spPr>
          <a:xfrm>
            <a:off x="5319891" y="1324398"/>
            <a:ext cx="3845849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776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2399D-04CC-BC5F-A3B6-74D682B68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12C7689A-91CB-C254-0F88-9CBC38B9BCB6}"/>
              </a:ext>
            </a:extLst>
          </p:cNvPr>
          <p:cNvSpPr/>
          <p:nvPr/>
        </p:nvSpPr>
        <p:spPr>
          <a:xfrm>
            <a:off x="1331640" y="116632"/>
            <a:ext cx="129614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09A0CD81-AAA5-7D4A-A212-697578D98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521072"/>
              </p:ext>
            </p:extLst>
          </p:nvPr>
        </p:nvGraphicFramePr>
        <p:xfrm>
          <a:off x="5076056" y="3425389"/>
          <a:ext cx="3729021" cy="2379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29021">
                  <a:extLst>
                    <a:ext uri="{9D8B030D-6E8A-4147-A177-3AD203B41FA5}">
                      <a16:colId xmlns:a16="http://schemas.microsoft.com/office/drawing/2014/main" val="1502721317"/>
                    </a:ext>
                  </a:extLst>
                </a:gridCol>
              </a:tblGrid>
              <a:tr h="1519684">
                <a:tc>
                  <a:txBody>
                    <a:bodyPr/>
                    <a:lstStyle/>
                    <a:p>
                      <a:pPr algn="just"/>
                      <a:endParaRPr lang="pl-PL" sz="1100" dirty="0">
                        <a:effectLst/>
                      </a:endParaRPr>
                    </a:p>
                    <a:p>
                      <a:pPr algn="just"/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Parametry zabudowy działki </a:t>
                      </a:r>
                      <a:endParaRPr lang="pl-PL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powierzchnia zabudowy - do 50%,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-powierzchnia biologicznie czynna– co najmniej 30%,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-max. intensywność zabudowy – 2.0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maksymalna nadziemna intensywność zabudowy – 1,5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min. intensywność zabudowy – 0,01</a:t>
                      </a:r>
                    </a:p>
                    <a:p>
                      <a:pPr algn="just"/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Min. powierzchnia nowo wydzielonej działki – 1500m</a:t>
                      </a:r>
                      <a:r>
                        <a:rPr lang="pl-PL" sz="1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  <a:p>
                      <a:pPr algn="just"/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Wysokość zabudowy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max.15.0m, w tym dla budynków gospodarczych i garaży 6.0m, </a:t>
                      </a:r>
                      <a:b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20504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CC3CD57F-5D62-8AE8-BC39-D4E3FE60C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662458"/>
              </p:ext>
            </p:extLst>
          </p:nvPr>
        </p:nvGraphicFramePr>
        <p:xfrm>
          <a:off x="194784" y="5944204"/>
          <a:ext cx="8783001" cy="913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3001">
                  <a:extLst>
                    <a:ext uri="{9D8B030D-6E8A-4147-A177-3AD203B41FA5}">
                      <a16:colId xmlns:a16="http://schemas.microsoft.com/office/drawing/2014/main" val="3990162757"/>
                    </a:ext>
                  </a:extLst>
                </a:gridCol>
              </a:tblGrid>
              <a:tr h="913795">
                <a:tc>
                  <a:txBody>
                    <a:bodyPr/>
                    <a:lstStyle/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Obsługa komunikacyjna terenu: </a:t>
                      </a: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 drogi o symbolu 1KD/D (ul. Spacerowa), przez teren oznaczony symbolu 1KD/</a:t>
                      </a:r>
                      <a:r>
                        <a:rPr lang="pl-PL" sz="1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Dp</a:t>
                      </a: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przeznaczony pod   </a:t>
                      </a: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poszerzenie istniejącej drogi zlokalizowanej poza granicami planu,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163291"/>
                  </a:ext>
                </a:extLst>
              </a:tr>
            </a:tbl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id="{BAC8C925-552B-E955-683D-21EA9EA2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8" y="296652"/>
            <a:ext cx="8783000" cy="2104602"/>
          </a:xfr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9525" indent="-9525"/>
            <a:r>
              <a:rPr lang="pl-P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U/MN - </a:t>
            </a: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Tereny usług, tereny zabudowy mieszkaniowej jednorodzinnej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Usługi w tym:</a:t>
            </a:r>
            <a:r>
              <a:rPr lang="pl-PL" sz="12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usługi użyteczności publicznej, w tym usługi handlu, gastronomii, rozrywki, finansów, działalności biurowej, kultury, zdrowia, opieki społecznej, sportu i rekreacji,</a:t>
            </a:r>
            <a:r>
              <a:rPr lang="pl-PL" sz="12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usługi zamieszkania zbiorowego typu: hotel, motel, pensjonat, dom wypoczynkowy, drobna wytwórczość.</a:t>
            </a:r>
            <a:br>
              <a:rPr lang="pl-PL" sz="120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pl-PL" sz="12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100" b="1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Przeznaczenie uzupełniające: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obiekty budowlane związane z podstawowym przeznaczeniem terenu,</a:t>
            </a:r>
            <a:b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budynki gospodarcze i garaże,</a:t>
            </a:r>
            <a:b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komunikacja, w tym parkingi, infrastruktura techniczna i urządzenia ochrony środowiska dla </a:t>
            </a:r>
            <a:b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 działki lub potrzeb lokalnych,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Powierzchnia: </a:t>
            </a: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ok. </a:t>
            </a:r>
            <a:r>
              <a:rPr lang="pl-P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17,59</a:t>
            </a: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EA18D2A-38B3-6813-B9A3-3EE76D6350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41" t="11190" r="4695" b="24253"/>
          <a:stretch/>
        </p:blipFill>
        <p:spPr>
          <a:xfrm>
            <a:off x="5390576" y="1153898"/>
            <a:ext cx="3728523" cy="1987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53546C2-3290-BBFA-734E-095862CD7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717222"/>
              </p:ext>
            </p:extLst>
          </p:nvPr>
        </p:nvGraphicFramePr>
        <p:xfrm>
          <a:off x="136895" y="2703714"/>
          <a:ext cx="4795145" cy="3144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5145">
                  <a:extLst>
                    <a:ext uri="{9D8B030D-6E8A-4147-A177-3AD203B41FA5}">
                      <a16:colId xmlns:a16="http://schemas.microsoft.com/office/drawing/2014/main" val="1897477531"/>
                    </a:ext>
                  </a:extLst>
                </a:gridCol>
              </a:tblGrid>
              <a:tr h="3144343">
                <a:tc>
                  <a:txBody>
                    <a:bodyPr/>
                    <a:lstStyle/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200" b="1" i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Linie zabudowy</a:t>
                      </a: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200" b="1" dirty="0">
                          <a:effectLst/>
                        </a:rPr>
                        <a:t>6,0m</a:t>
                      </a:r>
                      <a:r>
                        <a:rPr lang="pl-PL" sz="1200" dirty="0">
                          <a:effectLst/>
                        </a:rPr>
                        <a:t> od linii rozgraniczającej teren oznaczony symbolem 1KD/</a:t>
                      </a:r>
                      <a:r>
                        <a:rPr lang="pl-PL" sz="1200" dirty="0" err="1">
                          <a:effectLst/>
                        </a:rPr>
                        <a:t>Dp</a:t>
                      </a:r>
                      <a:r>
                        <a:rPr lang="pl-PL" sz="1200" dirty="0">
                          <a:effectLst/>
                        </a:rPr>
                        <a:t>, zgodnie z rysunkiem planu,</a:t>
                      </a: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endParaRPr lang="pl-PL" sz="1200" dirty="0">
                        <a:effectLst/>
                      </a:endParaRP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200" b="1" dirty="0">
                          <a:effectLst/>
                        </a:rPr>
                        <a:t>8,0m</a:t>
                      </a:r>
                      <a:r>
                        <a:rPr lang="pl-PL" sz="1200" dirty="0">
                          <a:effectLst/>
                        </a:rPr>
                        <a:t> od linii rozgraniczającej teren oznaczony symbolem 1KD/D (ul. Spacerowa), zgodnie z rysunkiem planu,</a:t>
                      </a: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endParaRPr lang="pl-PL" sz="1200" dirty="0">
                        <a:effectLst/>
                      </a:endParaRP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200" b="1" dirty="0">
                          <a:effectLst/>
                        </a:rPr>
                        <a:t>25,0m</a:t>
                      </a:r>
                      <a:r>
                        <a:rPr lang="pl-PL" sz="1200" dirty="0">
                          <a:effectLst/>
                        </a:rPr>
                        <a:t> od granicy obszaru objętego planem (od strony linii kolejowej -  Centralnej Magistrali Kolejowej)  dla budynków z pomieszczeniami nieprzeznaczonymi na pobyt ludzi, zgodnie z rysunkiem planu,</a:t>
                      </a: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endParaRPr lang="pl-PL" sz="1200" dirty="0">
                        <a:effectLst/>
                      </a:endParaRP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200" b="1" dirty="0">
                          <a:effectLst/>
                        </a:rPr>
                        <a:t>60,0m </a:t>
                      </a:r>
                      <a:r>
                        <a:rPr lang="pl-PL" sz="1200" dirty="0">
                          <a:effectLst/>
                        </a:rPr>
                        <a:t>od granicy obszaru objętego planem (od strony linii kolejowej - Centralnej Magistrali Kolejowej)   dla budynków z pomieszczeniami przeznaczonymi na pobyt ludzi, zgodnie z rysunkiem planu,</a:t>
                      </a:r>
                    </a:p>
                    <a:p>
                      <a:pPr algn="just"/>
                      <a:r>
                        <a:rPr lang="pl-PL" sz="1200" dirty="0">
                          <a:effectLst/>
                        </a:rPr>
                        <a:t> 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44491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95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E0222081-17E8-4F99-8AA6-1693A5B13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2" y="137336"/>
            <a:ext cx="8941558" cy="6171984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EE3CC71-D83F-E0F8-9C42-20D682C44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427855"/>
              </p:ext>
            </p:extLst>
          </p:nvPr>
        </p:nvGraphicFramePr>
        <p:xfrm>
          <a:off x="2987824" y="2290984"/>
          <a:ext cx="4946253" cy="32079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6253">
                  <a:extLst>
                    <a:ext uri="{9D8B030D-6E8A-4147-A177-3AD203B41FA5}">
                      <a16:colId xmlns:a16="http://schemas.microsoft.com/office/drawing/2014/main" val="1502721317"/>
                    </a:ext>
                  </a:extLst>
                </a:gridCol>
              </a:tblGrid>
              <a:tr h="3207906">
                <a:tc>
                  <a:txBody>
                    <a:bodyPr/>
                    <a:lstStyle/>
                    <a:p>
                      <a:pPr algn="just"/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20504"/>
                  </a:ext>
                </a:extLst>
              </a:tr>
            </a:tbl>
          </a:graphicData>
        </a:graphic>
      </p:graphicFrame>
      <p:sp>
        <p:nvSpPr>
          <p:cNvPr id="23" name="Dymek mowy: owalny 22">
            <a:extLst>
              <a:ext uri="{FF2B5EF4-FFF2-40B4-BE49-F238E27FC236}">
                <a16:creationId xmlns:a16="http://schemas.microsoft.com/office/drawing/2014/main" id="{EB9A7356-8BCE-4F3C-E8FB-F61FE3A7CECA}"/>
              </a:ext>
            </a:extLst>
          </p:cNvPr>
          <p:cNvSpPr/>
          <p:nvPr/>
        </p:nvSpPr>
        <p:spPr>
          <a:xfrm>
            <a:off x="2267744" y="3303105"/>
            <a:ext cx="3816424" cy="1712298"/>
          </a:xfrm>
          <a:prstGeom prst="wedgeEllipseCallout">
            <a:avLst>
              <a:gd name="adj1" fmla="val -82461"/>
              <a:gd name="adj2" fmla="val -47365"/>
            </a:avLst>
          </a:prstGeom>
          <a:solidFill>
            <a:srgbClr val="F4F0F3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1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Teren komunikacji - teren drogi publicznej, klasy dojazdowej;</a:t>
            </a:r>
          </a:p>
          <a:p>
            <a:r>
              <a:rPr lang="pl-PL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1KD/</a:t>
            </a:r>
            <a:r>
              <a:rPr lang="pl-PL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Dp</a:t>
            </a:r>
            <a:r>
              <a:rPr lang="pl-PL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– szerokość poszerzenia drogi w granicach planu zmienna od 5,0m do 10,0m w wyjątkiem narożnych ścięć linii rozgraniczających. Całkowita szerokość drogi 10,0m, zgodnie z rysunkiem planu.</a:t>
            </a:r>
            <a:endParaRPr lang="pl-PL" sz="1100" b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4" name="Dymek mowy: owalny 23">
            <a:extLst>
              <a:ext uri="{FF2B5EF4-FFF2-40B4-BE49-F238E27FC236}">
                <a16:creationId xmlns:a16="http://schemas.microsoft.com/office/drawing/2014/main" id="{F8C8D241-6950-475B-D91A-185B1F22431E}"/>
              </a:ext>
            </a:extLst>
          </p:cNvPr>
          <p:cNvSpPr/>
          <p:nvPr/>
        </p:nvSpPr>
        <p:spPr>
          <a:xfrm>
            <a:off x="3779912" y="1149457"/>
            <a:ext cx="3816424" cy="1712298"/>
          </a:xfrm>
          <a:prstGeom prst="wedgeEllipseCallout">
            <a:avLst>
              <a:gd name="adj1" fmla="val -66254"/>
              <a:gd name="adj2" fmla="val -65689"/>
            </a:avLst>
          </a:prstGeom>
          <a:solidFill>
            <a:srgbClr val="F4F0F3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1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Teren komunikacji - teren drogi publicznej, klasy dojazdowej;</a:t>
            </a:r>
          </a:p>
          <a:p>
            <a:r>
              <a:rPr lang="pl-PL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1KD/D (ul. Spacerowa) – w granicy planu szerokość drogi zmienna od 5,0m do 14,0m, zgodnie z rysunkiem planu. Całkowita szerokość drogi 15,0m.</a:t>
            </a:r>
            <a:endParaRPr lang="pl-PL" sz="1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sz="1100" b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ED137E-E26A-D4FF-DB91-3969087D5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47" y="127430"/>
            <a:ext cx="7488832" cy="504056"/>
          </a:xfrm>
        </p:spPr>
        <p:txBody>
          <a:bodyPr>
            <a:normAutofit/>
          </a:bodyPr>
          <a:lstStyle/>
          <a:p>
            <a:r>
              <a:rPr lang="pl-PL" sz="1400" b="1" dirty="0"/>
              <a:t>Położenie obszaru MPZP względem złóż wód termalnych „Wręcza” oraz obszary i tereny terenu górniczego.</a:t>
            </a:r>
            <a:br>
              <a:rPr lang="pl-PL" sz="1400" dirty="0"/>
            </a:br>
            <a:endParaRPr lang="pl-PL" sz="1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F84A63D-CDC5-072C-C503-CAE198856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29" t="6893" r="-1" b="20460"/>
          <a:stretch/>
        </p:blipFill>
        <p:spPr>
          <a:xfrm>
            <a:off x="179512" y="620688"/>
            <a:ext cx="5688632" cy="56886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5A81D75-0C2F-E641-5780-2D81ED510F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5" t="80924" r="16224"/>
          <a:stretch/>
        </p:blipFill>
        <p:spPr>
          <a:xfrm>
            <a:off x="5868143" y="1412776"/>
            <a:ext cx="3150389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8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115616" y="242088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>     </a:t>
            </a:r>
            <a:r>
              <a:rPr lang="pl-PL" dirty="0">
                <a:solidFill>
                  <a:schemeClr val="tx1"/>
                </a:solidFill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30473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0" y="2385268"/>
            <a:ext cx="4067944" cy="2627908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buClrTx/>
              <a:buSzTx/>
            </a:pP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Uchwała Nr XLV/369/14 Rady Miejskiej w Mszczonowie z dnia 15 kwietnia 2014 r. </a:t>
            </a:r>
            <a:b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Uchwałą Nr VI/24/15 Rady Miejskiej w Mszczonowie z dnia 4 marca 2015r</a:t>
            </a:r>
            <a:b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altLang="pl-P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Uchwałą Nr VII/48/24 Rady Miejskiej w Mszczonowie z dnia 25 września 2024r. </a:t>
            </a:r>
            <a:br>
              <a:rPr lang="pl-PL" altLang="pl-PL" sz="1400" b="1" dirty="0">
                <a:solidFill>
                  <a:schemeClr val="tx1"/>
                </a:solidFill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1400" cap="none" dirty="0">
              <a:solidFill>
                <a:srgbClr val="000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427984" y="0"/>
            <a:ext cx="4464496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sz="900" b="1" i="1" dirty="0">
              <a:solidFill>
                <a:srgbClr val="000000"/>
              </a:solidFill>
            </a:endParaRPr>
          </a:p>
          <a:p>
            <a:r>
              <a:rPr lang="pl-PL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Uchwała </a:t>
            </a:r>
            <a:r>
              <a:rPr lang="pl-PL" sz="14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Nr </a:t>
            </a:r>
            <a:r>
              <a:rPr lang="pl-PL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XXIV/193/12 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Rady Miejskiej w Mszczonowie z dnia 29 sierpnia 2012 r. w sprawie przystąpienia do sporządzenia miejscowego planu zagospodarowania przestrzennego Gminy Mszczonów obejmującego fragment miejscowości Marków Świnice, Wręcza, Świnice, </a:t>
            </a:r>
            <a:r>
              <a:rPr lang="pl-PL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Długowizna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Lublinów, Czekaj, Grabce Józefpolskie </a:t>
            </a:r>
          </a:p>
          <a:p>
            <a:endParaRPr lang="pl-PL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</a:p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</a:t>
            </a:r>
          </a:p>
          <a:p>
            <a:r>
              <a:rPr lang="pl-PL" sz="1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zmieniona Uchwałami:</a:t>
            </a:r>
            <a:endParaRPr lang="pl-PL" sz="14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0994727-B32C-A407-1A8D-1DD456DEC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4" y="116632"/>
            <a:ext cx="4315713" cy="6165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Obraz 1">
            <a:extLst>
              <a:ext uri="{FF2B5EF4-FFF2-40B4-BE49-F238E27FC236}">
                <a16:creationId xmlns:a16="http://schemas.microsoft.com/office/drawing/2014/main" id="{050F573A-B566-7378-1254-12E76DB43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0706" r="12698" b="5396"/>
          <a:stretch>
            <a:fillRect/>
          </a:stretch>
        </p:blipFill>
        <p:spPr bwMode="auto">
          <a:xfrm>
            <a:off x="323528" y="1772815"/>
            <a:ext cx="8353699" cy="456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623342C-A867-8D3D-8BB6-D9F8297A4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158417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1600" b="0" i="0" u="none" strike="noStrike" baseline="0" dirty="0">
                <a:latin typeface="Times New Roman" panose="02020603050405020304" pitchFamily="18" charset="0"/>
              </a:rPr>
              <a:t>Projekt planu obejmuje fragment </a:t>
            </a:r>
            <a:r>
              <a:rPr lang="pl-PL" sz="1600" i="0" u="none" strike="noStrike" baseline="0" dirty="0">
                <a:latin typeface="Times New Roman" panose="02020603050405020304" pitchFamily="18" charset="0"/>
              </a:rPr>
              <a:t>miejscowo</a:t>
            </a:r>
            <a:r>
              <a:rPr lang="pl-PL" sz="1600" i="0" u="none" strike="noStrike" baseline="0" dirty="0">
                <a:latin typeface="TimesNewRoman"/>
              </a:rPr>
              <a:t>ś</a:t>
            </a:r>
            <a:r>
              <a:rPr lang="pl-PL" sz="1600" i="0" u="none" strike="noStrike" baseline="0" dirty="0">
                <a:latin typeface="Times New Roman" panose="02020603050405020304" pitchFamily="18" charset="0"/>
              </a:rPr>
              <a:t>ci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Marków Świnice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położony  w północno  - zachodniej części gminy  Mszczonów, o łącznej powierzchni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ok. 25 ha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Układ komunikacyjny obszaru planu oparty jest o istniejące drogi gminne</a:t>
            </a:r>
            <a:r>
              <a:rPr lang="pl-PL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Powiązany jest z drogą krajową nr 8 i nr 50 poprzez istniejący układ dróg powiatowych i gminnych i istniejące węzły komunikacyjne na drodze nr 8 w Mszczonowie oraz węzeł na drodze nr 50 w Słabomierzu.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1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Orientacyjna lokalizacja terenu opracowania.</a:t>
            </a:r>
            <a:b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1100" dirty="0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734FCB0F-D04D-4058-BD3A-A3DB76052178}"/>
              </a:ext>
            </a:extLst>
          </p:cNvPr>
          <p:cNvSpPr/>
          <p:nvPr/>
        </p:nvSpPr>
        <p:spPr>
          <a:xfrm>
            <a:off x="2713707" y="5039517"/>
            <a:ext cx="561801" cy="3871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D90ABCE-AAA8-E022-96B6-C48452789E98}"/>
              </a:ext>
            </a:extLst>
          </p:cNvPr>
          <p:cNvSpPr txBox="1"/>
          <p:nvPr/>
        </p:nvSpPr>
        <p:spPr>
          <a:xfrm>
            <a:off x="5013178" y="5085184"/>
            <a:ext cx="12778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990000"/>
                </a:solidFill>
              </a:rPr>
              <a:t>KERAMZYT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8F722EE-4962-4CA4-8F7D-29620C3D22CD}"/>
              </a:ext>
            </a:extLst>
          </p:cNvPr>
          <p:cNvSpPr txBox="1"/>
          <p:nvPr/>
        </p:nvSpPr>
        <p:spPr>
          <a:xfrm>
            <a:off x="1115268" y="2727061"/>
            <a:ext cx="2160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i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Gm. Radziejowice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8A93AAA-D143-4AF9-0062-947733C52608}"/>
              </a:ext>
            </a:extLst>
          </p:cNvPr>
          <p:cNvSpPr txBox="1"/>
          <p:nvPr/>
        </p:nvSpPr>
        <p:spPr>
          <a:xfrm>
            <a:off x="1345555" y="494116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990000"/>
                </a:solidFill>
              </a:rPr>
              <a:t>Park wodny SUNTAGO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D4411EA-116E-56B2-D464-3B32F30551D0}"/>
              </a:ext>
            </a:extLst>
          </p:cNvPr>
          <p:cNvSpPr txBox="1"/>
          <p:nvPr/>
        </p:nvSpPr>
        <p:spPr>
          <a:xfrm>
            <a:off x="4860032" y="558924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S8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A9FDC4E-30AD-FC2A-CA3D-75DA9FB3147D}"/>
              </a:ext>
            </a:extLst>
          </p:cNvPr>
          <p:cNvSpPr txBox="1"/>
          <p:nvPr/>
        </p:nvSpPr>
        <p:spPr>
          <a:xfrm rot="3335634">
            <a:off x="2994127" y="271707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DK50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8C1023F-94E4-C82F-C526-F77F27C5D62A}"/>
              </a:ext>
            </a:extLst>
          </p:cNvPr>
          <p:cNvSpPr txBox="1"/>
          <p:nvPr/>
        </p:nvSpPr>
        <p:spPr>
          <a:xfrm rot="15873658">
            <a:off x="1512767" y="401633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2">
                    <a:lumMod val="50000"/>
                  </a:schemeClr>
                </a:solidFill>
              </a:rPr>
              <a:t>ul. Nowy Świat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356091EB-D868-63CB-19D6-ED03BC812EE4}"/>
              </a:ext>
            </a:extLst>
          </p:cNvPr>
          <p:cNvSpPr txBox="1"/>
          <p:nvPr/>
        </p:nvSpPr>
        <p:spPr>
          <a:xfrm>
            <a:off x="2339752" y="4917341"/>
            <a:ext cx="153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2">
                    <a:lumMod val="50000"/>
                  </a:schemeClr>
                </a:solidFill>
              </a:rPr>
              <a:t>ul. Spacerowa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F766B53-CD9A-76F4-7A43-2789E5D82F2A}"/>
              </a:ext>
            </a:extLst>
          </p:cNvPr>
          <p:cNvSpPr txBox="1"/>
          <p:nvPr/>
        </p:nvSpPr>
        <p:spPr>
          <a:xfrm rot="16894760">
            <a:off x="3182346" y="3901591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CMK</a:t>
            </a:r>
          </a:p>
        </p:txBody>
      </p:sp>
      <p:sp>
        <p:nvSpPr>
          <p:cNvPr id="21" name="Okrąg: pusty 20">
            <a:extLst>
              <a:ext uri="{FF2B5EF4-FFF2-40B4-BE49-F238E27FC236}">
                <a16:creationId xmlns:a16="http://schemas.microsoft.com/office/drawing/2014/main" id="{1B74ADD1-5C4C-964C-DBA2-90C6FACB40CA}"/>
              </a:ext>
            </a:extLst>
          </p:cNvPr>
          <p:cNvSpPr/>
          <p:nvPr/>
        </p:nvSpPr>
        <p:spPr>
          <a:xfrm>
            <a:off x="2774567" y="2414195"/>
            <a:ext cx="216024" cy="188170"/>
          </a:xfrm>
          <a:prstGeom prst="don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" name="Okrąg: pusty 22">
            <a:extLst>
              <a:ext uri="{FF2B5EF4-FFF2-40B4-BE49-F238E27FC236}">
                <a16:creationId xmlns:a16="http://schemas.microsoft.com/office/drawing/2014/main" id="{7284D55A-FBF1-4177-27A5-1CF8BD00B3DE}"/>
              </a:ext>
            </a:extLst>
          </p:cNvPr>
          <p:cNvSpPr/>
          <p:nvPr/>
        </p:nvSpPr>
        <p:spPr>
          <a:xfrm>
            <a:off x="4261531" y="4450537"/>
            <a:ext cx="216024" cy="188170"/>
          </a:xfrm>
          <a:prstGeom prst="don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" name="Okrąg: pusty 24">
            <a:extLst>
              <a:ext uri="{FF2B5EF4-FFF2-40B4-BE49-F238E27FC236}">
                <a16:creationId xmlns:a16="http://schemas.microsoft.com/office/drawing/2014/main" id="{BE2E61F3-76A4-68CD-D20A-56B5E43BA4E5}"/>
              </a:ext>
            </a:extLst>
          </p:cNvPr>
          <p:cNvSpPr/>
          <p:nvPr/>
        </p:nvSpPr>
        <p:spPr>
          <a:xfrm>
            <a:off x="5328084" y="5402834"/>
            <a:ext cx="504056" cy="461665"/>
          </a:xfrm>
          <a:prstGeom prst="donu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28" name="Dymek mowy: prostokąt 27">
            <a:extLst>
              <a:ext uri="{FF2B5EF4-FFF2-40B4-BE49-F238E27FC236}">
                <a16:creationId xmlns:a16="http://schemas.microsoft.com/office/drawing/2014/main" id="{23A1FC05-CCBB-A010-2994-0A9D04F128BC}"/>
              </a:ext>
            </a:extLst>
          </p:cNvPr>
          <p:cNvSpPr/>
          <p:nvPr/>
        </p:nvSpPr>
        <p:spPr>
          <a:xfrm>
            <a:off x="6022061" y="1486020"/>
            <a:ext cx="2655166" cy="1173197"/>
          </a:xfrm>
          <a:prstGeom prst="wedgeRectCallout">
            <a:avLst>
              <a:gd name="adj1" fmla="val -154624"/>
              <a:gd name="adj2" fmla="val 266492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Obszar planu ograniczony jest terenem kolejowym Centralnej Magistrali Kolejowej, ul. </a:t>
            </a:r>
            <a:r>
              <a:rPr lang="pl-PL" sz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Spacerową,ul</a:t>
            </a:r>
            <a:r>
              <a:rPr lang="pl-PL" sz="1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Wiejską i ul. . </a:t>
            </a:r>
            <a:endParaRPr lang="pl-PL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3" grpId="0"/>
      <p:bldP spid="15" grpId="0"/>
      <p:bldP spid="10" grpId="0"/>
      <p:bldP spid="12" grpId="0"/>
      <p:bldP spid="14" grpId="0"/>
      <p:bldP spid="18" grpId="0"/>
      <p:bldP spid="19" grpId="0"/>
      <p:bldP spid="20" grpId="0"/>
      <p:bldP spid="21" grpId="0" animBg="1"/>
      <p:bldP spid="23" grpId="0" animBg="1"/>
      <p:bldP spid="25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5C78A-11B5-DE69-BDF1-8E47F8BCF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FCBD7F-0E7B-D543-CFCD-59A18EE5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47181"/>
            <a:ext cx="8424936" cy="9983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 obszarze  opracowania  dominują  tereny  użytkowane rolniczo  oraz zbiorowiska  łąk  i  pól  uprawnych,  na  których  zarzucono  użytkowanie. W  terenach tych obserwuje się pojawianie się samosiewy sosny, co świadczy o  istniejących  procesów sukcesji wtórnej w kierunku leśnym. </a:t>
            </a:r>
            <a:b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kilku działkach w południowo – zachodniej części opracowania występuje zabudowa mieszkaniowa jednorodzinna i zagrodowa.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000" b="1" i="1" dirty="0">
                <a:solidFill>
                  <a:srgbClr val="6699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Zagospodarowanie terenu objętego projektem planu miejscowego.</a:t>
            </a:r>
            <a:endParaRPr lang="pl-PL" sz="1000" b="1" i="1" dirty="0">
              <a:solidFill>
                <a:srgbClr val="66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444BC25-D19C-45A7-75A4-4BE26668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1" y="1529882"/>
            <a:ext cx="4241373" cy="2880188"/>
          </a:xfrm>
          <a:prstGeom prst="rect">
            <a:avLst/>
          </a:prstGeom>
        </p:spPr>
      </p:pic>
      <p:sp>
        <p:nvSpPr>
          <p:cNvPr id="22" name="Objaśnienie: linia 21">
            <a:extLst>
              <a:ext uri="{FF2B5EF4-FFF2-40B4-BE49-F238E27FC236}">
                <a16:creationId xmlns:a16="http://schemas.microsoft.com/office/drawing/2014/main" id="{537427D4-CC86-71DE-A68C-1A806A8CB480}"/>
              </a:ext>
            </a:extLst>
          </p:cNvPr>
          <p:cNvSpPr/>
          <p:nvPr/>
        </p:nvSpPr>
        <p:spPr>
          <a:xfrm>
            <a:off x="6214078" y="4062440"/>
            <a:ext cx="2779534" cy="2277989"/>
          </a:xfrm>
          <a:prstGeom prst="borderCallout1">
            <a:avLst>
              <a:gd name="adj1" fmla="val 8663"/>
              <a:gd name="adj2" fmla="val -1169"/>
              <a:gd name="adj3" fmla="val -16379"/>
              <a:gd name="adj4" fmla="val -102954"/>
            </a:avLst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noFill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33B3F328-DC4B-03F0-67A5-A0A6CDC4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30" r="14019"/>
          <a:stretch/>
        </p:blipFill>
        <p:spPr>
          <a:xfrm>
            <a:off x="6913645" y="1948901"/>
            <a:ext cx="2180378" cy="188730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42F5AA7-74E1-3880-7735-622C90A2C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190" y="4636842"/>
            <a:ext cx="2907068" cy="2243316"/>
          </a:xfrm>
          <a:prstGeom prst="rect">
            <a:avLst/>
          </a:prstGeom>
        </p:spPr>
      </p:pic>
      <p:sp>
        <p:nvSpPr>
          <p:cNvPr id="16" name="Objaśnienie: linia 15">
            <a:extLst>
              <a:ext uri="{FF2B5EF4-FFF2-40B4-BE49-F238E27FC236}">
                <a16:creationId xmlns:a16="http://schemas.microsoft.com/office/drawing/2014/main" id="{2751422C-E0C1-938A-E891-AB321C11D5DC}"/>
              </a:ext>
            </a:extLst>
          </p:cNvPr>
          <p:cNvSpPr/>
          <p:nvPr/>
        </p:nvSpPr>
        <p:spPr>
          <a:xfrm>
            <a:off x="3223769" y="4603287"/>
            <a:ext cx="2952328" cy="2276871"/>
          </a:xfrm>
          <a:prstGeom prst="borderCallout1">
            <a:avLst>
              <a:gd name="adj1" fmla="val 19"/>
              <a:gd name="adj2" fmla="val 26818"/>
              <a:gd name="adj3" fmla="val -37202"/>
              <a:gd name="adj4" fmla="val -13622"/>
            </a:avLst>
          </a:prstGeom>
          <a:noFill/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000" dirty="0">
              <a:solidFill>
                <a:schemeClr val="tx1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D457475-2F07-CAC4-6B62-2DDF5AA6C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078" y="4058653"/>
            <a:ext cx="2817515" cy="2204482"/>
          </a:xfrm>
          <a:prstGeom prst="rect">
            <a:avLst/>
          </a:prstGeom>
        </p:spPr>
      </p:pic>
      <p:sp>
        <p:nvSpPr>
          <p:cNvPr id="25" name="Objaśnienie: linia 24">
            <a:extLst>
              <a:ext uri="{FF2B5EF4-FFF2-40B4-BE49-F238E27FC236}">
                <a16:creationId xmlns:a16="http://schemas.microsoft.com/office/drawing/2014/main" id="{07D3DB19-AC39-839A-0030-11AC8698CC81}"/>
              </a:ext>
            </a:extLst>
          </p:cNvPr>
          <p:cNvSpPr/>
          <p:nvPr/>
        </p:nvSpPr>
        <p:spPr>
          <a:xfrm>
            <a:off x="6865401" y="1888462"/>
            <a:ext cx="2265721" cy="2058029"/>
          </a:xfrm>
          <a:prstGeom prst="borderCallout1">
            <a:avLst>
              <a:gd name="adj1" fmla="val 84790"/>
              <a:gd name="adj2" fmla="val -201"/>
              <a:gd name="adj3" fmla="val 65419"/>
              <a:gd name="adj4" fmla="val -147058"/>
            </a:avLst>
          </a:prstGeom>
          <a:noFill/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accent2">
                    <a:lumMod val="75000"/>
                  </a:schemeClr>
                </a:solidFill>
                <a:prstDash val="sysDot"/>
              </a:ln>
              <a:noFill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2FC986F-6AD3-AF7B-2561-9221A7656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6793" y="1014459"/>
            <a:ext cx="2343266" cy="1833420"/>
          </a:xfrm>
          <a:prstGeom prst="rect">
            <a:avLst/>
          </a:prstGeom>
        </p:spPr>
      </p:pic>
      <p:sp>
        <p:nvSpPr>
          <p:cNvPr id="20" name="Objaśnienie: linia 19">
            <a:extLst>
              <a:ext uri="{FF2B5EF4-FFF2-40B4-BE49-F238E27FC236}">
                <a16:creationId xmlns:a16="http://schemas.microsoft.com/office/drawing/2014/main" id="{D36ADC8A-C487-5BE9-5D50-E580F3E95C55}"/>
              </a:ext>
            </a:extLst>
          </p:cNvPr>
          <p:cNvSpPr/>
          <p:nvPr/>
        </p:nvSpPr>
        <p:spPr>
          <a:xfrm>
            <a:off x="4436792" y="1001057"/>
            <a:ext cx="2428608" cy="1887305"/>
          </a:xfrm>
          <a:prstGeom prst="borderCallout1">
            <a:avLst>
              <a:gd name="adj1" fmla="val 84790"/>
              <a:gd name="adj2" fmla="val -201"/>
              <a:gd name="adj3" fmla="val 85369"/>
              <a:gd name="adj4" fmla="val -18232"/>
            </a:avLst>
          </a:prstGeom>
          <a:noFill/>
          <a:ln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accent2">
                    <a:lumMod val="75000"/>
                  </a:schemeClr>
                </a:solidFill>
                <a:prstDash val="sysDot"/>
              </a:ln>
              <a:noFill/>
            </a:endParaRPr>
          </a:p>
        </p:txBody>
      </p:sp>
      <p:sp>
        <p:nvSpPr>
          <p:cNvPr id="21" name="Objaśnienie: linia 20">
            <a:extLst>
              <a:ext uri="{FF2B5EF4-FFF2-40B4-BE49-F238E27FC236}">
                <a16:creationId xmlns:a16="http://schemas.microsoft.com/office/drawing/2014/main" id="{6EC49749-1D75-41BC-56B1-D1582C4C6F65}"/>
              </a:ext>
            </a:extLst>
          </p:cNvPr>
          <p:cNvSpPr/>
          <p:nvPr/>
        </p:nvSpPr>
        <p:spPr>
          <a:xfrm>
            <a:off x="68423" y="4572908"/>
            <a:ext cx="2952328" cy="2276871"/>
          </a:xfrm>
          <a:prstGeom prst="borderCallout1">
            <a:avLst>
              <a:gd name="adj1" fmla="val 19"/>
              <a:gd name="adj2" fmla="val 26818"/>
              <a:gd name="adj3" fmla="val -23815"/>
              <a:gd name="adj4" fmla="val 36784"/>
            </a:avLst>
          </a:prstGeom>
          <a:noFill/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000" dirty="0">
              <a:solidFill>
                <a:schemeClr val="tx1"/>
              </a:solidFill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33E27A28-219E-626B-13BD-07712D9DC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0" y="4572907"/>
            <a:ext cx="2817595" cy="22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  <p:bldP spid="25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7C01E728-5054-20C8-58B5-8ED278C69FC9}"/>
              </a:ext>
            </a:extLst>
          </p:cNvPr>
          <p:cNvSpPr txBox="1"/>
          <p:nvPr/>
        </p:nvSpPr>
        <p:spPr>
          <a:xfrm>
            <a:off x="179511" y="188640"/>
            <a:ext cx="8720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705">
              <a:spcAft>
                <a:spcPts val="600"/>
              </a:spcAft>
            </a:pPr>
            <a:r>
              <a:rPr lang="pl-PL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Miejscowy plan zagospodarowania przestrzennego zgodnie z uchwałą  Nr </a:t>
            </a:r>
            <a:r>
              <a:rPr lang="pl-PL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XVI/123/11 </a:t>
            </a:r>
            <a:br>
              <a:rPr lang="pl-PL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dnia 19 grudnia 2011 r. (Dz. U. Woj. </a:t>
            </a:r>
            <a:r>
              <a:rPr lang="pl-PL" sz="1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Maz</a:t>
            </a:r>
            <a:r>
              <a:rPr lang="pl-PL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z 2012r. poz. 1378</a:t>
            </a:r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C43EB2E-F5AD-82AB-9F48-AC223E5A6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65" y="908719"/>
            <a:ext cx="8782588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42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>
            <a:normAutofit fontScale="90000"/>
          </a:bodyPr>
          <a:lstStyle/>
          <a:p>
            <a:r>
              <a:rPr lang="pl-PL" sz="2000" dirty="0" err="1">
                <a:solidFill>
                  <a:srgbClr val="000000"/>
                </a:solidFill>
                <a:latin typeface="Lucida Sans Unicode" pitchFamily="34" charset="0"/>
              </a:rPr>
              <a:t>Wyrys</a:t>
            </a:r>
            <a:r>
              <a:rPr lang="pl-PL" sz="2000" dirty="0">
                <a:solidFill>
                  <a:srgbClr val="000000"/>
                </a:solidFill>
                <a:latin typeface="Lucida Sans Unicode" pitchFamily="34" charset="0"/>
              </a:rPr>
              <a:t> ze Studium uwarunkowań i kierunków zagospodarowania przestrzennego Gminy MSZCZONÓW</a:t>
            </a:r>
            <a:br>
              <a:rPr lang="pl-PL" dirty="0">
                <a:latin typeface="Lucida Sans Unicode" pitchFamily="34" charset="0"/>
              </a:rPr>
            </a:br>
            <a:endParaRPr lang="pl-PL" dirty="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283968" y="3792065"/>
            <a:ext cx="4860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endParaRPr lang="pl-PL" sz="900" b="1" dirty="0"/>
          </a:p>
          <a:p>
            <a:pPr lvl="0">
              <a:buFont typeface="Arial" pitchFamily="34" charset="0"/>
              <a:buChar char="•"/>
            </a:pPr>
            <a:endParaRPr lang="pl-PL" sz="900" dirty="0"/>
          </a:p>
          <a:p>
            <a:pPr lvl="2" algn="just"/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B9D91FF-4617-4778-A4E5-3152910E4A7A}"/>
              </a:ext>
            </a:extLst>
          </p:cNvPr>
          <p:cNvSpPr txBox="1"/>
          <p:nvPr/>
        </p:nvSpPr>
        <p:spPr>
          <a:xfrm>
            <a:off x="255341" y="919189"/>
            <a:ext cx="8604448" cy="1264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600"/>
              </a:spcAft>
            </a:pPr>
            <a:r>
              <a:rPr lang="pl-PL" sz="12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 -  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Obszary rozwoju działalności usługowej  z możliwością lokalizowania  zabudowy mieszkaniowej i zagrodowej. 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 obszarze zakłada się rozwój usług z zakresu rozrywki, handlu, gastronomii, hoteli oraz innych obiektów związanych z bazą noclegową, biur, obiektów wystawienniczo – targowych, obiektów widowiskowych, terenów sportowych, lokalizację centrów biznesowych, </a:t>
            </a:r>
            <a:r>
              <a:rPr lang="pl-PL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konferencyjno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– szkoleniowych, terenów rekreacyjnych i sportowych,   usług użyteczności publicznej,  usług rzemieślniczych innych usług. W obszarze tym planuje się również zabudowę mieszkaniową jedno i wielorodzinną, a także możliwość lokalizacji GPZ w miejscowości Marków Świnice.</a:t>
            </a: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093EAFD-D3C8-C317-00B3-A91FA05830EA}"/>
              </a:ext>
            </a:extLst>
          </p:cNvPr>
          <p:cNvSpPr txBox="1"/>
          <p:nvPr/>
        </p:nvSpPr>
        <p:spPr>
          <a:xfrm>
            <a:off x="4283968" y="2395319"/>
            <a:ext cx="4509333" cy="206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</a:pPr>
            <a:r>
              <a:rPr lang="pl-PL" sz="1400" u="sng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Studium ustala w strefie UM: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max powierzchnię zabudowy  – 50% </a:t>
            </a: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powierzchni terenu lub działki, </a:t>
            </a:r>
            <a:endParaRPr lang="pl-PL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 powierzchnię biologicznie czynną – 30% </a:t>
            </a: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powierzchni terenu lub działki, </a:t>
            </a:r>
            <a:endParaRPr lang="pl-PL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 strefie ustala się możliwość lokalizowania budynków niskich (12.0 m) i w wyznaczonych na etapie planu miejscowego kwartałach zabudowy budynków o wysokości</a:t>
            </a:r>
            <a:b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– do40m.</a:t>
            </a:r>
            <a:endParaRPr lang="pl-PL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AA92BE8-7D9F-DBB4-E299-2E3DB6DCC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420888"/>
            <a:ext cx="3579900" cy="368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28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4668C-FE65-E641-E9EA-1CB75AB3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8AB275-5C5B-D279-7AA6-ACDC2FF7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>
            <a:normAutofit fontScale="90000"/>
          </a:bodyPr>
          <a:lstStyle/>
          <a:p>
            <a:r>
              <a:rPr lang="pl-PL" sz="2000" dirty="0" err="1">
                <a:solidFill>
                  <a:srgbClr val="000000"/>
                </a:solidFill>
                <a:latin typeface="Lucida Sans Unicode" pitchFamily="34" charset="0"/>
              </a:rPr>
              <a:t>Wyrys</a:t>
            </a:r>
            <a:r>
              <a:rPr lang="pl-PL" sz="2000" dirty="0">
                <a:solidFill>
                  <a:srgbClr val="000000"/>
                </a:solidFill>
                <a:latin typeface="Lucida Sans Unicode" pitchFamily="34" charset="0"/>
              </a:rPr>
              <a:t> ze Studium uwarunkowań i kierunków zagospodarowania przestrzennego Gminy MSZCZONÓW</a:t>
            </a:r>
            <a:br>
              <a:rPr lang="pl-PL" dirty="0">
                <a:latin typeface="Lucida Sans Unicode" pitchFamily="34" charset="0"/>
              </a:rPr>
            </a:br>
            <a:endParaRPr lang="pl-PL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A383D51-6C24-7AC6-BE2B-D561E2A93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3792065"/>
            <a:ext cx="4860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endParaRPr lang="pl-PL" sz="900" b="1" dirty="0"/>
          </a:p>
          <a:p>
            <a:pPr lvl="0">
              <a:buFont typeface="Arial" pitchFamily="34" charset="0"/>
              <a:buChar char="•"/>
            </a:pPr>
            <a:endParaRPr lang="pl-PL" sz="900" dirty="0"/>
          </a:p>
          <a:p>
            <a:pPr lvl="2" algn="just"/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8C0A694-A27B-0041-1249-64E0B7A678AC}"/>
              </a:ext>
            </a:extLst>
          </p:cNvPr>
          <p:cNvSpPr txBox="1"/>
          <p:nvPr/>
        </p:nvSpPr>
        <p:spPr>
          <a:xfrm>
            <a:off x="255341" y="919189"/>
            <a:ext cx="8604448" cy="173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600"/>
              </a:spcAft>
            </a:pPr>
            <a:r>
              <a:rPr lang="pl-PL" sz="12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MU3 -</a:t>
            </a:r>
            <a:r>
              <a:rPr lang="pl-PL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Obszary rozwoju zabudowy mieszkaniowo - usługowej. 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x-non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akłada 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się </a:t>
            </a:r>
            <a:r>
              <a:rPr lang="x-non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rozwój intensywnej zabudowy mieszkaniowej, usług, usług drobnej wytwórczości oraz usług użyteczności publicznej i zamieszkania zbiorowego oraz obiektów sportu i rekreacji. W strefie tej planuje także się  usługi z zakresu oświaty, ochrony zdrowia, rozrywki, gastronomii, handlu, obsługi ruchu turystycznego i komunikacyjnego, usługi komercyjne, obiekty widowiskowe, wystawienniczo – targowe, kongresowo - konferencyjne, obiekty biurowe, administracyjne i inne obiekty usługowe. W obszarze  strefy MU należy przewidzieć realizację obiektów i urządzeń do obsługi  technicznej, komunikacji oraz ochrony środowiska.</a:t>
            </a:r>
            <a:endParaRPr lang="pl-PL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600"/>
              </a:spcAft>
            </a:pP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7082C32-8E14-4E32-9038-2409640D235A}"/>
              </a:ext>
            </a:extLst>
          </p:cNvPr>
          <p:cNvSpPr txBox="1"/>
          <p:nvPr/>
        </p:nvSpPr>
        <p:spPr>
          <a:xfrm>
            <a:off x="4283968" y="2447128"/>
            <a:ext cx="4509333" cy="1702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</a:pPr>
            <a:r>
              <a:rPr lang="pl-PL" sz="1400" u="sng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Studium ustala w strefie MU3:</a:t>
            </a:r>
          </a:p>
          <a:p>
            <a:pPr algn="just"/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Studium postuluje dla MU3: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 powierzchnię zabudowy– 40% 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powierzchni działki lub terenu, 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 powierzchnię biologicznie czynną – 40% 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powierzchni działki lub terenu, 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 wysokość zabudowy  do  25 m,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pl-PL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7A5635C-FDA4-4F84-BB99-693966FA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420888"/>
            <a:ext cx="3579900" cy="368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841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8213536" cy="55010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200" u="sng" dirty="0">
                <a:solidFill>
                  <a:schemeClr val="tx1"/>
                </a:solidFill>
                <a:latin typeface="Arial Narrow" panose="020B0606020202030204" pitchFamily="34" charset="0"/>
              </a:rPr>
              <a:t>Procedura sporządzania </a:t>
            </a:r>
            <a:r>
              <a:rPr lang="pl-PL" sz="1200" u="sng" dirty="0" err="1">
                <a:solidFill>
                  <a:schemeClr val="tx1"/>
                </a:solidFill>
                <a:latin typeface="Arial Narrow" panose="020B0606020202030204" pitchFamily="34" charset="0"/>
              </a:rPr>
              <a:t>m.p.z.p</a:t>
            </a:r>
            <a:r>
              <a:rPr lang="pl-PL" sz="1200" u="sng" dirty="0">
                <a:solidFill>
                  <a:schemeClr val="tx1"/>
                </a:solidFill>
                <a:latin typeface="Arial Narrow" panose="020B0606020202030204" pitchFamily="34" charset="0"/>
              </a:rPr>
              <a:t>. - zgodnie z art. 17 ust. 2 ustawy z dnia 27 marca 2003 r. o planowaniu i zagospodarowaniu </a:t>
            </a:r>
            <a:r>
              <a:rPr lang="pl-PL" sz="1200" u="sng" dirty="0">
                <a:solidFill>
                  <a:srgbClr val="000000"/>
                </a:solidFill>
                <a:latin typeface="Arial Narrow" panose="020B0606020202030204" pitchFamily="34" charset="0"/>
              </a:rPr>
              <a:t>przestrzennym ( Dz. U. 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2024 r. poz. 1130 z </a:t>
            </a:r>
            <a:r>
              <a:rPr lang="pl-PL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póź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zm</a:t>
            </a:r>
            <a:r>
              <a:rPr lang="pl-PL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200" u="sng" dirty="0">
                <a:solidFill>
                  <a:srgbClr val="000000"/>
                </a:solidFill>
                <a:latin typeface="Arial Narrow" panose="020B0606020202030204" pitchFamily="34" charset="0"/>
              </a:rPr>
              <a:t>oraz z związku z art.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67 ust. 3 ustawy  z dnia 7 lipca 2023 r . o zmianie ustawy o planowaniu i zagospodarowaniu przestrzennym oraz niektórych innych ustaw (</a:t>
            </a:r>
            <a:r>
              <a:rPr lang="pl-PL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t.j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Dz. U. z 2023r. poz. 1688)</a:t>
            </a:r>
            <a:r>
              <a:rPr lang="pl-PL" sz="1200" u="sng" dirty="0">
                <a:solidFill>
                  <a:srgbClr val="000000"/>
                </a:solidFill>
                <a:latin typeface="Arial Narrow" panose="020B0606020202030204" pitchFamily="34" charset="0"/>
              </a:rPr>
              <a:t> ) </a:t>
            </a:r>
            <a:endParaRPr lang="pl-PL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78" name="Symbol zastępczy zawartości 1"/>
          <p:cNvSpPr>
            <a:spLocks noGrp="1"/>
          </p:cNvSpPr>
          <p:nvPr>
            <p:ph idx="1"/>
          </p:nvPr>
        </p:nvSpPr>
        <p:spPr>
          <a:xfrm>
            <a:off x="341784" y="1052736"/>
            <a:ext cx="8460432" cy="5949280"/>
          </a:xfrm>
        </p:spPr>
        <p:txBody>
          <a:bodyPr>
            <a:normAutofit/>
          </a:bodyPr>
          <a:lstStyle/>
          <a:p>
            <a:pPr eaLnBrk="1" hangingPunct="1"/>
            <a:r>
              <a:rPr lang="pl-PL" sz="1100" b="1" dirty="0">
                <a:solidFill>
                  <a:srgbClr val="000000"/>
                </a:solidFill>
              </a:rPr>
              <a:t>Ogłoszono w prasie miejscowej oraz przez obwieszczenie w Internecie i na tablicy ogłoszeń</a:t>
            </a:r>
            <a:r>
              <a:rPr lang="pl-PL" sz="1100" dirty="0">
                <a:solidFill>
                  <a:srgbClr val="000000"/>
                </a:solidFill>
              </a:rPr>
              <a:t> o podjęciu uchwały o przystąpieniu do sporządzania planu, określając formę, miejsce i termin składania wniosków do planu, nie krótszy niż 21 dni od dnia ogłoszenia;</a:t>
            </a:r>
          </a:p>
          <a:p>
            <a:pPr eaLnBrk="1" hangingPunct="1"/>
            <a:r>
              <a:rPr lang="pl-PL" sz="1200" b="1" dirty="0">
                <a:solidFill>
                  <a:srgbClr val="000000"/>
                </a:solidFill>
              </a:rPr>
              <a:t>Zawiadomiono</a:t>
            </a:r>
            <a:r>
              <a:rPr lang="pl-PL" sz="1200" dirty="0">
                <a:solidFill>
                  <a:srgbClr val="000000"/>
                </a:solidFill>
              </a:rPr>
              <a:t>, na piśmie, o podjęciu uchwały o przystąpieniu do sporządzania planu instytucje i organy właściwe do uzgadniania i opiniowania planu;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Sporządzono projekt planu </a:t>
            </a:r>
            <a:r>
              <a:rPr lang="pl-PL" sz="1400" dirty="0">
                <a:solidFill>
                  <a:srgbClr val="000000"/>
                </a:solidFill>
              </a:rPr>
              <a:t>miejscowego – wnioski;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Sporządzenie prognozy oddziaływania na środowisko</a:t>
            </a:r>
            <a:r>
              <a:rPr lang="pl-PL" sz="1400" dirty="0">
                <a:solidFill>
                  <a:srgbClr val="000000"/>
                </a:solidFill>
              </a:rPr>
              <a:t>; 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Sporządzenie prognozę skutków finansowych </a:t>
            </a:r>
            <a:r>
              <a:rPr lang="pl-PL" sz="1400" dirty="0">
                <a:solidFill>
                  <a:srgbClr val="000000"/>
                </a:solidFill>
              </a:rPr>
              <a:t>uchwalenia planu miejscowego;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Wystąpienie o opinie i uzgodnienia projektu planu</a:t>
            </a:r>
            <a:r>
              <a:rPr lang="pl-PL" sz="1400" dirty="0">
                <a:solidFill>
                  <a:srgbClr val="000000"/>
                </a:solidFill>
              </a:rPr>
              <a:t>;</a:t>
            </a:r>
          </a:p>
          <a:p>
            <a:pPr eaLnBrk="1" hangingPunct="1"/>
            <a:r>
              <a:rPr lang="pl-PL" sz="1400" dirty="0">
                <a:solidFill>
                  <a:srgbClr val="000000"/>
                </a:solidFill>
              </a:rPr>
              <a:t>Wprowadzenie zmian wynikających z uzyskanych uzgodnień i opinii;</a:t>
            </a:r>
          </a:p>
          <a:p>
            <a:pPr>
              <a:buFont typeface="Wingdings" pitchFamily="2" charset="2"/>
              <a:buChar char="Ø"/>
            </a:pPr>
            <a:r>
              <a:rPr lang="pl-PL" sz="1400" b="1" u="sng" dirty="0">
                <a:solidFill>
                  <a:srgbClr val="000000"/>
                </a:solidFill>
              </a:rPr>
              <a:t>Ogłoszenie o wyłożeniu projektu planu do publicznego wglądu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solidFill>
                  <a:srgbClr val="C00000"/>
                </a:solidFill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solidFill>
                  <a:srgbClr val="C00000"/>
                </a:solidFill>
              </a:rPr>
              <a:t>                              </a:t>
            </a:r>
            <a:r>
              <a:rPr lang="pl-PL" sz="1200" dirty="0">
                <a:solidFill>
                  <a:srgbClr val="C00000"/>
                </a:solidFill>
              </a:rPr>
              <a:t>wyłożenie  od 23 października 2024r  do 14 listopada 2024r.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rgbClr val="C00000"/>
                </a:solidFill>
              </a:rPr>
              <a:t>                                  dyskusja publiczna w dniu 12 listopada 2024r.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rgbClr val="C00000"/>
                </a:solidFill>
              </a:rPr>
              <a:t>                                  uwagi do dnia 29 listopada 2024r. </a:t>
            </a:r>
            <a:r>
              <a:rPr lang="pl-PL" sz="1200" b="1" dirty="0">
                <a:solidFill>
                  <a:srgbClr val="C00000"/>
                </a:solidFill>
                <a:highlight>
                  <a:srgbClr val="F4F0F3"/>
                </a:highlight>
              </a:rPr>
              <a:t>– bez uwag.   </a:t>
            </a:r>
            <a:r>
              <a:rPr lang="pl-PL" sz="1200" b="1" dirty="0">
                <a:solidFill>
                  <a:srgbClr val="C00000"/>
                </a:solidFill>
              </a:rPr>
              <a:t>                    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eaLnBrk="1" hangingPunct="1"/>
            <a:endParaRPr lang="pl-PL" sz="1600" u="sng" dirty="0"/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12490A6F-2459-9606-CF43-8149CCF082D9}"/>
              </a:ext>
            </a:extLst>
          </p:cNvPr>
          <p:cNvSpPr/>
          <p:nvPr/>
        </p:nvSpPr>
        <p:spPr>
          <a:xfrm>
            <a:off x="677157" y="4388730"/>
            <a:ext cx="670746" cy="4320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39DA425-3039-6BC7-E171-F4F2AFECF570}"/>
              </a:ext>
            </a:extLst>
          </p:cNvPr>
          <p:cNvSpPr txBox="1"/>
          <p:nvPr/>
        </p:nvSpPr>
        <p:spPr>
          <a:xfrm>
            <a:off x="868514" y="44200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uiExpand="1" build="p"/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621EE0D-E027-FE36-97B1-272E20382271}"/>
              </a:ext>
            </a:extLst>
          </p:cNvPr>
          <p:cNvSpPr txBox="1"/>
          <p:nvPr/>
        </p:nvSpPr>
        <p:spPr>
          <a:xfrm>
            <a:off x="457674" y="145953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Powierzchnia </a:t>
            </a: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</a:t>
            </a:r>
            <a:endParaRPr lang="pl-PL" sz="1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06FCE5-5961-D36E-A962-C065CF95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72" t="11190" r="4695" b="6872"/>
          <a:stretch/>
        </p:blipFill>
        <p:spPr>
          <a:xfrm>
            <a:off x="2577" y="2022920"/>
            <a:ext cx="7272808" cy="482453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23C681A-66A2-7B55-ED29-3B4464180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5" y="0"/>
            <a:ext cx="3282280" cy="235825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8F23868-85F5-1472-97A8-BE9784FEC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4154"/>
            <a:ext cx="5772936" cy="11797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10628</TotalTime>
  <Words>1892</Words>
  <Application>Microsoft Office PowerPoint</Application>
  <PresentationFormat>Pokaz na ekranie (4:3)</PresentationFormat>
  <Paragraphs>115</Paragraphs>
  <Slides>15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Comic Sans MS</vt:lpstr>
      <vt:lpstr>Courier New</vt:lpstr>
      <vt:lpstr>Lucida Sans Unicode</vt:lpstr>
      <vt:lpstr>Times New Roman</vt:lpstr>
      <vt:lpstr>TimesNewRoman</vt:lpstr>
      <vt:lpstr>Wingdings</vt:lpstr>
      <vt:lpstr>Retrospekcja</vt:lpstr>
      <vt:lpstr>PROJEKT     MIEJSCOWEGO  PLANU ZAGOSPODAROWANIA PRZESTRZENNEGO GMINY MSZCZONÓW     </vt:lpstr>
      <vt:lpstr> Uchwała Nr XLV/369/14 Rady Miejskiej w Mszczonowie z dnia 15 kwietnia 2014 r.   Uchwałą Nr VI/24/15 Rady Miejskiej w Mszczonowie z dnia 4 marca 2015r  Uchwałą Nr VII/48/24 Rady Miejskiej w Mszczonowie z dnia 25 września 2024r.       </vt:lpstr>
      <vt:lpstr>Projekt planu obejmuje fragment miejscowości Marków Świnice położony  w północno  - zachodniej części gminy  Mszczonów, o łącznej powierzchni ok. 25 ha.  Układ komunikacyjny obszaru planu oparty jest o istniejące drogi gminne. Powiązany jest z drogą krajową nr 8 i nr 50 poprzez istniejący układ dróg powiatowych i gminnych i istniejące węzły komunikacyjne na drodze nr 8 w Mszczonowie oraz węzeł na drodze nr 50 w Słabomierzu.  Orientacyjna lokalizacja terenu opracowania. </vt:lpstr>
      <vt:lpstr>W  obszarze  opracowania  dominują  tereny  użytkowane rolniczo  oraz zbiorowiska  łąk  i  pól  uprawnych,  na  których  zarzucono  użytkowanie. W  terenach tych obserwuje się pojawianie się samosiewy sosny, co świadczy o  istniejących  procesów sukcesji wtórnej w kierunku leśnym.  Na kilku działkach w południowo – zachodniej części opracowania występuje zabudowa mieszkaniowa jednorodzinna i zagrodowa.   Zagospodarowanie terenu objętego projektem planu miejscowego.</vt:lpstr>
      <vt:lpstr>Prezentacja programu PowerPoint</vt:lpstr>
      <vt:lpstr>Wyrys ze Studium uwarunkowań i kierunków zagospodarowania przestrzennego Gminy MSZCZONÓW </vt:lpstr>
      <vt:lpstr>Wyrys ze Studium uwarunkowań i kierunków zagospodarowania przestrzennego Gminy MSZCZONÓW </vt:lpstr>
      <vt:lpstr>Procedura sporządzania m.p.z.p. - zgodnie z art. 17 ust. 2 ustawy z dnia 27 marca 2003 r. o planowaniu i zagospodarowaniu przestrzennym ( Dz. U. z 2024 r. poz. 1130 z póź. zm. oraz z związku z art. 67 ust. 3 ustawy  z dnia 7 lipca 2023 r . o zmianie ustawy o planowaniu i zagospodarowaniu przestrzennym oraz niektórych innych ustaw (t.j. Dz. U. z 2023r. poz. 1688) ) </vt:lpstr>
      <vt:lpstr>Prezentacja programu PowerPoint</vt:lpstr>
      <vt:lpstr>Prezentacja programu PowerPoint</vt:lpstr>
      <vt:lpstr>1, U/MN - Tereny usług, tereny zabudowy mieszkaniowej jednorodzinnej  Usługi w tym: - usługi użyteczności publicznej, w tym usługi handlu, gastronomii, rozrywki, finansów, działalności biurowej, kultury, zdrowia, opieki społecznej, sportu i rekreacji,  usługi zamieszkania zbiorowego typu: hotel, motel, pensjonat, dom wypoczynkowy,  drobna wytwórczość.  Przeznaczenie uzupełniające: - obiekty budowlane związane z podstawowym przeznaczeniem terenu, - budynki gospodarcze i garaże, - komunikacja, w tym parkingi, infrastruktura techniczna i urządzenia ochrony środowiska dla  potrzeb działki lub potrzeb lokalnych,  Powierzchnia: ok. 6,35ha</vt:lpstr>
      <vt:lpstr>2 U/MN - Tereny usług, tereny zabudowy mieszkaniowej jednorodzinnej Usługi w tym: usługi użyteczności publicznej, w tym usługi handlu, gastronomii, rozrywki, finansów, działalności biurowej, kultury, zdrowia, opieki społecznej, sportu i rekreacji, usługi zamieszkania zbiorowego typu: hotel, motel, pensjonat, dom wypoczynkowy, drobna wytwórczość.   Przeznaczenie uzupełniające: - obiekty budowlane związane z podstawowym przeznaczeniem terenu, - budynki gospodarcze i garaże, - komunikacja, w tym parkingi, infrastruktura techniczna i urządzenia ochrony środowiska dla  potrzeb działki lub potrzeb lokalnych,  Powierzchnia: ok. 17,59ha</vt:lpstr>
      <vt:lpstr>Prezentacja programu PowerPoint</vt:lpstr>
      <vt:lpstr>Położenie obszaru MPZP względem złóż wód termalnych „Wręcza” oraz obszary i tereny terenu górniczego. </vt:lpstr>
      <vt:lpstr>     DZIĘKUJĘ ZA UWAGĘ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MIEJSCOWY PLAN ZAGOSPODAROWANIA PRZESTRZENNEGO GMINY ŻABIA WOLA OBEJMUJĄCY MIEJSCOWOŚĆ BOLESŁAWEK</dc:title>
  <dc:creator>Iwona</dc:creator>
  <cp:lastModifiedBy>Ewelina Maciszewska-Wójcik</cp:lastModifiedBy>
  <cp:revision>957</cp:revision>
  <cp:lastPrinted>2021-10-19T13:11:49Z</cp:lastPrinted>
  <dcterms:created xsi:type="dcterms:W3CDTF">2015-01-19T06:35:19Z</dcterms:created>
  <dcterms:modified xsi:type="dcterms:W3CDTF">2025-03-19T10:07:36Z</dcterms:modified>
</cp:coreProperties>
</file>