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4"/>
  </p:notesMasterIdLst>
  <p:sldIdLst>
    <p:sldId id="489" r:id="rId2"/>
    <p:sldId id="448" r:id="rId3"/>
    <p:sldId id="512" r:id="rId4"/>
    <p:sldId id="515" r:id="rId5"/>
    <p:sldId id="516" r:id="rId6"/>
    <p:sldId id="480" r:id="rId7"/>
    <p:sldId id="423" r:id="rId8"/>
    <p:sldId id="488" r:id="rId9"/>
    <p:sldId id="431" r:id="rId10"/>
    <p:sldId id="513" r:id="rId11"/>
    <p:sldId id="514" r:id="rId12"/>
    <p:sldId id="482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3E91EE5-7D66-491F-A833-471D3F760BB3}">
          <p14:sldIdLst>
            <p14:sldId id="489"/>
            <p14:sldId id="448"/>
            <p14:sldId id="512"/>
            <p14:sldId id="515"/>
            <p14:sldId id="516"/>
            <p14:sldId id="480"/>
            <p14:sldId id="423"/>
            <p14:sldId id="488"/>
            <p14:sldId id="431"/>
            <p14:sldId id="513"/>
            <p14:sldId id="514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E5D8"/>
    <a:srgbClr val="990000"/>
    <a:srgbClr val="F4F0F3"/>
    <a:srgbClr val="008000"/>
    <a:srgbClr val="66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231" autoAdjust="0"/>
  </p:normalViewPr>
  <p:slideViewPr>
    <p:cSldViewPr>
      <p:cViewPr varScale="1">
        <p:scale>
          <a:sx n="107" d="100"/>
          <a:sy n="107" d="100"/>
        </p:scale>
        <p:origin x="21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11.02.2025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61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1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04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9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820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05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9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00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4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96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93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800" u="sng" dirty="0">
                <a:solidFill>
                  <a:schemeClr val="tx1"/>
                </a:solidFill>
              </a:rPr>
              <a:t>PROJEKT</a:t>
            </a:r>
            <a:r>
              <a:rPr lang="pl-PL" sz="1800" dirty="0">
                <a:solidFill>
                  <a:schemeClr val="tx1"/>
                </a:solidFill>
              </a:rPr>
              <a:t>     MIEJSCOWEGO  PLANU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ZAGOSPODAROWANIA PRZESTRZENNEGO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GMINY MSZCZONÓW</a:t>
            </a:r>
            <a:br>
              <a:rPr lang="pl-PL" sz="18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79712" y="2132856"/>
            <a:ext cx="6840760" cy="1800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obejmujący </a:t>
            </a:r>
            <a:r>
              <a:rPr lang="cs-CZ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fragment miasta Mszczonowa</a:t>
            </a:r>
            <a:endParaRPr lang="pl-PL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270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4CAD63-A52C-2922-C944-5D8924E7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5616624"/>
          </a:xfrm>
        </p:spPr>
        <p:txBody>
          <a:bodyPr>
            <a:normAutofit/>
          </a:bodyPr>
          <a:lstStyle/>
          <a:p>
            <a:pPr marL="180340">
              <a:tabLst>
                <a:tab pos="180340" algn="l"/>
              </a:tabLst>
            </a:pPr>
            <a:r>
              <a:rPr lang="pl-PL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Ustalenia dotyczące parkowania pojazdów: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685800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Obowiązuje konieczność zapewnienia miejsc parkingowych dla samochodów osobowych towarzyszących poszczególnym przeznaczeniom terenu, co najmniej w liczbie ustalonej zgodnie z następującymi wskaźnikami:</a:t>
            </a:r>
          </a:p>
          <a:p>
            <a:pPr marL="0" lvl="0" indent="0" algn="just">
              <a:buNone/>
              <a:tabLst>
                <a:tab pos="685800" algn="l"/>
              </a:tabLst>
            </a:pP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0215" algn="l"/>
                <a:tab pos="1152525" algn="l"/>
              </a:tabLst>
            </a:pPr>
            <a:r>
              <a:rPr lang="pl-PL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handlu 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 miejsca na 100,0 m² powierzchni sprzedaży,</a:t>
            </a:r>
          </a:p>
          <a:p>
            <a:pPr marL="457200" lvl="1" indent="0">
              <a:buNone/>
              <a:tabLst>
                <a:tab pos="450215" algn="l"/>
                <a:tab pos="1152525" algn="l"/>
              </a:tabLst>
            </a:pPr>
            <a:r>
              <a:rPr lang="pl-PL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biur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miejsca na 100,0 m² powierzchni użytkowej biura,</a:t>
            </a:r>
          </a:p>
          <a:p>
            <a:pPr marL="457200" lvl="1" indent="0">
              <a:buNone/>
              <a:tabLst>
                <a:tab pos="450215" algn="l"/>
                <a:tab pos="1152525" algn="l"/>
              </a:tabLst>
            </a:pPr>
            <a:r>
              <a:rPr lang="pl-PL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usług innych 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 miejsce na każde 150,0 m² powierzchni użytkowej,</a:t>
            </a:r>
          </a:p>
          <a:p>
            <a:pPr marL="457200" lvl="1" indent="0">
              <a:buNone/>
              <a:tabLst>
                <a:tab pos="450215" algn="l"/>
                <a:tab pos="1152525" algn="l"/>
              </a:tabLst>
            </a:pPr>
            <a:r>
              <a:rPr lang="pl-PL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budynków mieszkalnych wielorodzinnych:</a:t>
            </a:r>
          </a:p>
          <a:p>
            <a:pPr marL="450215">
              <a:tabLst>
                <a:tab pos="11525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1,5 miejsca na jeden lokal mieszkalny o powierzchni użytkowej do 45m²,</a:t>
            </a:r>
          </a:p>
          <a:p>
            <a:pPr marL="450215">
              <a:tabLst>
                <a:tab pos="1152525" algn="l"/>
              </a:tabLst>
            </a:pPr>
            <a:r>
              <a:rPr lang="pl-PL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- 1,8 miejsca na jeden lokal mieszkalny o powierzchni użytkowej powyżej 45m²;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  <a:tabLst>
                <a:tab pos="270510" algn="l"/>
              </a:tabLst>
            </a:pP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70510" algn="l"/>
              </a:tabLst>
            </a:pPr>
            <a:r>
              <a:rPr lang="pl-PL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iejsca parkingowe, o których mowa </a:t>
            </a:r>
            <a:r>
              <a:rPr lang="pl-PL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powyżej 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należy sytuować w terenie działek związanych z poszczególnymi obiektami, w tym w parkingach podziemnych;</a:t>
            </a:r>
          </a:p>
          <a:p>
            <a:pPr marL="0" lvl="0" indent="0" algn="just">
              <a:buNone/>
              <a:tabLst>
                <a:tab pos="270510" algn="l"/>
              </a:tabLst>
            </a:pPr>
            <a:r>
              <a:rPr lang="pl-PL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każde 30 miejsc parkingowych należy przewidzieć minimum jedno miejsce parkingowe dla samochodów zaopatrzonych w kartę parkingową, lecz nie mniej niż jedno na obiekt w przypadku wyznaczenia co najmniej 6 miejsc parkingowych.</a:t>
            </a:r>
          </a:p>
          <a:p>
            <a:pPr marL="0" lvl="0" indent="0" algn="just">
              <a:buNone/>
              <a:tabLst>
                <a:tab pos="270510" algn="l"/>
              </a:tabLst>
            </a:pP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9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C3EAB-4B66-CD47-6C22-9E7C629B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1KDDp  -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 komunikacji – teren poszerzenia drogi publicznej kategorii gminnej klasy dojazdowej.</a:t>
            </a:r>
            <a:br>
              <a:rPr lang="pl-PL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74296B-0185-D6C6-3B13-3289E1B3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14" y="1848236"/>
            <a:ext cx="7543801" cy="4023360"/>
          </a:xfrm>
        </p:spPr>
        <p:txBody>
          <a:bodyPr>
            <a:norm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1KDDp (ul. Malinowa) szerokość w liniach rozgraniczających zmienna od 3.0m do 13,0m;</a:t>
            </a:r>
            <a:endParaRPr lang="pl-PL" sz="1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498F99-E462-FC73-4B41-1B4461E2E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3" t="57160"/>
          <a:stretch/>
        </p:blipFill>
        <p:spPr>
          <a:xfrm>
            <a:off x="1763688" y="2275179"/>
            <a:ext cx="5472608" cy="359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2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    </a:t>
            </a:r>
            <a:r>
              <a:rPr lang="pl-PL" dirty="0">
                <a:solidFill>
                  <a:schemeClr val="tx1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0473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88024" y="2385268"/>
            <a:ext cx="4067944" cy="223224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400" cap="none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 rot="10800000" flipV="1">
            <a:off x="126268" y="1340768"/>
            <a:ext cx="417646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900" b="1" i="1" dirty="0">
              <a:solidFill>
                <a:srgbClr val="000000"/>
              </a:solidFill>
            </a:endParaRPr>
          </a:p>
          <a:p>
            <a:r>
              <a:rPr lang="pl-PL" sz="1400" dirty="0">
                <a:solidFill>
                  <a:srgbClr val="000000"/>
                </a:solidFill>
              </a:rPr>
              <a:t>Uchwała 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Nr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VIII/42/15 Rady Miejskiej 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Mszczonowie </a:t>
            </a:r>
            <a:r>
              <a:rPr lang="pl-PL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dnia 29 kwietnia 2015r.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sprawie przystąpienia do sporządzenia miejscowego planu zagospodarowania przestrzennego miasta Mszczonowa obejmującego działki nr ew.: 1163, 1164, 1168, 1169, 1182/14, 1182/15 w ich granicach ewidencyjnych           </a:t>
            </a: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915FA1-EB04-7438-8892-AA685B24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50" y="1052736"/>
            <a:ext cx="476745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728E7251-44F4-F996-2FF1-FE0A1C9D0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20011" y="623269"/>
            <a:ext cx="4794267" cy="374183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A7B174B-023A-CB1C-D0A5-316CD403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 fontScale="90000"/>
          </a:bodyPr>
          <a:lstStyle/>
          <a:p>
            <a:r>
              <a:rPr lang="pl-PL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Orientacyjna lokalizacja terenu opracowania.</a:t>
            </a:r>
            <a:b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F4A4E1A-5402-6AD1-9AC3-1B1BD7C824EF}"/>
              </a:ext>
            </a:extLst>
          </p:cNvPr>
          <p:cNvSpPr/>
          <p:nvPr/>
        </p:nvSpPr>
        <p:spPr>
          <a:xfrm>
            <a:off x="2843808" y="1923543"/>
            <a:ext cx="400712" cy="1050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01258CE-A82B-42A5-6CC8-AFF04178EA9D}"/>
              </a:ext>
            </a:extLst>
          </p:cNvPr>
          <p:cNvSpPr txBox="1"/>
          <p:nvPr/>
        </p:nvSpPr>
        <p:spPr>
          <a:xfrm rot="18368196">
            <a:off x="1888957" y="154516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Ul. Warszawska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216E7EA-D481-08DE-F35A-8AB7609D9C51}"/>
              </a:ext>
            </a:extLst>
          </p:cNvPr>
          <p:cNvSpPr txBox="1"/>
          <p:nvPr/>
        </p:nvSpPr>
        <p:spPr>
          <a:xfrm>
            <a:off x="3491880" y="34290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Ul. Tarczyńska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0D2FC8D-E346-698A-8AB9-C8B4EB89AF98}"/>
              </a:ext>
            </a:extLst>
          </p:cNvPr>
          <p:cNvSpPr txBox="1"/>
          <p:nvPr/>
        </p:nvSpPr>
        <p:spPr>
          <a:xfrm>
            <a:off x="3244520" y="12674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Ul. Północna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62D0B84-4EC5-E4B6-D0D6-EFF1EA62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24" y="2276872"/>
            <a:ext cx="4258884" cy="4582418"/>
          </a:xfrm>
          <a:prstGeom prst="rect">
            <a:avLst/>
          </a:prstGeom>
        </p:spPr>
      </p:pic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AE17CCE-5534-B800-7B32-7EB814DAD3B8}"/>
              </a:ext>
            </a:extLst>
          </p:cNvPr>
          <p:cNvCxnSpPr>
            <a:cxnSpLocks/>
          </p:cNvCxnSpPr>
          <p:nvPr/>
        </p:nvCxnSpPr>
        <p:spPr>
          <a:xfrm>
            <a:off x="3244520" y="2744052"/>
            <a:ext cx="3487720" cy="1981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69B7FD-B4A6-27B6-17BD-4B85B681E380}"/>
              </a:ext>
            </a:extLst>
          </p:cNvPr>
          <p:cNvSpPr txBox="1"/>
          <p:nvPr/>
        </p:nvSpPr>
        <p:spPr>
          <a:xfrm>
            <a:off x="179512" y="456808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Obszar opracowania zlokalizowany jest w przestrzeni miejskiej, </a:t>
            </a:r>
          </a:p>
          <a:p>
            <a:r>
              <a:rPr lang="pl-PL" sz="1200" dirty="0"/>
              <a:t>w niedalekiej odległości od ścisłego centrum Mszczonowa, </a:t>
            </a:r>
            <a:br>
              <a:rPr lang="pl-PL" sz="1200" dirty="0"/>
            </a:br>
            <a:r>
              <a:rPr lang="pl-PL" sz="1200" dirty="0"/>
              <a:t>w bezpośrednim sąsiedztwie osiedla wielorodzinnego oraz jednorodzinnego i różnorodnych usług publicznych i komercyjnych.</a:t>
            </a:r>
          </a:p>
        </p:txBody>
      </p:sp>
    </p:spTree>
    <p:extLst>
      <p:ext uri="{BB962C8B-B14F-4D97-AF65-F5344CB8AC3E}">
        <p14:creationId xmlns:p14="http://schemas.microsoft.com/office/powerpoint/2010/main" val="16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8ECE8-1E83-5098-A15A-07F3682B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5E5163-5B27-15D4-E2E2-639C6E5F9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33" t="3544" r="293" b="48125"/>
          <a:stretch/>
        </p:blipFill>
        <p:spPr>
          <a:xfrm>
            <a:off x="179512" y="0"/>
            <a:ext cx="6624736" cy="30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CBA05851-8A08-D5D3-FA71-4196C9F5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" t="51875"/>
          <a:stretch/>
        </p:blipFill>
        <p:spPr>
          <a:xfrm>
            <a:off x="2662470" y="3197369"/>
            <a:ext cx="6374028" cy="30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4559A05-4115-3405-EBB7-F64BB1ACCF0B}"/>
              </a:ext>
            </a:extLst>
          </p:cNvPr>
          <p:cNvSpPr txBox="1">
            <a:spLocks/>
          </p:cNvSpPr>
          <p:nvPr/>
        </p:nvSpPr>
        <p:spPr>
          <a:xfrm>
            <a:off x="51921" y="3461828"/>
            <a:ext cx="2524905" cy="23033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Teren nie jest użytkowany rolniczo, co powoduje zarastanie go chwastami i stopniową degradacją gleb.</a:t>
            </a:r>
          </a:p>
          <a:p>
            <a:r>
              <a:rPr lang="pl-PL" sz="1400" dirty="0"/>
              <a:t>Dominują rośliny </a:t>
            </a:r>
            <a:r>
              <a:rPr lang="pl-PL" sz="1400" dirty="0" err="1"/>
              <a:t>synatropijne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/>
              <a:t>z dużym udziałem gatunków trawiastych oraz roślin zielonych </a:t>
            </a:r>
            <a:br>
              <a:rPr lang="pl-PL" sz="1400" dirty="0"/>
            </a:br>
            <a:r>
              <a:rPr lang="pl-PL" sz="1400" dirty="0"/>
              <a:t>i niewielkim porostem drzew (brzozy, orzecha i klonu) w południowej części opracowania.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1A2A3A-94D7-0B00-7A20-00716FEF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9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BBC8E-81E3-FFBC-C177-DB39DF3C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C7F00AF-BE75-612F-66E8-16DB12E3F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1968" t="7841" r="6582" b="13440"/>
          <a:stretch/>
        </p:blipFill>
        <p:spPr>
          <a:xfrm>
            <a:off x="5273716" y="2204864"/>
            <a:ext cx="3870284" cy="416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E42F472D-5710-B2D5-2F7F-CE2B75B2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0" t="1112" r="39277" b="24008"/>
          <a:stretch/>
        </p:blipFill>
        <p:spPr>
          <a:xfrm>
            <a:off x="107504" y="260708"/>
            <a:ext cx="511256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 fontScale="90000"/>
          </a:bodyPr>
          <a:lstStyle/>
          <a:p>
            <a:r>
              <a:rPr lang="pl-PL" sz="2000" dirty="0" err="1">
                <a:solidFill>
                  <a:srgbClr val="000000"/>
                </a:solidFill>
                <a:latin typeface="Lucida Sans Unicode" pitchFamily="34" charset="0"/>
              </a:rPr>
              <a:t>Wyrys</a:t>
            </a:r>
            <a: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  <a:t> ze Studium uwarunkowań i kierunków zagospodarowania przestrzennego Gminy MSZCZONÓW</a:t>
            </a:r>
            <a:br>
              <a:rPr lang="pl-PL" dirty="0">
                <a:latin typeface="Lucida Sans Unicode" pitchFamily="34" charset="0"/>
              </a:rPr>
            </a:b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9E6982-002B-3738-5035-2137F5CE458C}"/>
              </a:ext>
            </a:extLst>
          </p:cNvPr>
          <p:cNvSpPr txBox="1"/>
          <p:nvPr/>
        </p:nvSpPr>
        <p:spPr>
          <a:xfrm>
            <a:off x="3810076" y="1826638"/>
            <a:ext cx="5112568" cy="377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/>
            <a:r>
              <a:rPr lang="x-none" sz="1100" b="1" u="sng" dirty="0">
                <a:effectLst/>
                <a:ea typeface="Times New Roman" panose="02020603050405020304" pitchFamily="18" charset="0"/>
              </a:rPr>
              <a:t>MU</a:t>
            </a:r>
            <a:r>
              <a:rPr lang="pl-PL" sz="1100" b="1" u="sng" dirty="0">
                <a:effectLst/>
                <a:ea typeface="Times New Roman" panose="02020603050405020304" pitchFamily="18" charset="0"/>
              </a:rPr>
              <a:t>1</a:t>
            </a:r>
            <a:r>
              <a:rPr lang="x-none" sz="1100" b="1" dirty="0">
                <a:effectLst/>
                <a:ea typeface="Times New Roman" panose="02020603050405020304" pitchFamily="18" charset="0"/>
              </a:rPr>
              <a:t> - 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pl-PL" sz="12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Obszary wielofunkcyjnej zabudowy miejskiej. 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Obszar zabudowy miejskiej w tym intensywnej zabudowy mieszkaniowej wielorodzinnej i jednorodzinnej. W centrum miasta  w formie  zwartej  wielofunkcyjnej  zabudowy </a:t>
            </a:r>
            <a:r>
              <a:rPr lang="pl-PL" sz="1200" dirty="0">
                <a:effectLst/>
                <a:latin typeface="Garamond" panose="02020404030301010803" pitchFamily="18" charset="0"/>
                <a:ea typeface="TimesNewRoman"/>
                <a:cs typeface="TimesNewRoman"/>
              </a:rPr>
              <a:t>ś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ródmiejskiej  tworzącej  pierzeje ulic i place, zieleńce.  W obszarze istnieją i planuje się rozwój usług   z zakresu administracji, organizacji społecznych, obrotu finansowego, ubezpiecze</a:t>
            </a:r>
            <a:r>
              <a:rPr lang="pl-PL" sz="1200" dirty="0">
                <a:effectLst/>
                <a:latin typeface="Garamond" panose="02020404030301010803" pitchFamily="18" charset="0"/>
                <a:ea typeface="TimesNewRoman"/>
                <a:cs typeface="TimesNewRoman"/>
              </a:rPr>
              <a:t>ń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kultury, nauki,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szkolnictwa, handlu, turystyki, hotelarstwa, sportu, transportu, ł</a:t>
            </a:r>
            <a:r>
              <a:rPr lang="pl-PL" sz="1200" dirty="0">
                <a:effectLst/>
                <a:latin typeface="Garamond" panose="02020404030301010803" pitchFamily="18" charset="0"/>
                <a:ea typeface="TimesNewRoman"/>
                <a:cs typeface="TimesNewRoman"/>
              </a:rPr>
              <a:t>ą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czno</a:t>
            </a:r>
            <a:r>
              <a:rPr lang="pl-PL" sz="1200" dirty="0">
                <a:effectLst/>
                <a:latin typeface="Garamond" panose="02020404030301010803" pitchFamily="18" charset="0"/>
                <a:ea typeface="TimesNewRoman"/>
                <a:cs typeface="TimesNewRoman"/>
              </a:rPr>
              <a:t>ś</a:t>
            </a: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ci itp. </a:t>
            </a:r>
            <a:r>
              <a:rPr lang="pl-PL" sz="1200" dirty="0">
                <a:latin typeface="Garamond" panose="02020404030301010803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          o  charakterze lokalnym i ponadlokalnym . </a:t>
            </a:r>
          </a:p>
          <a:p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 dla MU1: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max powierzchnię zabudowy – 60% powierzchni działki,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min powierzchnię biologicznie czynną – 20% powierzchni działki,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wysokość budynków w strefie  ustala się  jako budynki niskie (12.0 m)  i średniowysokie (25.0 m)  na etapie  sporządzenia planów miejscowych dopuszcza się wprowadzenie zabudowy wysokiej (do 55.0m) jako pojedynczych dominant (obiekty sakralne i inne) lub całych kwartałów zabudowy.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porządkowanie i estetyzacje terenów publicznych.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/>
            <a:r>
              <a:rPr lang="pl-PL" sz="1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endParaRPr lang="pl-PL" sz="1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4A7FD1-6973-D282-A5CC-D3C81DB2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4" y="831308"/>
            <a:ext cx="3573540" cy="302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28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124744"/>
            <a:ext cx="8460432" cy="5376862"/>
          </a:xfrm>
        </p:spPr>
        <p:txBody>
          <a:bodyPr>
            <a:normAutofit/>
          </a:bodyPr>
          <a:lstStyle/>
          <a:p>
            <a:pPr eaLnBrk="1" hangingPunct="1"/>
            <a:r>
              <a:rPr lang="pl-PL" sz="13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3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eaLnBrk="1" hangingPunct="1"/>
            <a:r>
              <a:rPr lang="pl-PL" sz="1200" b="1" dirty="0">
                <a:solidFill>
                  <a:srgbClr val="000000"/>
                </a:solidFill>
              </a:rPr>
              <a:t>Zawiadomiono</a:t>
            </a:r>
            <a:r>
              <a:rPr lang="pl-PL" sz="12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Sporządzono projekt planu </a:t>
            </a:r>
            <a:r>
              <a:rPr lang="pl-PL" sz="1400" dirty="0">
                <a:solidFill>
                  <a:srgbClr val="000000"/>
                </a:solidFill>
              </a:rPr>
              <a:t>miejscowego – wnioski;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pl-PL" sz="1400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 eaLnBrk="1" hangingPunct="1">
              <a:buNone/>
            </a:pPr>
            <a:endParaRPr lang="pl-PL" sz="1050" dirty="0">
              <a:solidFill>
                <a:srgbClr val="2C2E2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pl-PL" sz="1050" dirty="0">
              <a:solidFill>
                <a:srgbClr val="2C2E2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pl-PL" sz="1050" dirty="0">
              <a:solidFill>
                <a:srgbClr val="2C2E2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pl-PL" sz="1050" dirty="0">
              <a:solidFill>
                <a:srgbClr val="2C2E2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pl-PL" sz="1050" dirty="0">
              <a:solidFill>
                <a:srgbClr val="2C2E2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/>
            <a:endParaRPr lang="pl-PL" sz="1600" u="sng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Procedura sporządzania </a:t>
            </a:r>
            <a:r>
              <a:rPr lang="pl-PL" sz="1400" u="sng" dirty="0" err="1">
                <a:solidFill>
                  <a:schemeClr val="tx1"/>
                </a:solidFill>
                <a:latin typeface="Arial Narrow" panose="020B0606020202030204" pitchFamily="34" charset="0"/>
              </a:rPr>
              <a:t>m.p.z.p</a:t>
            </a:r>
            <a:r>
              <a:rPr lang="pl-PL" sz="1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. - zgodnie z art. 17 ust. 2 ustawy z dnia 27 marca 2003 r. o planowaniu i zagospodarowaniu i </a:t>
            </a:r>
            <a:r>
              <a:rPr lang="pl-PL" sz="1400" u="sng" dirty="0" err="1">
                <a:solidFill>
                  <a:schemeClr val="tx1"/>
                </a:solidFill>
                <a:latin typeface="Arial Narrow" panose="020B0606020202030204" pitchFamily="34" charset="0"/>
              </a:rPr>
              <a:t>zagospod</a:t>
            </a:r>
            <a:r>
              <a:rPr lang="pl-PL" sz="1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pl-PL" sz="14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przestrzennym ( Dz. U. 2024  poz. 1130 z </a:t>
            </a:r>
            <a:r>
              <a:rPr lang="pl-PL" sz="1400" u="sng" dirty="0" err="1">
                <a:solidFill>
                  <a:srgbClr val="000000"/>
                </a:solidFill>
                <a:latin typeface="Arial Narrow" panose="020B0606020202030204" pitchFamily="34" charset="0"/>
              </a:rPr>
              <a:t>późn</a:t>
            </a:r>
            <a:r>
              <a:rPr lang="pl-PL" sz="14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. zm.) </a:t>
            </a:r>
            <a:endParaRPr lang="pl-PL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3407333-9CAE-36E0-40CD-526DD38F9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60627"/>
              </p:ext>
            </p:extLst>
          </p:nvPr>
        </p:nvGraphicFramePr>
        <p:xfrm>
          <a:off x="323528" y="4725144"/>
          <a:ext cx="698015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076">
                  <a:extLst>
                    <a:ext uri="{9D8B030D-6E8A-4147-A177-3AD203B41FA5}">
                      <a16:colId xmlns:a16="http://schemas.microsoft.com/office/drawing/2014/main" val="69564704"/>
                    </a:ext>
                  </a:extLst>
                </a:gridCol>
                <a:gridCol w="3490076">
                  <a:extLst>
                    <a:ext uri="{9D8B030D-6E8A-4147-A177-3AD203B41FA5}">
                      <a16:colId xmlns:a16="http://schemas.microsoft.com/office/drawing/2014/main" val="3884614504"/>
                    </a:ext>
                  </a:extLst>
                </a:gridCol>
              </a:tblGrid>
              <a:tr h="2039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u="sng" dirty="0">
                          <a:solidFill>
                            <a:srgbClr val="000000"/>
                          </a:solidFill>
                        </a:rPr>
                        <a:t>I wyłożenie: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wyłożenie  od 31 stycznia 2017r do 24 luty 2017r.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dyskusja publiczna w dniu 8 luty 2017r. </a:t>
                      </a:r>
                    </a:p>
                    <a:p>
                      <a:pPr marL="0" indent="0">
                        <a:buNone/>
                      </a:pPr>
                      <a:endParaRPr lang="pl-PL" sz="1200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uwagi do dnia 15 marca 2017r. – </a:t>
                      </a:r>
                      <a:r>
                        <a:rPr lang="pl-PL" sz="1200" b="1" u="sng" dirty="0">
                          <a:solidFill>
                            <a:srgbClr val="C00000"/>
                          </a:solidFill>
                        </a:rPr>
                        <a:t>brak uwag</a:t>
                      </a:r>
                      <a:endParaRPr lang="pl-PL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u="sng" dirty="0">
                          <a:solidFill>
                            <a:srgbClr val="000000"/>
                          </a:solidFill>
                        </a:rPr>
                        <a:t>II wyłożenie: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wyłożenie  od 4 grudnia 2024r do 27 grudnia 2024r.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dyskusja publiczna w dniu 12 grudnia 2024r. </a:t>
                      </a:r>
                    </a:p>
                    <a:p>
                      <a:pPr marL="0" indent="0">
                        <a:buNone/>
                      </a:pPr>
                      <a:endParaRPr lang="pl-PL" sz="1200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</a:rPr>
                        <a:t>uwagi do dnia 13 stycznia 2024r. – </a:t>
                      </a:r>
                      <a:r>
                        <a:rPr lang="pl-PL" sz="1200" b="1" u="sng" dirty="0">
                          <a:solidFill>
                            <a:srgbClr val="C00000"/>
                          </a:solidFill>
                        </a:rPr>
                        <a:t>brak uwag</a:t>
                      </a:r>
                      <a:endParaRPr lang="pl-PL" sz="1200" u="sng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951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1EE99-C8A5-4B5D-AD38-564EE8D3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52" y="260648"/>
            <a:ext cx="8884096" cy="5328592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b="1" dirty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300" b="1" dirty="0">
                <a:solidFill>
                  <a:srgbClr val="002060"/>
                </a:solidFill>
                <a:latin typeface="+mn-lt"/>
              </a:rPr>
              <a:t>Zasady i warunki zagospodarowania wynikające z potrzeb ochrony środowiska, przyrody i krajobrazu</a:t>
            </a:r>
            <a:r>
              <a:rPr lang="pl-PL" altLang="pl-PL" sz="23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dirty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1.W obszarze planu ustala się zakaz realizacji przedsięwzięć mogących znacząco oddziaływać na środowisko w rozumieniu przepisów ustawy o udostępnianiu informacji o środowisku i jego ochronie, udziale społeczeństwa w ochronie środowiska oraz ocenach oddziaływania na środowisko.</a:t>
            </a:r>
          </a:p>
          <a:p>
            <a:pPr algn="just">
              <a:tabLst>
                <a:tab pos="2501265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Zakaz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 którym mowa w ust.1 nie dotyczy infrastruktury technicznej i dróg oraz przedsięwzięć mogących potencjalnie znacząco oddziaływać na środowisko w zakresie budowy garaży, parkingów samochodowych lub zespołów parkingów na potrzeby planowanego przedsięwzięcia.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501265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Ustala się w obszarze planu zakaz lokalizacji zakładów o zwiększonym i dużym ryzyku wystąpienia poważnych awarii przemysłowych w rozumieniu przepisów ustawy z zakresu ochrony środowiska.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501265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Dopuszcza się zmianę ukształtowania terenu, likwidację </a:t>
            </a:r>
            <a:r>
              <a:rPr lang="pl-P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zadrzewień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zachowując określoną niniejszym planem powierzchnię biologicznie czynną.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pl-PL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1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3372FAF-7AB0-423E-0C11-F1ED1EBF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412"/>
            <a:ext cx="5031346" cy="650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BE3B1DC-7485-D320-0E3C-D590A762B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34" y="92002"/>
            <a:ext cx="4572000" cy="110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C1CF541-BB67-5759-7FE2-34B614EA5FFE}"/>
              </a:ext>
            </a:extLst>
          </p:cNvPr>
          <p:cNvSpPr txBox="1"/>
          <p:nvPr/>
        </p:nvSpPr>
        <p:spPr>
          <a:xfrm>
            <a:off x="5292080" y="1991796"/>
            <a:ext cx="3537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fontAlgn="base">
              <a:buSzPts val="1000"/>
              <a:buFontTx/>
              <a:buChar char="-"/>
              <a:tabLst>
                <a:tab pos="914400" algn="l"/>
                <a:tab pos="949325" algn="l"/>
              </a:tabLst>
            </a:pP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udział powierzchni zabudowy w stosunku do </a:t>
            </a:r>
          </a:p>
          <a:p>
            <a:pPr lvl="0" fontAlgn="base">
              <a:buSzPts val="1000"/>
              <a:tabLst>
                <a:tab pos="914400" algn="l"/>
                <a:tab pos="949325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powierzchni działki budowlanej - maksymalnie 60%,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udział powierzchni biologicznie czynnej w stosunku do powierzchni działki budowlanej – minimum 25%,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maksymalna intensywność zabudowy- 3.5,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maksymalna nadziemna intensywność zabudowy – 2.5,</a:t>
            </a:r>
          </a:p>
          <a:p>
            <a:pPr>
              <a:tabLst>
                <a:tab pos="154305" algn="l"/>
              </a:tabLst>
            </a:pP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minimalna nadziemna intensywność zabudowy - 0,01;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14A2F4E-F024-F2F5-FB82-D8301F0D0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3733"/>
              </p:ext>
            </p:extLst>
          </p:nvPr>
        </p:nvGraphicFramePr>
        <p:xfrm>
          <a:off x="5405257" y="3833173"/>
          <a:ext cx="3537607" cy="73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607">
                  <a:extLst>
                    <a:ext uri="{9D8B030D-6E8A-4147-A177-3AD203B41FA5}">
                      <a16:colId xmlns:a16="http://schemas.microsoft.com/office/drawing/2014/main" val="1502721317"/>
                    </a:ext>
                  </a:extLst>
                </a:gridCol>
              </a:tblGrid>
              <a:tr h="675947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100" b="0" i="0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wysokość zabudowy: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100" b="0" i="0" u="sng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17,0m w tym dla budynków gospodarczych i garaży oraz obiektów małej architektury – 6,0 m,</a:t>
                      </a:r>
                      <a:endParaRPr lang="pl-PL" sz="11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050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30CB761-933D-73F5-D8C4-0BC17A10F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88778"/>
              </p:ext>
            </p:extLst>
          </p:nvPr>
        </p:nvGraphicFramePr>
        <p:xfrm>
          <a:off x="5138850" y="5301208"/>
          <a:ext cx="3977675" cy="100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7675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880844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Obsługa komunikacyjna terenu 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 istniejącej drogi publicznej (ul. Malinowa), której poszerzenie 1KDDp znajduje się w granicach planu oraz z drogi publicznej (ul. Warszawska) zlokalizowanej w bezpośrednim sąsiedztwie granicy planu;</a:t>
                      </a: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11021</TotalTime>
  <Words>994</Words>
  <Application>Microsoft Office PowerPoint</Application>
  <PresentationFormat>Pokaz na ekranie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Comic Sans MS</vt:lpstr>
      <vt:lpstr>Courier New</vt:lpstr>
      <vt:lpstr>Garamond</vt:lpstr>
      <vt:lpstr>Lucida Sans Unicode</vt:lpstr>
      <vt:lpstr>Times New Roman</vt:lpstr>
      <vt:lpstr>Wingdings</vt:lpstr>
      <vt:lpstr>Retrospekcja</vt:lpstr>
      <vt:lpstr>PROJEKT     MIEJSCOWEGO  PLANU ZAGOSPODAROWANIA PRZESTRZENNEGO GMINY MSZCZONÓW     </vt:lpstr>
      <vt:lpstr>      </vt:lpstr>
      <vt:lpstr>Orientacyjna lokalizacja terenu opracowania. </vt:lpstr>
      <vt:lpstr>Prezentacja programu PowerPoint</vt:lpstr>
      <vt:lpstr>Prezentacja programu PowerPoint</vt:lpstr>
      <vt:lpstr>Wyrys ze Studium uwarunkowań i kierunków zagospodarowania przestrzennego Gminy MSZCZONÓW </vt:lpstr>
      <vt:lpstr>Procedura sporządzania m.p.z.p. - zgodnie z art. 17 ust. 2 ustawy z dnia 27 marca 2003 r. o planowaniu i zagospodarowaniu i zagospod. przestrzennym ( Dz. U. 2024  poz. 1130 z późn. zm.) </vt:lpstr>
      <vt:lpstr>Prezentacja programu PowerPoint</vt:lpstr>
      <vt:lpstr>Prezentacja programu PowerPoint</vt:lpstr>
      <vt:lpstr>Prezentacja programu PowerPoint</vt:lpstr>
      <vt:lpstr>1KDDp  - Teren komunikacji – teren poszerzenia drogi publicznej kategorii gminnej klasy dojazdowej. </vt:lpstr>
      <vt:lpstr>     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962</cp:revision>
  <cp:lastPrinted>2021-10-19T13:11:49Z</cp:lastPrinted>
  <dcterms:created xsi:type="dcterms:W3CDTF">2015-01-19T06:35:19Z</dcterms:created>
  <dcterms:modified xsi:type="dcterms:W3CDTF">2025-02-11T12:38:10Z</dcterms:modified>
</cp:coreProperties>
</file>