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91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Stan etatowy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Zespół ds. </a:t>
                    </a:r>
                    <a:r>
                      <a:rPr lang="en-US" dirty="0" err="1"/>
                      <a:t>Wykroczeń</a:t>
                    </a:r>
                    <a:r>
                      <a:rPr lang="en-US" baseline="0" dirty="0"/>
                      <a:t>; 2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7-4A62-9AA2-668D8D3C6772}"/>
                </c:ext>
              </c:extLst>
            </c:dLbl>
            <c:dLbl>
              <c:idx val="3"/>
              <c:layout>
                <c:manualLayout>
                  <c:x val="1.3311146691352032E-3"/>
                  <c:y val="0.11182128665828256"/>
                </c:manualLayout>
              </c:layout>
              <c:tx>
                <c:rich>
                  <a:bodyPr/>
                  <a:lstStyle/>
                  <a:p>
                    <a:fld id="{80FCAC66-09D5-4F39-9877-F29795008022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; 15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049693550152"/>
                      <c:h val="9.41191680143624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27-4A62-9AA2-668D8D3C6772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Zespół Kryminalny</c:v>
                </c:pt>
                <c:pt idx="1">
                  <c:v> Zespół Dzielnicowych</c:v>
                </c:pt>
                <c:pt idx="2">
                  <c:v>Zespół ds. Wykroczeń</c:v>
                </c:pt>
                <c:pt idx="3">
                  <c:v>Zespół Patrolowo-Interwencyjny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9-4E68-8D57-EEA768CA16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4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4"/>
                      <c:pt idx="0">
                        <c:v>Zespół Kryminalny</c:v>
                      </c:pt>
                      <c:pt idx="1">
                        <c:v> Zespół Dzielnicowych</c:v>
                      </c:pt>
                      <c:pt idx="2">
                        <c:v>Zespół ds. Wykroczeń</c:v>
                      </c:pt>
                      <c:pt idx="3">
                        <c:v>Zespół Patrolowo-Interwencyjny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229-4E68-8D57-EEA768CA16A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4"/>
                      <c:pt idx="0">
                        <c:v>Zespół Kryminalny</c:v>
                      </c:pt>
                      <c:pt idx="1">
                        <c:v> Zespół Dzielnicowych</c:v>
                      </c:pt>
                      <c:pt idx="2">
                        <c:v>Zespół ds. Wykroczeń</c:v>
                      </c:pt>
                      <c:pt idx="3">
                        <c:v>Zespół Patrolowo-Interwencyjny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229-4E68-8D57-EEA768CA16A6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Kradzież pojazdu – ilość łączna zdarzeń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8-4684-8174-B12EAF75C8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EF8-4684-8174-B12EAF75C83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EF8-4684-8174-B12EAF75C837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Łączna ilość przestępstw w 7 kategoriach w latach 2022 – 2024 :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96</c:v>
                </c:pt>
                <c:pt idx="1">
                  <c:v>98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5-469E-9980-57776A28CD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AF5-469E-9980-57776A28CDA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AF5-469E-9980-57776A28CDA8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Średnia ilość prowadzonych postępowań przypadających na jednego funkcjonariusza: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93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8-4F2F-AADF-51E5779BE2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E08-4F2F-AADF-51E5779BE27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E08-4F2F-AADF-51E5779BE278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Ilość przeprowadzonych postępowań w poszczególnych latach: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463</c:v>
                </c:pt>
                <c:pt idx="1">
                  <c:v>413</c:v>
                </c:pt>
                <c:pt idx="2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7-4896-B50E-69E4C3B9B7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7A7-4896-B50E-69E4C3B9B72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7A7-4896-B50E-69E4C3B9B726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effectLst/>
              </a:rPr>
              <a:t>Analiza poniesionych strat przez pokrzywdzonych, odzyskane mienie przez policjantów oraz zabezpieczone mienie przez policjantów od podejrzanych na poczet przyszłych kar:</a:t>
            </a:r>
            <a:endParaRPr lang="pl-PL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1.5038430887752915E-2"/>
          <c:y val="0.18265250262390809"/>
          <c:w val="0.96992313822449416"/>
          <c:h val="0.69848628451391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straty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Arkusz1!$B$2:$B$4</c:f>
              <c:numCache>
                <c:formatCode>#,##0</c:formatCode>
                <c:ptCount val="3"/>
                <c:pt idx="0">
                  <c:v>1535904</c:v>
                </c:pt>
                <c:pt idx="1">
                  <c:v>6443876</c:v>
                </c:pt>
                <c:pt idx="2">
                  <c:v>8005352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E-4E97-905E-47B41F305CC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odzysk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Arkusz1!$C$2:$C$4</c:f>
              <c:numCache>
                <c:formatCode>#,##0</c:formatCode>
                <c:ptCount val="3"/>
                <c:pt idx="0">
                  <c:v>149761</c:v>
                </c:pt>
                <c:pt idx="1">
                  <c:v>12839</c:v>
                </c:pt>
                <c:pt idx="2">
                  <c:v>5374291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E-4E97-905E-47B41F305CC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zajęcie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Arkusz1!$D$2:$D$4</c:f>
              <c:numCache>
                <c:formatCode>#,##0</c:formatCode>
                <c:ptCount val="3"/>
                <c:pt idx="0">
                  <c:v>148094</c:v>
                </c:pt>
                <c:pt idx="1">
                  <c:v>497370</c:v>
                </c:pt>
                <c:pt idx="2">
                  <c:v>270861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E-4E97-905E-47B41F305C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9569328"/>
        <c:axId val="489571824"/>
      </c:barChart>
      <c:catAx>
        <c:axId val="4895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9571824"/>
        <c:crosses val="autoZero"/>
        <c:auto val="1"/>
        <c:lblAlgn val="ctr"/>
        <c:lblOffset val="100"/>
        <c:noMultiLvlLbl val="0"/>
      </c:catAx>
      <c:valAx>
        <c:axId val="4895718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956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Wakaty</a:t>
            </a:r>
            <a:r>
              <a:rPr lang="pl-PL" baseline="0" dirty="0"/>
              <a:t> łącznie 8</a:t>
            </a:r>
          </a:p>
          <a:p>
            <a:pPr>
              <a:defRPr/>
            </a:pPr>
            <a:r>
              <a:rPr lang="pl-PL" baseline="0" dirty="0"/>
              <a:t>Poziom 28,57 %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Zespół ds. </a:t>
                    </a:r>
                    <a:r>
                      <a:rPr lang="en-US" dirty="0" err="1"/>
                      <a:t>Wykroczeń</a:t>
                    </a:r>
                    <a:r>
                      <a:rPr lang="en-US" dirty="0"/>
                      <a:t> 0</a:t>
                    </a:r>
                    <a:r>
                      <a:rPr lang="en-US" baseline="0" dirty="0"/>
                      <a:t>; 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7-4A62-9AA2-668D8D3C6772}"/>
                </c:ext>
              </c:extLst>
            </c:dLbl>
            <c:dLbl>
              <c:idx val="3"/>
              <c:layout>
                <c:manualLayout>
                  <c:x val="1.3311146691352032E-3"/>
                  <c:y val="0.11182128665828256"/>
                </c:manualLayout>
              </c:layout>
              <c:tx>
                <c:rich>
                  <a:bodyPr/>
                  <a:lstStyle/>
                  <a:p>
                    <a:fld id="{80FCAC66-09D5-4F39-9877-F29795008022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; 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049693550152"/>
                      <c:h val="9.41191680143624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27-4A62-9AA2-668D8D3C6772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Zespół Kryminalny</c:v>
                </c:pt>
                <c:pt idx="1">
                  <c:v> Zespół Dzielnicowych</c:v>
                </c:pt>
                <c:pt idx="2">
                  <c:v>Zespół ds. Wykroczeń</c:v>
                </c:pt>
                <c:pt idx="3">
                  <c:v>Zespół Patrolowo-Interwencyjny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9-4E68-8D57-EEA768CA16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4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4"/>
                      <c:pt idx="0">
                        <c:v>Zespół Kryminalny</c:v>
                      </c:pt>
                      <c:pt idx="1">
                        <c:v> Zespół Dzielnicowych</c:v>
                      </c:pt>
                      <c:pt idx="2">
                        <c:v>Zespół ds. Wykroczeń</c:v>
                      </c:pt>
                      <c:pt idx="3">
                        <c:v>Zespół Patrolowo-Interwencyjny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229-4E68-8D57-EEA768CA16A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4"/>
                      <c:pt idx="0">
                        <c:v>Zespół Kryminalny</c:v>
                      </c:pt>
                      <c:pt idx="1">
                        <c:v> Zespół Dzielnicowych</c:v>
                      </c:pt>
                      <c:pt idx="2">
                        <c:v>Zespół ds. Wykroczeń</c:v>
                      </c:pt>
                      <c:pt idx="3">
                        <c:v>Zespół Patrolowo-Interwencyjny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Arkusz1!$D$2:$D$5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229-4E68-8D57-EEA768CA16A6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Zmiany kadrowe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3311146691352032E-3"/>
                  <c:y val="0.14390637670038781"/>
                </c:manualLayout>
              </c:layout>
              <c:tx>
                <c:rich>
                  <a:bodyPr/>
                  <a:lstStyle/>
                  <a:p>
                    <a:fld id="{FC22899C-C96F-4F69-8AFC-2E63D80A5395}" type="CATEGORYNAME">
                      <a:rPr lang="pl-PL"/>
                      <a:pPr/>
                      <a:t>[NAZWA KATEGORII]</a:t>
                    </a:fld>
                    <a:r>
                      <a:rPr lang="pl-PL" baseline="0" dirty="0"/>
                      <a:t>; 7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27612097673213"/>
                      <c:h val="0.114034051488772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64-4527-8C2E-0E68AE15CC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Przejście na emeryturę</a:t>
                    </a:r>
                    <a:r>
                      <a:rPr lang="en-US" baseline="0"/>
                      <a:t>; </a:t>
                    </a:r>
                    <a:fld id="{A9550E88-8AF0-4CA4-9D87-F593360CC5D7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65-49E1-84CC-027C5AD4B0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Pozyskanie nowych osób</a:t>
                    </a:r>
                    <a:r>
                      <a:rPr lang="en-US" baseline="0"/>
                      <a:t>; </a:t>
                    </a:r>
                    <a:fld id="{F222ABC6-8E3C-4605-B5D8-32F61AFE4EB2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65-49E1-84CC-027C5AD4B02A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Arkusz1!$A$2:$A$5</c:f>
              <c:strCache>
                <c:ptCount val="3"/>
                <c:pt idx="0">
                  <c:v>Przeniesienie do innej jednostki policji</c:v>
                </c:pt>
                <c:pt idx="1">
                  <c:v>Przejście na emeruturę</c:v>
                </c:pt>
                <c:pt idx="2">
                  <c:v>Pozyskanie nowych osób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4-4E6B-A19F-5D1343D917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3"/>
                      <c:pt idx="0">
                        <c:v>Przeniesienie do innej jednostki policji</c:v>
                      </c:pt>
                      <c:pt idx="1">
                        <c:v>Przejście na emeruturę</c:v>
                      </c:pt>
                      <c:pt idx="2">
                        <c:v>Pozyskanie nowych osób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844-4E6B-A19F-5D1343D917B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Arkusz1!$A$2:$A$5</c15:sqref>
                        </c15:formulaRef>
                      </c:ext>
                    </c:extLst>
                    <c:strCache>
                      <c:ptCount val="3"/>
                      <c:pt idx="0">
                        <c:v>Przeniesienie do innej jednostki policji</c:v>
                      </c:pt>
                      <c:pt idx="1">
                        <c:v>Przejście na emeruturę</c:v>
                      </c:pt>
                      <c:pt idx="2">
                        <c:v>Pozyskanie nowych osób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Arkusz1!$D$2:$D$5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844-4E6B-A19F-5D1343D917BD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Kradzież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39</c:v>
                </c:pt>
                <c:pt idx="1">
                  <c:v>49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9-4028-8F5C-16BFDA2E00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8E9-4028-8F5C-16BFDA2E00C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8E9-4028-8F5C-16BFDA2E00C4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Włamanie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1-4C0E-AB2D-BBBFC975F6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BF1-4C0E-AB2D-BBBFC975F6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BF1-4C0E-AB2D-BBBFC975F6DC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Bójka i pobicie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A-4677-99DF-B67B923317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DEA-4677-99DF-B67B9233175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DEA-4677-99DF-B67B92331754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Uszkodzenie mienia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7-4688-93F6-76DBFE64BB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C77-4688-93F6-76DBFE64BB5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C77-4688-93F6-76DBFE64BB57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Rozbój, wymuszenie rozbójnicze, kradzież rozbójnicza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7-43B3-BA5E-2A11B8785C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D67-43B3-BA5E-2A11B8785C8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D67-43B3-BA5E-2A11B8785C89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Uszczerbek na zdrowiu – ilość łączna zdarzeń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2022r</c:v>
                </c:pt>
                <c:pt idx="1">
                  <c:v>2023r</c:v>
                </c:pt>
                <c:pt idx="2">
                  <c:v>2024r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4-46EA-81BC-ACE8783361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493584"/>
        <c:axId val="1019506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Kolumna2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Arkusz1!$C$2:$C$4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794-46EA-81BC-ACE87833610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Arkusz1!$D$1</c15:sqref>
                        </c15:formulaRef>
                      </c:ext>
                    </c:extLst>
                    <c:strCache>
                      <c:ptCount val="1"/>
                      <c:pt idx="0">
                        <c:v>Kolumna1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solidFill>
                      <a:schemeClr val="dk1">
                        <a:lumMod val="65000"/>
                        <a:lumOff val="35000"/>
                        <a:alpha val="75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Arkusz1!$A$2:$A$4</c15:sqref>
                        </c15:formulaRef>
                      </c:ext>
                    </c:extLst>
                    <c:strCache>
                      <c:ptCount val="3"/>
                      <c:pt idx="0">
                        <c:v>2022r</c:v>
                      </c:pt>
                      <c:pt idx="1">
                        <c:v>2023r</c:v>
                      </c:pt>
                      <c:pt idx="2">
                        <c:v>2024r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Arkusz1!$D$2:$D$4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794-46EA-81BC-ACE878336107}"/>
                  </c:ext>
                </c:extLst>
              </c15:ser>
            </c15:filteredBarSeries>
          </c:ext>
        </c:extLst>
      </c:barChart>
      <c:catAx>
        <c:axId val="10194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9506064"/>
        <c:crosses val="autoZero"/>
        <c:auto val="1"/>
        <c:lblAlgn val="ctr"/>
        <c:lblOffset val="100"/>
        <c:noMultiLvlLbl val="0"/>
      </c:catAx>
      <c:valAx>
        <c:axId val="101950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4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88262-75D4-2D07-6CD4-E3D3DC807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BE90B8-81DF-7BD8-493F-9A855D51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9E3A03-50BD-C4BF-484D-8F903AC4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B0471E-4007-FCDC-BF3A-1293380F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8173B-BC53-E950-9A70-7D82F1CA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B00BA-5336-D588-1998-16DFAF58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85AEFF-5487-EC0D-4011-CF7788D45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FC49DA-32FD-035B-50F9-FCB38CDA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8A4B03-75F6-1B5D-DC8D-1CB8C2A6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B301E4-548F-7019-9FEE-808189B2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9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3BD0986-3A70-D302-9229-CA888797F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9E88AB-E547-A265-6235-B749E8F89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AE3EA3-F10B-BF1F-E690-382F09AC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008065-0B99-A3C6-01C5-31E445F9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4BC8E-7D59-DD5F-599D-EEDA9BB0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77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230A6-AA89-5692-ACEE-31373337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3DD43E-8260-F417-5FC3-6E2A315E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143DAD-3289-D8F1-14FA-F88E915B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8AAD17-7E25-DEE4-0E79-A4968AEE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703F6-9E26-E0F1-BC3F-89195C0D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5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C3A0F-ADA9-6F07-58AA-A5F6F2F6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567C79-C3A5-2129-0AD2-C281676E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2DDBB5-06CF-C958-068C-46741BCB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0B0B2C-4D75-B460-1C42-F6D7370C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33D4E6-0CD4-D849-5CDD-D279B10E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56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9ED7D-D924-87FA-4DAB-72278CD5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89981-3E42-8F32-4F91-569B33FCE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22DC7-E066-024F-38E5-750E27E8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C7E8F6-75DE-7E12-DC74-F13BEE61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723325-A25B-7834-D607-2D8387CB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AD781B-7644-45D2-ADC0-FB3B8F1F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21460-AB7D-5B78-CC7D-7734563D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941C1E-9AE9-6AAD-F43A-B2B7F59F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0CB944-CC63-18B9-3A66-D594395C8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AF18077-BD8F-D8FF-A72A-AA73EE3D6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A979E8-A4A7-18E6-ECCB-145C6EA52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8BC51E1-AC26-01B1-CCAB-437DD3FB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64FDC9-FBAA-5AF0-F707-404FB242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00B033-9C8C-EE91-CADC-7988B4EC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1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AE161-98BD-E404-1DCA-C6D75C63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4DE9AC5-E9D4-692D-B445-D8D5E990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965EDD-C8A6-5ED3-6953-D5F6AC4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A89183-AF27-84DD-7E1C-BFE07086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95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7555E5-25F2-317A-A815-1CA8D4C3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1EE165-43B1-1B68-7D97-A2326B6F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40919C-3F79-D102-93B4-4455F3BC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7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50550-445F-D632-990B-3FEAF71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865053-A04C-7EEF-E3A2-74578A87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2670A7-43BE-B365-B0CE-261A22019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6E9FE8-671B-DF46-4F4E-DF39423C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DD5F53-F581-0AFF-0CA8-36265E9C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300E2B-A35D-9815-0C26-ED3E35B5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7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169136-168A-348A-7990-653FB3FE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C4B73D4-A014-4CE2-0777-9A3BB3FAE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9BBF6B-C62F-E22D-B279-AFD22146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7ABEED-A23C-5277-334A-FFCB0BE7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C14701-2F92-2E63-A916-687FD3CF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08C2DD-3A7F-836E-5FE3-9DBDF67E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69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857F243-4F9D-A8A3-84D1-B38E3C31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DB59FC-FE57-AFEB-CEA4-9AF076C3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6EC581-D5DA-5DC0-2B67-45649B27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0763-DE52-400C-9AAB-A6B40B3D0E59}" type="datetimeFigureOut">
              <a:rPr lang="pl-PL" smtClean="0"/>
              <a:t>25-02-2025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BED07A-F2C8-75AC-342C-3ADFEF6F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85ABDC-7827-08BF-D430-38678B675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BFEB-52D0-4F66-AA7E-90A1F6DE1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4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C6B0866-B607-D6CF-22D9-D248413D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140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74DCA029-5C71-0A78-C66A-F2A3DE1B6148}"/>
              </a:ext>
            </a:extLst>
          </p:cNvPr>
          <p:cNvSpPr/>
          <p:nvPr/>
        </p:nvSpPr>
        <p:spPr>
          <a:xfrm>
            <a:off x="2754610" y="4881245"/>
            <a:ext cx="6943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Sprawozdanie z </a:t>
            </a:r>
          </a:p>
          <a:p>
            <a:pPr algn="ctr"/>
            <a:r>
              <a:rPr lang="pl-P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działalności za </a:t>
            </a:r>
            <a:r>
              <a:rPr lang="pl-PL" sz="54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rok 2024</a:t>
            </a:r>
            <a:endParaRPr lang="pl-PL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CBCBC6-5F9E-871F-9CFA-8C88105A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04" y="1198264"/>
            <a:ext cx="3873792" cy="34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63C3A81-69A7-77FD-B914-68D41409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4AD0A599-C8D7-2EAF-6D43-44DFAC7AC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411298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73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7FAB1B2-5C59-87C2-768C-8475B3CA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1B57595-7F1F-2F92-C68E-74D6C2D08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140513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49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0B6F02-3E3D-B6F3-96BE-210E0583D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1C674AC-FA4D-15D4-0B1F-7B498059D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944752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500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BFA333-3354-2E57-8DDF-B122080B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F9A841C-22C5-6626-A876-0A2557756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92332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14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77220CF-CAF7-0B34-735C-405E98E7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338FD4B-331A-0AAE-F738-ABFD71AA2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318863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63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F9AC49A-C8CD-2345-0B2F-48D6A549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C943D48-8D79-2918-72D6-F93770FC1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317406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13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50E88-7029-F7F9-378E-8D781FD5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3167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Na łączną ilość postępowań składały się w głównej mierze postępowania dotyczące: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84E2B9-338E-D277-2489-420D3296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8730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kradzieży z włamaniem: 18 postępowań; </a:t>
            </a:r>
          </a:p>
          <a:p>
            <a:r>
              <a:rPr lang="pl-PL" dirty="0"/>
              <a:t>kradzieży: 51 postępowania;</a:t>
            </a:r>
          </a:p>
          <a:p>
            <a:r>
              <a:rPr lang="pl-PL" dirty="0"/>
              <a:t>nietrzeźwych kierujących: 52 postepowania;</a:t>
            </a:r>
          </a:p>
          <a:p>
            <a:r>
              <a:rPr lang="pl-PL" dirty="0"/>
              <a:t>oszustw: 52 postępowania;</a:t>
            </a:r>
          </a:p>
          <a:p>
            <a:r>
              <a:rPr lang="pl-PL" dirty="0"/>
              <a:t>groźby karalne i uporczywe nękania osób: 12 postępowań;</a:t>
            </a:r>
          </a:p>
          <a:p>
            <a:r>
              <a:rPr lang="pl-PL" dirty="0"/>
              <a:t>wypadków drogowych: 21 postępowań;</a:t>
            </a:r>
          </a:p>
          <a:p>
            <a:r>
              <a:rPr lang="pl-PL" dirty="0"/>
              <a:t>włamania internetowe i oszustwa komputerowe: 16 postępowań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91707C-108F-2B1F-63FB-B1500751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0B5ACBA-9F1D-51F6-BB55-427C552F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FEB234B-0830-F407-C54C-F4803D337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212440"/>
              </p:ext>
            </p:extLst>
          </p:nvPr>
        </p:nvGraphicFramePr>
        <p:xfrm>
          <a:off x="1451233" y="963167"/>
          <a:ext cx="9289533" cy="589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51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F00A61-21B0-836A-4D82-70A6C8C7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C39A759-6D95-F1EB-025D-80585582F95C}"/>
              </a:ext>
            </a:extLst>
          </p:cNvPr>
          <p:cNvSpPr/>
          <p:nvPr/>
        </p:nvSpPr>
        <p:spPr>
          <a:xfrm>
            <a:off x="2" y="1521967"/>
            <a:ext cx="12191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Dane statystyczne w zakresie służby prewencyjnej za 2024 rok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783" y="3661927"/>
            <a:ext cx="171312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CB15E32-E53A-BE1D-1C2E-9B58CE07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836F5A-862E-233E-B435-17E80BCF40D1}"/>
              </a:ext>
            </a:extLst>
          </p:cNvPr>
          <p:cNvSpPr txBox="1"/>
          <p:nvPr/>
        </p:nvSpPr>
        <p:spPr>
          <a:xfrm>
            <a:off x="0" y="963167"/>
            <a:ext cx="10572750" cy="378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DZIELNICOWI REJONU VIII i  IX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dirty="0"/>
              <a:t>W Zespole Dzielnicowych w 2024r zaszła zmiana na stanowisku dzielnicowego Miasta Mszczonowa.              Z dniem 31.05.2024r. do innej Jednostki Policji został przeniesiony sierż.szt. Piotr Chojecki natomiast z dniem 01.09.2024r. na stanowisko Dzielnicowego Miasta Mszczonowa został przeniesiony  sierż.szt. Mateusz Mroczek  – dotychczasowy policjant z PP Wiskitki.  Dzielnicowi w ubiegłym roku zrealizowali m.innymi sprawy związane z realizacją korespondencji. W ramach służby realizowali działania w ramach procedury zwalczenia przemocy w rodzinie tzw. „Niebieskiej Karty”- łączenie dzielnicowi realizowali działania w 37 nowych sprawach dot. podejrzenia przemocy w rodzinie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F09587-D811-66E3-7A61-0B6E43ED3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B0024FB-A04D-BCE3-211F-3DF4DB2F1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856617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30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0C0BA68-93BE-7E80-2F9A-38A3D11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A3B5F5F-88F7-16CC-D77F-7731ED3E7C22}"/>
              </a:ext>
            </a:extLst>
          </p:cNvPr>
          <p:cNvSpPr txBox="1"/>
          <p:nvPr/>
        </p:nvSpPr>
        <p:spPr>
          <a:xfrm>
            <a:off x="0" y="963167"/>
            <a:ext cx="10801350" cy="5414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sierż.szt. Piotr Chojecki 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dzielnicowy miasta Mszczonowa w służbie obchodowej do dnia 31.05.2024r. (czas obchodu na poziomie 69,8 % czasu służby ogólnej): osiągnął wyniki: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przeprowadził łącznie 49 interwencji : w tym 7 domowych oraz 42 w miejscach publicznych;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zainicjowanych wystąpień do innych służb / podmiotów : 9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wylegitymował osób - 187;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wywiady, ustalenia dla innych uprawnionych organów i służb - 335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liczba spotkań z przedstawicielami społeczeństwa - 24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liczba spotkań z przedstawicielami samorządu lokalnego - 3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skierowanych powiadomień w sprawie. uzależnień od alkoholu i innych środków – 3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nałożonych mandatów karnych ogółem za wykroczenia – 22 (pouczeń 4)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łączna ilość spraw realizowanych w ramach przydzielonej korespondencji –  120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pl-PL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0E037B0-4F87-E974-A244-B2A920C1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78342A-D711-5043-0C70-961FA5FE9B53}"/>
              </a:ext>
            </a:extLst>
          </p:cNvPr>
          <p:cNvSpPr txBox="1"/>
          <p:nvPr/>
        </p:nvSpPr>
        <p:spPr>
          <a:xfrm>
            <a:off x="0" y="963167"/>
            <a:ext cx="10834687" cy="557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sierż.szt. Mateusz Mroczek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dzielnicowy miasta Mszczonów w służbie obchodowej od dnia 01.09.2024r. (czas obchodu na poziomie 74% czasu służby ogólnej):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przeprowadził łącznie 29 interwencji : w tym 0 domowych oraz 29 w miejscach publicznych ;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zainicjowanych wystąpień do innych służb / podmiotów : 9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wylegitymował osób - 40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wywiady, ustalenia dla innych uprawnionych organów i służb - 287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liczba spotkań z przedstawicielami społeczeństwa - 43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liczba spotkań z przedstawicielami samorządu lokalnego – 5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skierowanych powiadomień w/s. uzależnień od alkoholu i innych środków – 0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nałożonych mandatów karnych ogółem za wykroczenia – 0, pouczeń 6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zrealizowanych spraw w ramach korespondencji z innymi organami – 181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0924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C606E00-9E91-8ADF-B023-68D92031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2EE134-AB42-B03C-462A-E3396516513D}"/>
              </a:ext>
            </a:extLst>
          </p:cNvPr>
          <p:cNvSpPr txBox="1"/>
          <p:nvPr/>
        </p:nvSpPr>
        <p:spPr>
          <a:xfrm>
            <a:off x="1622" y="963167"/>
            <a:ext cx="10922540" cy="603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st.sierż. Paweł Nietrzebka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dzielnicowy gminy Mszczonów (czas obchodu na poziomie 59 % czasu służby ogólnej):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przeprowadził łącznie 32 interwencji : w tym 8 domowych oraz 24 w miejscach publicznych ;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zainicjowanych wystąpień do innych służb / podmiotów : 23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zrealizowanych doprowadzeń osób do różnych jednostek organizacyjnych - 1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wylegitymował osób - 30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wywiady, ustalenia dla innych uprawnionych organów i służb oraz realizacja spraw w ramach korespondencji z innymi organami - 783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liczba spotkań z przedstawicielami społeczeństwa - 126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skierowanych powiadomień w/s. uzależnień od alkoholu i innych środków - 11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nałożonych mandatów karnych ogółem za wykroczenia – 1, pouczeń 8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 zrealizowanych spraw w ramach korespondencji z innymi organami –176  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73971D-B493-EB18-F6E0-CABAFCB9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159D7D2-F727-6734-D3D7-AA0F4E016A3B}"/>
              </a:ext>
            </a:extLst>
          </p:cNvPr>
          <p:cNvSpPr txBox="1"/>
          <p:nvPr/>
        </p:nvSpPr>
        <p:spPr>
          <a:xfrm>
            <a:off x="0" y="963167"/>
            <a:ext cx="10914434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NIEBIESKA  KARTA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W ramach realizacji procedury Niebieskiej Karty związanej ze zjawiskiem przemocy w rodzinach, którą w głównej mierze zajmują się dzielnicowi w 2024r łącznie dla Miasta i Gminy Mszczonów sporządzono 37 nowych Niebieskich Kart, w tym 20 na terenie miasta Mszczonowa i 17 na terenie gminy Mszczonów. W ramach realizacji czynności związanych z tą problematyką dzielnicowi brali udział w pracach grup roboczych.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2024r przeprowadzono łącznie 12 postępowań przygotowawczych o czyn z art. 207kk, gdzie w 1 postepowaniu przedstawiono zarzuty podejrzanemu i sprawę zakończono aktem oskarżenia. W 7 przypadkach odmówiono wszczęcia dochodzenia w sprawie złożonych zawiadomień dot. podejrzenia stosowania przemocy w rodzinie. Na dzień 31.12.2024r. - 4 postepowania w toku.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AF1B3DC-A316-4781-8DF9-950C88AD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86CE25-A4AC-4EB2-ACBC-C142E535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64" y="932758"/>
            <a:ext cx="2669271" cy="355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029C290-EE66-404E-8302-D3CBE3E1B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167"/>
            <a:ext cx="2623657" cy="349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165ABB4-1A8C-4077-8F6F-72DA688A1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1" y="1204569"/>
            <a:ext cx="4808588" cy="292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F615517-EF86-4983-8B47-1A94CC1B1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05" y="4232761"/>
            <a:ext cx="4587682" cy="258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4B44B6C-24EE-4F56-B269-788A3281B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7" y="4259054"/>
            <a:ext cx="3906899" cy="260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11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C09ACBA-1E2D-C049-14BD-1B7F757A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6031287-ADF6-1B87-46C7-FB83E695808C}"/>
              </a:ext>
            </a:extLst>
          </p:cNvPr>
          <p:cNvSpPr txBox="1"/>
          <p:nvPr/>
        </p:nvSpPr>
        <p:spPr>
          <a:xfrm>
            <a:off x="99706" y="963166"/>
            <a:ext cx="11145467" cy="544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ZESPÓŁ PATOLOWO – INTERWENCYJNY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W/wymienieni funkcjonariusze Zespołu Patrolowo – Interwencyjnego osiągnęli n/w wyniki (dane łączne bez podziału na Gminy Mszczonów i Radziejowice):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przeprowadzono łącznie 3.099 interwencji, w tym 398 domowych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zatrzymano 7 sprawców przestępstw na gorącym uczynku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zatrzymano 12 osób poszukiwanych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zrealizowanych 133 doprowadzeń osób do różnych jednostek organizacyjnych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wylegitymowano osób – 2.607;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wywiady, ustalenia dla innych uprawnionych organów i służb – 15;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nałożonych mandatów karnych ogółem za wykroczenia – 188, pouczeń 59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sporządzonych wniosków o ukaranie – 8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495300">
              <a:lnSpc>
                <a:spcPct val="150000"/>
              </a:lnSpc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821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9E9902A-2CEE-D44B-4451-0A2339EC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563AB4D-3DDD-83F7-D245-43DACA767862}"/>
              </a:ext>
            </a:extLst>
          </p:cNvPr>
          <p:cNvSpPr txBox="1"/>
          <p:nvPr/>
        </p:nvSpPr>
        <p:spPr>
          <a:xfrm>
            <a:off x="0" y="963167"/>
            <a:ext cx="11437257" cy="5957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POSTĘPOWANIA O WYKROCZENIA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ramach postępowań o wykroczenia w 2024r zarejestrowano na terenie obu gmin 480 postępowań. Prowadzeniem tych postepowań zajmowały się 2 funkcjonariuszki w ramach Zespołu ds. Wykroczeń. Na łączną ilość postępowań składają się przede wszystkim: kradzieże, brak uprawnień do kierowania, uszkodzenia mienia, zdarzenia w ruchu drogowym, przekroczenia prędkości, nietrzeźwi kierujący. Poniżej zawarto dane w tym zakresie: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119 kw (kradzież) – łącznie 125 postępowania;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94 kw. (brak uprawnień do kierowania pojazdami) – łącznie 66 postepowania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86 kw (kolizja drogowa) – łącznie 97 postępowań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124 kw (uszkodzenie mienia) – łącznie 8 postępowań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92a kw (przekroczenie prędkości) – 14 postępowania 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87 kw (nietrzeźwi kierujący) – 13 postępowań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145 kw (zaśmiecanie) – łącznie 10 postępowania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art. 43.1 ust.1 ustawy o wychowaniu w trzeźwości i przeciwdziałaniu alkoholizmowi (spożywanie alkoholu w miejscu zabronionym) – łącznie 11 postepowań.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5348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78C8B3F-CB85-799E-673D-87BC6687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3129D2F-4217-151D-F5CA-862C28CF98F2}"/>
              </a:ext>
            </a:extLst>
          </p:cNvPr>
          <p:cNvSpPr txBox="1"/>
          <p:nvPr/>
        </p:nvSpPr>
        <p:spPr>
          <a:xfrm>
            <a:off x="0" y="963167"/>
            <a:ext cx="11556460" cy="544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BEPIECZEŃSTWO NA DROGACH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roku 2024 na terenie miasta Mszczonowa doszło do: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0 wypadków ze skutkiem śmiertelnym	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(rok 2023 – 0 wypadków śmiertelnych)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3 wypadków drogowych w wyniku których 3 osoby zostały ranne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93 kolizji drogowych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 terenie Gminy Mszczonów doszło do 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1 wypadek ze skutkiem śmiertelnym           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(rok 2023 – 4 wypadki śmiertelne)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10 wypadków drogowych w wyniku których 11 osób zostało rannych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99 kolizji drogowych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głównych przyczyn wypadków zaliczyć należy tak jak w latach ubiegłych: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nie przestrzeganie pierwszeństwa przejazdu;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nadmierna prędkość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594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13D34A2-3766-60BE-07DE-C2D62357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5F57518-58EC-786C-DB39-F28429B3B089}"/>
              </a:ext>
            </a:extLst>
          </p:cNvPr>
          <p:cNvSpPr txBox="1"/>
          <p:nvPr/>
        </p:nvSpPr>
        <p:spPr>
          <a:xfrm>
            <a:off x="0" y="1057469"/>
            <a:ext cx="11206264" cy="60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SŁUŻBY PONADNORMATYWNE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 2024r. kontynuowano służby w ponadnormatywnym czasie służby dzięki przekazaniu na ten cel środków z budżetu Gminy Mszczonów. W ramach tych służb realizowano zadania zarówno z zakresu służby prewencyjnej jak i kryminalnej. W ramach nich policjanci osiągnęli n/w wyniki: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przeprowadzono służb : 20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skontrolowano miejsc zagrożonych: 10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przeprowadzono interwencji : 27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ujawniono wykroczeń ogółem : 5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nałożono : 3 MKK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skierowano wniosków o ukaranie 1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pouczono osób : 3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kontrole miejsc za osobami poszukiwanymi 5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zatrzymano osób poszukiwanych 2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844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0AE099-E981-4201-8979-F2DB05928ADA}"/>
              </a:ext>
            </a:extLst>
          </p:cNvPr>
          <p:cNvSpPr txBox="1">
            <a:spLocks/>
          </p:cNvSpPr>
          <p:nvPr/>
        </p:nvSpPr>
        <p:spPr>
          <a:xfrm>
            <a:off x="7609931" y="4824429"/>
            <a:ext cx="5076056" cy="2348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2800" b="1" dirty="0"/>
            </a:br>
            <a:r>
              <a:rPr lang="pl-PL" sz="2800" b="1" dirty="0">
                <a:solidFill>
                  <a:srgbClr val="002060"/>
                </a:solidFill>
              </a:rPr>
              <a:t>Komendant Komisariatu Policji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w Mszczonowie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kom. Bernard Grzejszczak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13D34A2-3766-60BE-07DE-C2D62357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8D5D6A6-983B-4F9A-B9A2-EE1C5566A6D6}"/>
              </a:ext>
            </a:extLst>
          </p:cNvPr>
          <p:cNvSpPr txBox="1">
            <a:spLocks/>
          </p:cNvSpPr>
          <p:nvPr/>
        </p:nvSpPr>
        <p:spPr>
          <a:xfrm>
            <a:off x="486042" y="4824429"/>
            <a:ext cx="5076056" cy="2348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2800" b="1" dirty="0"/>
            </a:br>
            <a:r>
              <a:rPr lang="pl-PL" sz="2800" b="1" dirty="0">
                <a:solidFill>
                  <a:srgbClr val="002060"/>
                </a:solidFill>
              </a:rPr>
              <a:t>Zastępca Komendanta Komisariatu Policji w Mszczonowie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podkom. Adam </a:t>
            </a:r>
            <a:r>
              <a:rPr lang="pl-PL" sz="2800" b="1" dirty="0" err="1">
                <a:solidFill>
                  <a:srgbClr val="002060"/>
                </a:solidFill>
              </a:rPr>
              <a:t>Ceremuga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F09587-D811-66E3-7A61-0B6E43ED3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B0024FB-A04D-BCE3-211F-3DF4DB2F1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224309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4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544D3F7-2387-4F28-A413-B9762382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0E216AD-5428-706C-A185-DB894A2CE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403456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1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FDC4B37-98A4-0A82-83FD-915D1511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687014" y="5596766"/>
            <a:ext cx="65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Służba</a:t>
            </a:r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u="sng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kryminalna</a:t>
            </a:r>
          </a:p>
        </p:txBody>
      </p:sp>
      <p:pic>
        <p:nvPicPr>
          <p:cNvPr id="4" name="Obraz 3" descr="C:\Documents and Settings\admin\Pulpit\oznaki policyjne\o1.jpg">
            <a:extLst>
              <a:ext uri="{FF2B5EF4-FFF2-40B4-BE49-F238E27FC236}">
                <a16:creationId xmlns:a16="http://schemas.microsoft.com/office/drawing/2014/main" id="{C64BE2F1-9339-47E3-95BA-63830A325B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8942" y="2651895"/>
            <a:ext cx="1296144" cy="1512168"/>
          </a:xfrm>
          <a:prstGeom prst="roundRect">
            <a:avLst>
              <a:gd name="adj" fmla="val 16667"/>
            </a:avLst>
          </a:prstGeom>
          <a:ln w="3175">
            <a:noFill/>
          </a:ln>
          <a:effectLst/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09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2775AB6-4BEF-C6D2-AAA4-FA75E76C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A125BF98-DF3E-9854-56CB-9BBA30E03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852694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66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E14DEC8-413F-4704-8126-9B1A8028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7A0B69B-9B6D-A0DF-4896-7D21702D7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019972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62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D84149-8C66-BAC5-D1E4-C97D8F19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6893912-A569-F768-0C09-5CE4282C2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69072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36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C36CB82-0D1F-1FCD-D9DB-62F91239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63167"/>
          </a:xfrm>
          <a:prstGeom prst="rect">
            <a:avLst/>
          </a:prstGeom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D262A35-00C5-4810-DB18-975A1A72A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243247"/>
              </p:ext>
            </p:extLst>
          </p:nvPr>
        </p:nvGraphicFramePr>
        <p:xfrm>
          <a:off x="1325562" y="963167"/>
          <a:ext cx="9540876" cy="573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056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594</Words>
  <Application>Microsoft Office PowerPoint</Application>
  <PresentationFormat>Panoramiczny</PresentationFormat>
  <Paragraphs>122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 łączną ilość postępowań składały się w głównej mierze postępowania dotyczące: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Grzejszczak</dc:creator>
  <cp:lastModifiedBy>Policja</cp:lastModifiedBy>
  <cp:revision>53</cp:revision>
  <dcterms:created xsi:type="dcterms:W3CDTF">2023-02-21T22:36:18Z</dcterms:created>
  <dcterms:modified xsi:type="dcterms:W3CDTF">2025-02-25T09:04:47Z</dcterms:modified>
</cp:coreProperties>
</file>