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7"/>
  </p:notesMasterIdLst>
  <p:sldIdLst>
    <p:sldId id="256" r:id="rId2"/>
    <p:sldId id="319" r:id="rId3"/>
    <p:sldId id="421" r:id="rId4"/>
    <p:sldId id="405" r:id="rId5"/>
    <p:sldId id="432" r:id="rId6"/>
    <p:sldId id="433" r:id="rId7"/>
    <p:sldId id="401" r:id="rId8"/>
    <p:sldId id="408" r:id="rId9"/>
    <p:sldId id="409" r:id="rId10"/>
    <p:sldId id="424" r:id="rId11"/>
    <p:sldId id="425" r:id="rId12"/>
    <p:sldId id="426" r:id="rId13"/>
    <p:sldId id="434" r:id="rId14"/>
    <p:sldId id="435" r:id="rId15"/>
    <p:sldId id="395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CC"/>
    <a:srgbClr val="9933FF"/>
    <a:srgbClr val="57F92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19.12.2024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024FA399-EB6E-1031-9440-D201625A1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A6C2FBD3-0154-F06C-03CA-86C16DB73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3384513-45D7-8AD0-1387-1434885D8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176447-CC81-4901-9FF0-907E27F98715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19.12.2024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MIEJSCOWY  PLAN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ZAGOSPODAROWANIA PRZESTRZENNEGO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91680" y="2276872"/>
            <a:ext cx="7056784" cy="129614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000" b="1" dirty="0"/>
              <a:t>OBEJMUJĄCY  FRAGMENT  MIEJSCOWOŚCI </a:t>
            </a:r>
            <a:r>
              <a:rPr lang="pl-PL" sz="2000" b="1" u="sng" dirty="0"/>
              <a:t>WRĘCZA I OLSZÓWKA- Obszar nr I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3D1FCC3-6074-5551-12D4-06565B8E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926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Minimalna powierzchnia nowo wydzielonej działki: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1200m</a:t>
            </a:r>
            <a:r>
              <a:rPr lang="pl-PL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Nieprzekraczalne linie zabudowy :</a:t>
            </a:r>
          </a:p>
          <a:p>
            <a:pPr marL="135255" indent="-135255" algn="just"/>
            <a:r>
              <a:rPr lang="pl-PL" sz="1400" dirty="0">
                <a:latin typeface="Arial" panose="020B0604020202020204" pitchFamily="34" charset="0"/>
                <a:cs typeface="Times New Roman" panose="02020603050405020304" pitchFamily="18" charset="0"/>
              </a:rPr>
              <a:t>- 6,0m od linii rozgraniczających drogi 1KDD, </a:t>
            </a:r>
          </a:p>
          <a:p>
            <a:pPr marL="109728" indent="0">
              <a:buNone/>
            </a:pPr>
            <a:endParaRPr lang="pl-PL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7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1UO/US- Teren usług oświaty oraz teren sportu i rekreacji,</a:t>
            </a:r>
          </a:p>
          <a:p>
            <a:pPr marL="109728" indent="0" algn="just">
              <a:buNone/>
            </a:pPr>
            <a:r>
              <a:rPr lang="pl-PL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istniejąca szkoła podstawowa</a:t>
            </a:r>
            <a:endParaRPr lang="pl-PL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highlight>
                <a:srgbClr val="C0C0C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sz="1500" dirty="0">
                <a:latin typeface="Arial" panose="020B0604020202020204" pitchFamily="34" charset="0"/>
              </a:rPr>
              <a:t>  a) budynki gospodarcze, garażowe, oraz inne budynki związane z podstawowym     przeznaczeniem terenu,</a:t>
            </a:r>
          </a:p>
          <a:p>
            <a:pPr marL="109728" indent="0">
              <a:buNone/>
            </a:pPr>
            <a:r>
              <a:rPr lang="pl-PL" sz="1500" dirty="0">
                <a:latin typeface="Arial" panose="020B0604020202020204" pitchFamily="34" charset="0"/>
              </a:rPr>
              <a:t>b) komunikacja, infrastruktura techniczna, urządzenia ochrony  środowiska, ochrony przed zalewaniem dla potrzeb działki lub potrzeb lokalnych,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Przeznaczenie dopuszczalne</a:t>
            </a:r>
          </a:p>
          <a:p>
            <a:pPr marL="109728" indent="0">
              <a:buNone/>
            </a:pPr>
            <a:r>
              <a:rPr lang="pl-PL" sz="1500" dirty="0">
                <a:latin typeface="Arial" panose="020B0604020202020204" pitchFamily="34" charset="0"/>
              </a:rPr>
              <a:t>Dopuszcza się lokale mieszkalne oraz usługi związane z podstawowym przeznaczeniem terenu tak jak: kino, dom kultury, handel, gastronomia o powierzchni całkowitej nie więcej niż 20% powierzchni budynku oświaty.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Parametry zabudowy: 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27965" algn="l"/>
              </a:tabLst>
            </a:pPr>
            <a:r>
              <a:rPr lang="pl-PL" sz="15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udział powierzchni zabudowy w stosunku do powierzchni działki budowlanej - maksymalnie 40%, 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8605" algn="l"/>
                <a:tab pos="298450" algn="l"/>
                <a:tab pos="949325" algn="l"/>
              </a:tabLst>
            </a:pPr>
            <a:r>
              <a:rPr lang="pl-PL" sz="15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udział powierzchni biologicznie czynnej w stosunku do powierzchni działki budowlanej– co najmniej 40%, 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8605" algn="l"/>
                <a:tab pos="298450" algn="l"/>
                <a:tab pos="949325" algn="l"/>
              </a:tabLst>
            </a:pPr>
            <a:r>
              <a:rPr lang="pl-PL" sz="15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maksymalna intensywność zabudowy – 2,0,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8605" algn="l"/>
                <a:tab pos="298450" algn="l"/>
                <a:tab pos="949325" algn="l"/>
              </a:tabLst>
            </a:pPr>
            <a:r>
              <a:rPr lang="pl-PL" sz="15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maksymalna nadziemna intensywność zabudowy- 1,6,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8605" algn="l"/>
                <a:tab pos="298450" algn="l"/>
                <a:tab pos="949325" algn="l"/>
              </a:tabLst>
            </a:pPr>
            <a:r>
              <a:rPr lang="pl-PL" sz="15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minimalna nadziemna intensywność zabudowy – 0,001.</a:t>
            </a:r>
          </a:p>
        </p:txBody>
      </p:sp>
    </p:spTree>
    <p:extLst>
      <p:ext uri="{BB962C8B-B14F-4D97-AF65-F5344CB8AC3E}">
        <p14:creationId xmlns:p14="http://schemas.microsoft.com/office/powerpoint/2010/main" val="64382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9E2732-DC57-4422-7D6D-7BF89DD76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Maksymalna wysokość  zabudowy:</a:t>
            </a:r>
          </a:p>
          <a:p>
            <a:pPr marL="268605" indent="-228600" algn="just">
              <a:tabLst>
                <a:tab pos="268605" algn="l"/>
              </a:tabLs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15,0m, w tym: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dla budynków gospodarczych i garażowych – 6.0m,</a:t>
            </a: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Geometria dachu: </a:t>
            </a:r>
          </a:p>
          <a:p>
            <a:pPr marL="45085" algn="just"/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dachy płaskie, dwu lub wielospadowe o nachyleniu połaci dachowych do 45o,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- dla budynków gospodarczych i garaży dopuszcza się dachy jednospadowe,</a:t>
            </a: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Minimalna powierzchnia nowo wydzielonej działki:</a:t>
            </a:r>
            <a:r>
              <a:rPr lang="pl-PL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- 2500m</a:t>
            </a:r>
            <a:r>
              <a:rPr lang="pl-PL" sz="13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Nieprzekraczalne linie zabudowy:</a:t>
            </a:r>
          </a:p>
          <a:p>
            <a:pPr marL="330835" indent="-285750">
              <a:buFontTx/>
              <a:buChar char="-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6,0m od linii rozgraniczających drogi 1KDL, </a:t>
            </a:r>
          </a:p>
          <a:p>
            <a:pPr marL="109728" indent="0" algn="just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401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8558" y="442546"/>
            <a:ext cx="8177113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u="sng" dirty="0">
                <a:solidFill>
                  <a:srgbClr val="FF0000"/>
                </a:solidFill>
              </a:rPr>
              <a:t>1KDL- </a:t>
            </a:r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Teren komunikacji – teren drogi publicznej, klasy lokalnej.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Przeznaczenie uzupełniające:</a:t>
            </a:r>
          </a:p>
          <a:p>
            <a:r>
              <a:rPr lang="pl-PL" sz="1400" dirty="0">
                <a:latin typeface="Arial" panose="020B0604020202020204" pitchFamily="34" charset="0"/>
              </a:rPr>
              <a:t>a) obiekty i urządzenia związane z prowadzeniem i obsługą ruchu drogowego.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Przeznaczenie dopuszczalne:</a:t>
            </a:r>
          </a:p>
          <a:p>
            <a:pPr marL="188595" indent="-188595"/>
            <a:r>
              <a:rPr lang="pl-PL" sz="1400" dirty="0">
                <a:latin typeface="Arial" panose="020B0604020202020204" pitchFamily="34" charset="0"/>
              </a:rPr>
              <a:t>a) lokalizacja sieci  infrastruktury technicznej zgodnie z przepisami odrębnymi,</a:t>
            </a:r>
          </a:p>
          <a:p>
            <a:r>
              <a:rPr lang="pl-PL" sz="1400" dirty="0">
                <a:latin typeface="Arial" panose="020B0604020202020204" pitchFamily="34" charset="0"/>
              </a:rPr>
              <a:t>b) dopuszcza się urządzenie ścieżki rowerowej,</a:t>
            </a:r>
          </a:p>
          <a:p>
            <a:endParaRPr lang="pl-PL" sz="1400" dirty="0">
              <a:latin typeface="Arial" panose="020B0604020202020204" pitchFamily="34" charset="0"/>
            </a:endParaRPr>
          </a:p>
          <a:p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1KDL (droga powiatowa nr 4715W, ul. Szkolna) - szerokość drogi w granicy planu, w liniach rozgraniczających zmienna od 2,5m do 3,0m (łączna planowana szerokość drogi 15,0m), zgodnie z rysunkiem planu.</a:t>
            </a:r>
          </a:p>
          <a:p>
            <a:endParaRPr lang="pl-PL" sz="1600" dirty="0">
              <a:solidFill>
                <a:schemeClr val="tx2"/>
              </a:solidFill>
            </a:endParaRPr>
          </a:p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1KDD- Teren komunikacji - teren drogi publicznej, klasy dojazdowej.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Przeznaczenie uzupełniające:</a:t>
            </a:r>
          </a:p>
          <a:p>
            <a:r>
              <a:rPr lang="pl-PL" sz="1400" dirty="0">
                <a:latin typeface="Arial" panose="020B0604020202020204" pitchFamily="34" charset="0"/>
              </a:rPr>
              <a:t>a) obiekty i urządzenia związane z prowadzeniem i obsługą ruchu drogowego.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Przeznaczenie dopuszczalne:</a:t>
            </a:r>
          </a:p>
          <a:p>
            <a:r>
              <a:rPr lang="pl-PL" sz="1400" dirty="0">
                <a:latin typeface="Arial" panose="020B0604020202020204" pitchFamily="34" charset="0"/>
              </a:rPr>
              <a:t>a) lokalizacja sieci  infrastruktury technicznej zgodnie z przepisami odrębnymi,</a:t>
            </a:r>
          </a:p>
          <a:p>
            <a:r>
              <a:rPr lang="pl-PL" sz="1400" dirty="0">
                <a:latin typeface="Arial" panose="020B0604020202020204" pitchFamily="34" charset="0"/>
              </a:rPr>
              <a:t>b) dopuszcza się urządzenie ścieżki rowerowej,</a:t>
            </a:r>
          </a:p>
          <a:p>
            <a:endParaRPr lang="pl-PL" sz="1400" dirty="0">
              <a:latin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</a:rPr>
              <a:t>1KDD (ul. Żukowska) - szerokość drogi w granicy planu, w liniach rozgraniczających wynosi 3,0m (łączna planowana szerokość drogi 12,0m), z wyjątkiem skrzyżowania, gdzie zaprojektowano narożne ścięcia linii rozgraniczających zgodnie z rysunkiem planu.</a:t>
            </a:r>
          </a:p>
        </p:txBody>
      </p:sp>
    </p:spTree>
    <p:extLst>
      <p:ext uri="{BB962C8B-B14F-4D97-AF65-F5344CB8AC3E}">
        <p14:creationId xmlns:p14="http://schemas.microsoft.com/office/powerpoint/2010/main" val="352169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5690849-716F-9A91-0129-5AA8F4C7B65C}"/>
              </a:ext>
            </a:extLst>
          </p:cNvPr>
          <p:cNvSpPr txBox="1"/>
          <p:nvPr/>
        </p:nvSpPr>
        <p:spPr>
          <a:xfrm>
            <a:off x="395536" y="260648"/>
            <a:ext cx="806489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pl-PL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Parkingi</a:t>
            </a:r>
          </a:p>
          <a:p>
            <a:pPr marL="109728" indent="0" algn="just">
              <a:buNone/>
            </a:pPr>
            <a:endParaRPr lang="pl-PL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Ustalenia dotyczące minimalnej liczby i sposobów realizacji miejsc do parkowania: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x-non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  Obowiązują miejsca postojowe dla samochodów osobowych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terenach </a:t>
            </a:r>
            <a:r>
              <a:rPr lang="pl-PL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U, UO/US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 najmniej w liczbie ustalonej zgodnie z następującymi wskaźnikami;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dla obiektów handlowych minimum 2 miejsca parkingowe na 100m</a:t>
            </a:r>
            <a:r>
              <a:rPr lang="pl-PL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powierzchni sprzedaży,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dla gastronomii i rozrywki – min. 1 miejsce postojowych na 100 m</a:t>
            </a:r>
            <a:r>
              <a:rPr lang="pl-PL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powierzchni użytkowej,</a:t>
            </a:r>
            <a:r>
              <a:rPr lang="pl-PL" sz="1600" strike="sng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600" strike="sngStrike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dla pozostałych usług minimum 1 miejsca parkingowe na 100m</a:t>
            </a:r>
            <a:r>
              <a:rPr lang="pl-PL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lecz nie mniej niż 1 miejsce na lokal usługowy,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pl-PL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dla terenu usług oświaty minimum 10 miejsc na obiekt,</a:t>
            </a:r>
            <a:endParaRPr lang="pl-PL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f) na lokal mieszkalny, 2 miejsca parkingowe;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</a:t>
            </a:r>
            <a:r>
              <a:rPr lang="x-non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każde 30 miejsc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parkingowych</a:t>
            </a:r>
            <a:r>
              <a:rPr lang="x-non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przy obiektach usługowych należy przewidzieć minimum jedno miejsce postojowe dla samochodów zaopatrzonych w kartę parkingową, lecz nie mniej niż jedno na obiekt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 przypadku wyznaczenia co najmniej 6 miejsc parkingowych</a:t>
            </a:r>
            <a:r>
              <a:rPr lang="x-non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x-none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  </a:t>
            </a:r>
            <a:r>
              <a:rPr lang="x-none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Miejsca postojowe, o których mowa w pkt</a:t>
            </a:r>
            <a:r>
              <a:rPr lang="pl-PL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x-none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pl-PL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2 </a:t>
            </a:r>
            <a:r>
              <a:rPr lang="x-none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należy sytuować w terenie działek związanych z poszczególnymi  obiektami.</a:t>
            </a:r>
            <a:endParaRPr lang="pl-PL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Dopuszcza się bilansowanie miejsc postojowych z miejscami postojowymi w garażach.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9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FF2120F-DCC3-334E-8666-57B99F31AE48}"/>
              </a:ext>
            </a:extLst>
          </p:cNvPr>
          <p:cNvSpPr txBox="1"/>
          <p:nvPr/>
        </p:nvSpPr>
        <p:spPr>
          <a:xfrm>
            <a:off x="395536" y="260647"/>
            <a:ext cx="82089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Rozdział 3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Zasady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ochrony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środowiska, przyrody i krajobrazu.</a:t>
            </a:r>
            <a:endParaRPr lang="pl-PL" sz="2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x-none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obszarze planu ustala się zakaz realizacji przedsięwzięć mogących znacząco oddziaływać na środowisko w rozumieniu przepisów ustawy o udostępnianiu informacji o środowisku i jego ochronie, udziale społeczeństwa w ochronie środowiska oraz ocenach oddziaływania na środowisko.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Zakaz, o którym mowa w ust. 1, nie dotyczy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inwestycji celu publicznego takich jak drogi i urządzenia infrastruktury technicznej.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Ustala się zakaz lokalizacji </a:t>
            </a:r>
            <a:r>
              <a:rPr lang="x-none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zakładów o dużym i zwiększonym ryzyku występowania </a:t>
            </a:r>
            <a:r>
              <a:rPr lang="pl-PL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poważnej </a:t>
            </a:r>
            <a:r>
              <a:rPr lang="x-none" sz="18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awarii przemysłowej w rozumieniu przepisów z zakresu ochrony środowiska. </a:t>
            </a:r>
            <a:endParaRPr lang="pl-PL" sz="2800" b="1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2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562B25-12C3-0045-4C3D-485F4108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4241"/>
            <a:ext cx="7488832" cy="5308281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009E4916-4E6E-48AB-CF2F-13543633C3EA}"/>
              </a:ext>
            </a:extLst>
          </p:cNvPr>
          <p:cNvSpPr/>
          <p:nvPr/>
        </p:nvSpPr>
        <p:spPr>
          <a:xfrm>
            <a:off x="4788024" y="4797152"/>
            <a:ext cx="1044116" cy="1008112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21645" y="13547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</a:rPr>
              <a:t>Uchwała Nr V/39/19 Rady Miejskiej w Mszczonowie z dnia 27 lutego 2019 r. w sprawie przystąpienia do sporządzenia miejscowego planu zagospodarowania przestrzennego gminy Mszczonów obejmującego fragment miejscowości Wręcza i Olszówka </a:t>
            </a:r>
          </a:p>
          <a:p>
            <a:pPr algn="just"/>
            <a:r>
              <a:rPr lang="pl-PL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zmieniona uchwałą Nr LXXII/657/24 Rady Miejskiej w Mszczonowie z 24 kwietnia 2024 r.</a:t>
            </a:r>
          </a:p>
          <a:p>
            <a:pPr algn="just"/>
            <a:endParaRPr lang="pl-PL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96A31E8-B4C2-12CC-A918-B4B4694B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72" y="819284"/>
            <a:ext cx="6254244" cy="4792213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8549FD10-4D59-E693-6B8E-38BCA0A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pl-PL" sz="1600" dirty="0"/>
              <a:t>Lokalizacja terenu na tle układu komunikacyjnego fragmentu gminy Mszczonów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41358-75FA-06DC-12B2-DB0616DB56D8}"/>
              </a:ext>
            </a:extLst>
          </p:cNvPr>
          <p:cNvSpPr txBox="1"/>
          <p:nvPr/>
        </p:nvSpPr>
        <p:spPr>
          <a:xfrm>
            <a:off x="6711444" y="965950"/>
            <a:ext cx="2180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obejmuje fragment miejscowości Wręcza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1,18 ha.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3209C92-4BF0-4A83-F3BE-ECE2D471EACE}"/>
              </a:ext>
            </a:extLst>
          </p:cNvPr>
          <p:cNvSpPr txBox="1"/>
          <p:nvPr/>
        </p:nvSpPr>
        <p:spPr>
          <a:xfrm rot="19234640">
            <a:off x="804539" y="1532816"/>
            <a:ext cx="160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Spokojna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999879-03EB-6FC3-0C01-FEF27AFC67BA}"/>
              </a:ext>
            </a:extLst>
          </p:cNvPr>
          <p:cNvSpPr txBox="1"/>
          <p:nvPr/>
        </p:nvSpPr>
        <p:spPr>
          <a:xfrm rot="19286042">
            <a:off x="4082829" y="4757189"/>
            <a:ext cx="143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Żukowska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87B5987-AB0B-1617-2257-D27B5841E686}"/>
              </a:ext>
            </a:extLst>
          </p:cNvPr>
          <p:cNvSpPr txBox="1"/>
          <p:nvPr/>
        </p:nvSpPr>
        <p:spPr>
          <a:xfrm rot="3179584">
            <a:off x="4557321" y="2964858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Piaskowa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EF576BB-82B1-3989-3C43-C8DD8A2168E2}"/>
              </a:ext>
            </a:extLst>
          </p:cNvPr>
          <p:cNvSpPr txBox="1"/>
          <p:nvPr/>
        </p:nvSpPr>
        <p:spPr>
          <a:xfrm rot="2933073">
            <a:off x="3926200" y="3551181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Szkolna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63931B9-2BB3-2B6C-C3CD-724A22C9105A}"/>
              </a:ext>
            </a:extLst>
          </p:cNvPr>
          <p:cNvSpPr txBox="1"/>
          <p:nvPr/>
        </p:nvSpPr>
        <p:spPr>
          <a:xfrm rot="4973869">
            <a:off x="1868061" y="1684692"/>
            <a:ext cx="122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Pałacowa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7BF85FA-AC4D-4022-F7E9-427A33FFC394}"/>
              </a:ext>
            </a:extLst>
          </p:cNvPr>
          <p:cNvSpPr txBox="1"/>
          <p:nvPr/>
        </p:nvSpPr>
        <p:spPr>
          <a:xfrm>
            <a:off x="972296" y="2607926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OLSZÓWKA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FA6356D-1BCE-B45A-F44C-94305708D63D}"/>
              </a:ext>
            </a:extLst>
          </p:cNvPr>
          <p:cNvSpPr txBox="1"/>
          <p:nvPr/>
        </p:nvSpPr>
        <p:spPr>
          <a:xfrm>
            <a:off x="5654538" y="2820137"/>
            <a:ext cx="907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WRECZA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C71A672-A467-1969-B480-BA092F2DE814}"/>
              </a:ext>
            </a:extLst>
          </p:cNvPr>
          <p:cNvSpPr txBox="1"/>
          <p:nvPr/>
        </p:nvSpPr>
        <p:spPr>
          <a:xfrm>
            <a:off x="3024023" y="3488926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WRECZA  A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8DDBE8F-C7CB-6BD5-4951-0E506BD1D685}"/>
              </a:ext>
            </a:extLst>
          </p:cNvPr>
          <p:cNvSpPr txBox="1"/>
          <p:nvPr/>
        </p:nvSpPr>
        <p:spPr>
          <a:xfrm>
            <a:off x="6735897" y="2142177"/>
            <a:ext cx="2086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Granica obszaru planu pokrywa się z granicami ewidencyjnymi działek nr.:  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269/2, 268/2, 270, 273 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położonych w miejscowości Wręcza.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61F8C8CF-E84F-688C-6AC5-6E645E291968}"/>
              </a:ext>
            </a:extLst>
          </p:cNvPr>
          <p:cNvSpPr/>
          <p:nvPr/>
        </p:nvSpPr>
        <p:spPr>
          <a:xfrm>
            <a:off x="4674394" y="4083844"/>
            <a:ext cx="571500" cy="611981"/>
          </a:xfrm>
          <a:custGeom>
            <a:avLst/>
            <a:gdLst>
              <a:gd name="connsiteX0" fmla="*/ 419100 w 528638"/>
              <a:gd name="connsiteY0" fmla="*/ 0 h 566737"/>
              <a:gd name="connsiteX1" fmla="*/ 0 w 528638"/>
              <a:gd name="connsiteY1" fmla="*/ 383381 h 566737"/>
              <a:gd name="connsiteX2" fmla="*/ 133350 w 528638"/>
              <a:gd name="connsiteY2" fmla="*/ 566737 h 566737"/>
              <a:gd name="connsiteX3" fmla="*/ 478632 w 528638"/>
              <a:gd name="connsiteY3" fmla="*/ 285750 h 566737"/>
              <a:gd name="connsiteX4" fmla="*/ 397669 w 528638"/>
              <a:gd name="connsiteY4" fmla="*/ 207168 h 566737"/>
              <a:gd name="connsiteX5" fmla="*/ 528638 w 528638"/>
              <a:gd name="connsiteY5" fmla="*/ 85725 h 566737"/>
              <a:gd name="connsiteX6" fmla="*/ 419100 w 528638"/>
              <a:gd name="connsiteY6" fmla="*/ 0 h 566737"/>
              <a:gd name="connsiteX0" fmla="*/ 364331 w 528638"/>
              <a:gd name="connsiteY0" fmla="*/ 0 h 611981"/>
              <a:gd name="connsiteX1" fmla="*/ 0 w 528638"/>
              <a:gd name="connsiteY1" fmla="*/ 428625 h 611981"/>
              <a:gd name="connsiteX2" fmla="*/ 133350 w 528638"/>
              <a:gd name="connsiteY2" fmla="*/ 611981 h 611981"/>
              <a:gd name="connsiteX3" fmla="*/ 478632 w 528638"/>
              <a:gd name="connsiteY3" fmla="*/ 330994 h 611981"/>
              <a:gd name="connsiteX4" fmla="*/ 397669 w 528638"/>
              <a:gd name="connsiteY4" fmla="*/ 252412 h 611981"/>
              <a:gd name="connsiteX5" fmla="*/ 528638 w 528638"/>
              <a:gd name="connsiteY5" fmla="*/ 130969 h 611981"/>
              <a:gd name="connsiteX6" fmla="*/ 364331 w 528638"/>
              <a:gd name="connsiteY6" fmla="*/ 0 h 611981"/>
              <a:gd name="connsiteX0" fmla="*/ 407193 w 571500"/>
              <a:gd name="connsiteY0" fmla="*/ 0 h 611981"/>
              <a:gd name="connsiteX1" fmla="*/ 0 w 571500"/>
              <a:gd name="connsiteY1" fmla="*/ 373856 h 611981"/>
              <a:gd name="connsiteX2" fmla="*/ 176212 w 571500"/>
              <a:gd name="connsiteY2" fmla="*/ 611981 h 611981"/>
              <a:gd name="connsiteX3" fmla="*/ 521494 w 571500"/>
              <a:gd name="connsiteY3" fmla="*/ 330994 h 611981"/>
              <a:gd name="connsiteX4" fmla="*/ 440531 w 571500"/>
              <a:gd name="connsiteY4" fmla="*/ 252412 h 611981"/>
              <a:gd name="connsiteX5" fmla="*/ 571500 w 571500"/>
              <a:gd name="connsiteY5" fmla="*/ 130969 h 611981"/>
              <a:gd name="connsiteX6" fmla="*/ 407193 w 571500"/>
              <a:gd name="connsiteY6" fmla="*/ 0 h 6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611981">
                <a:moveTo>
                  <a:pt x="407193" y="0"/>
                </a:moveTo>
                <a:lnTo>
                  <a:pt x="0" y="373856"/>
                </a:lnTo>
                <a:lnTo>
                  <a:pt x="176212" y="611981"/>
                </a:lnTo>
                <a:lnTo>
                  <a:pt x="521494" y="330994"/>
                </a:lnTo>
                <a:lnTo>
                  <a:pt x="440531" y="252412"/>
                </a:lnTo>
                <a:lnTo>
                  <a:pt x="571500" y="130969"/>
                </a:lnTo>
                <a:lnTo>
                  <a:pt x="407193" y="0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0469A0D-DC93-93DB-FF92-1F6C097B49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25"/>
          <a:stretch/>
        </p:blipFill>
        <p:spPr>
          <a:xfrm>
            <a:off x="652652" y="3789040"/>
            <a:ext cx="2734656" cy="2698973"/>
          </a:xfrm>
          <a:prstGeom prst="rect">
            <a:avLst/>
          </a:prstGeom>
          <a:ln cmpd="sng">
            <a:solidFill>
              <a:srgbClr val="00B0F0"/>
            </a:solidFill>
          </a:ln>
        </p:spPr>
      </p:pic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B7A8E6BC-B200-B29C-259C-33657D2FC8CF}"/>
              </a:ext>
            </a:extLst>
          </p:cNvPr>
          <p:cNvSpPr/>
          <p:nvPr/>
        </p:nvSpPr>
        <p:spPr>
          <a:xfrm>
            <a:off x="1043607" y="4223170"/>
            <a:ext cx="1660093" cy="1815547"/>
          </a:xfrm>
          <a:custGeom>
            <a:avLst/>
            <a:gdLst>
              <a:gd name="connsiteX0" fmla="*/ 419100 w 528638"/>
              <a:gd name="connsiteY0" fmla="*/ 0 h 566737"/>
              <a:gd name="connsiteX1" fmla="*/ 0 w 528638"/>
              <a:gd name="connsiteY1" fmla="*/ 383381 h 566737"/>
              <a:gd name="connsiteX2" fmla="*/ 133350 w 528638"/>
              <a:gd name="connsiteY2" fmla="*/ 566737 h 566737"/>
              <a:gd name="connsiteX3" fmla="*/ 478632 w 528638"/>
              <a:gd name="connsiteY3" fmla="*/ 285750 h 566737"/>
              <a:gd name="connsiteX4" fmla="*/ 397669 w 528638"/>
              <a:gd name="connsiteY4" fmla="*/ 207168 h 566737"/>
              <a:gd name="connsiteX5" fmla="*/ 528638 w 528638"/>
              <a:gd name="connsiteY5" fmla="*/ 85725 h 566737"/>
              <a:gd name="connsiteX6" fmla="*/ 419100 w 528638"/>
              <a:gd name="connsiteY6" fmla="*/ 0 h 566737"/>
              <a:gd name="connsiteX0" fmla="*/ 364331 w 528638"/>
              <a:gd name="connsiteY0" fmla="*/ 0 h 611981"/>
              <a:gd name="connsiteX1" fmla="*/ 0 w 528638"/>
              <a:gd name="connsiteY1" fmla="*/ 428625 h 611981"/>
              <a:gd name="connsiteX2" fmla="*/ 133350 w 528638"/>
              <a:gd name="connsiteY2" fmla="*/ 611981 h 611981"/>
              <a:gd name="connsiteX3" fmla="*/ 478632 w 528638"/>
              <a:gd name="connsiteY3" fmla="*/ 330994 h 611981"/>
              <a:gd name="connsiteX4" fmla="*/ 397669 w 528638"/>
              <a:gd name="connsiteY4" fmla="*/ 252412 h 611981"/>
              <a:gd name="connsiteX5" fmla="*/ 528638 w 528638"/>
              <a:gd name="connsiteY5" fmla="*/ 130969 h 611981"/>
              <a:gd name="connsiteX6" fmla="*/ 364331 w 528638"/>
              <a:gd name="connsiteY6" fmla="*/ 0 h 611981"/>
              <a:gd name="connsiteX0" fmla="*/ 407193 w 571500"/>
              <a:gd name="connsiteY0" fmla="*/ 0 h 611981"/>
              <a:gd name="connsiteX1" fmla="*/ 0 w 571500"/>
              <a:gd name="connsiteY1" fmla="*/ 373856 h 611981"/>
              <a:gd name="connsiteX2" fmla="*/ 176212 w 571500"/>
              <a:gd name="connsiteY2" fmla="*/ 611981 h 611981"/>
              <a:gd name="connsiteX3" fmla="*/ 521494 w 571500"/>
              <a:gd name="connsiteY3" fmla="*/ 330994 h 611981"/>
              <a:gd name="connsiteX4" fmla="*/ 440531 w 571500"/>
              <a:gd name="connsiteY4" fmla="*/ 252412 h 611981"/>
              <a:gd name="connsiteX5" fmla="*/ 571500 w 571500"/>
              <a:gd name="connsiteY5" fmla="*/ 130969 h 611981"/>
              <a:gd name="connsiteX6" fmla="*/ 407193 w 571500"/>
              <a:gd name="connsiteY6" fmla="*/ 0 h 611981"/>
              <a:gd name="connsiteX0" fmla="*/ 420385 w 571500"/>
              <a:gd name="connsiteY0" fmla="*/ 0 h 599593"/>
              <a:gd name="connsiteX1" fmla="*/ 0 w 571500"/>
              <a:gd name="connsiteY1" fmla="*/ 361468 h 599593"/>
              <a:gd name="connsiteX2" fmla="*/ 176212 w 571500"/>
              <a:gd name="connsiteY2" fmla="*/ 599593 h 599593"/>
              <a:gd name="connsiteX3" fmla="*/ 521494 w 571500"/>
              <a:gd name="connsiteY3" fmla="*/ 318606 h 599593"/>
              <a:gd name="connsiteX4" fmla="*/ 440531 w 571500"/>
              <a:gd name="connsiteY4" fmla="*/ 240024 h 599593"/>
              <a:gd name="connsiteX5" fmla="*/ 571500 w 571500"/>
              <a:gd name="connsiteY5" fmla="*/ 118581 h 599593"/>
              <a:gd name="connsiteX6" fmla="*/ 420385 w 571500"/>
              <a:gd name="connsiteY6" fmla="*/ 0 h 599593"/>
              <a:gd name="connsiteX0" fmla="*/ 420385 w 571500"/>
              <a:gd name="connsiteY0" fmla="*/ 0 h 599593"/>
              <a:gd name="connsiteX1" fmla="*/ 0 w 571500"/>
              <a:gd name="connsiteY1" fmla="*/ 361468 h 599593"/>
              <a:gd name="connsiteX2" fmla="*/ 176212 w 571500"/>
              <a:gd name="connsiteY2" fmla="*/ 599593 h 599593"/>
              <a:gd name="connsiteX3" fmla="*/ 534686 w 571500"/>
              <a:gd name="connsiteY3" fmla="*/ 327897 h 599593"/>
              <a:gd name="connsiteX4" fmla="*/ 440531 w 571500"/>
              <a:gd name="connsiteY4" fmla="*/ 240024 h 599593"/>
              <a:gd name="connsiteX5" fmla="*/ 571500 w 571500"/>
              <a:gd name="connsiteY5" fmla="*/ 118581 h 599593"/>
              <a:gd name="connsiteX6" fmla="*/ 420385 w 571500"/>
              <a:gd name="connsiteY6" fmla="*/ 0 h 599593"/>
              <a:gd name="connsiteX0" fmla="*/ 420385 w 591288"/>
              <a:gd name="connsiteY0" fmla="*/ 0 h 599593"/>
              <a:gd name="connsiteX1" fmla="*/ 0 w 591288"/>
              <a:gd name="connsiteY1" fmla="*/ 361468 h 599593"/>
              <a:gd name="connsiteX2" fmla="*/ 176212 w 591288"/>
              <a:gd name="connsiteY2" fmla="*/ 599593 h 599593"/>
              <a:gd name="connsiteX3" fmla="*/ 534686 w 591288"/>
              <a:gd name="connsiteY3" fmla="*/ 327897 h 599593"/>
              <a:gd name="connsiteX4" fmla="*/ 440531 w 591288"/>
              <a:gd name="connsiteY4" fmla="*/ 240024 h 599593"/>
              <a:gd name="connsiteX5" fmla="*/ 591288 w 591288"/>
              <a:gd name="connsiteY5" fmla="*/ 127872 h 599593"/>
              <a:gd name="connsiteX6" fmla="*/ 420385 w 591288"/>
              <a:gd name="connsiteY6" fmla="*/ 0 h 599593"/>
              <a:gd name="connsiteX0" fmla="*/ 420385 w 591288"/>
              <a:gd name="connsiteY0" fmla="*/ 0 h 599593"/>
              <a:gd name="connsiteX1" fmla="*/ 0 w 591288"/>
              <a:gd name="connsiteY1" fmla="*/ 361468 h 599593"/>
              <a:gd name="connsiteX2" fmla="*/ 176212 w 591288"/>
              <a:gd name="connsiteY2" fmla="*/ 599593 h 599593"/>
              <a:gd name="connsiteX3" fmla="*/ 534686 w 591288"/>
              <a:gd name="connsiteY3" fmla="*/ 327897 h 599593"/>
              <a:gd name="connsiteX4" fmla="*/ 450425 w 591288"/>
              <a:gd name="connsiteY4" fmla="*/ 252412 h 599593"/>
              <a:gd name="connsiteX5" fmla="*/ 591288 w 591288"/>
              <a:gd name="connsiteY5" fmla="*/ 127872 h 599593"/>
              <a:gd name="connsiteX6" fmla="*/ 420385 w 591288"/>
              <a:gd name="connsiteY6" fmla="*/ 0 h 599593"/>
              <a:gd name="connsiteX0" fmla="*/ 420385 w 574798"/>
              <a:gd name="connsiteY0" fmla="*/ 0 h 599593"/>
              <a:gd name="connsiteX1" fmla="*/ 0 w 574798"/>
              <a:gd name="connsiteY1" fmla="*/ 361468 h 599593"/>
              <a:gd name="connsiteX2" fmla="*/ 176212 w 574798"/>
              <a:gd name="connsiteY2" fmla="*/ 599593 h 599593"/>
              <a:gd name="connsiteX3" fmla="*/ 534686 w 574798"/>
              <a:gd name="connsiteY3" fmla="*/ 327897 h 599593"/>
              <a:gd name="connsiteX4" fmla="*/ 450425 w 574798"/>
              <a:gd name="connsiteY4" fmla="*/ 252412 h 599593"/>
              <a:gd name="connsiteX5" fmla="*/ 574798 w 574798"/>
              <a:gd name="connsiteY5" fmla="*/ 130969 h 599593"/>
              <a:gd name="connsiteX6" fmla="*/ 420385 w 574798"/>
              <a:gd name="connsiteY6" fmla="*/ 0 h 599593"/>
              <a:gd name="connsiteX0" fmla="*/ 413789 w 574798"/>
              <a:gd name="connsiteY0" fmla="*/ 0 h 590302"/>
              <a:gd name="connsiteX1" fmla="*/ 0 w 574798"/>
              <a:gd name="connsiteY1" fmla="*/ 352177 h 590302"/>
              <a:gd name="connsiteX2" fmla="*/ 176212 w 574798"/>
              <a:gd name="connsiteY2" fmla="*/ 590302 h 590302"/>
              <a:gd name="connsiteX3" fmla="*/ 534686 w 574798"/>
              <a:gd name="connsiteY3" fmla="*/ 318606 h 590302"/>
              <a:gd name="connsiteX4" fmla="*/ 450425 w 574798"/>
              <a:gd name="connsiteY4" fmla="*/ 243121 h 590302"/>
              <a:gd name="connsiteX5" fmla="*/ 574798 w 574798"/>
              <a:gd name="connsiteY5" fmla="*/ 121678 h 590302"/>
              <a:gd name="connsiteX6" fmla="*/ 413789 w 574798"/>
              <a:gd name="connsiteY6" fmla="*/ 0 h 59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798" h="590302">
                <a:moveTo>
                  <a:pt x="413789" y="0"/>
                </a:moveTo>
                <a:lnTo>
                  <a:pt x="0" y="352177"/>
                </a:lnTo>
                <a:lnTo>
                  <a:pt x="176212" y="590302"/>
                </a:lnTo>
                <a:lnTo>
                  <a:pt x="534686" y="318606"/>
                </a:lnTo>
                <a:lnTo>
                  <a:pt x="450425" y="243121"/>
                </a:lnTo>
                <a:lnTo>
                  <a:pt x="574798" y="121678"/>
                </a:lnTo>
                <a:lnTo>
                  <a:pt x="413789" y="0"/>
                </a:lnTo>
                <a:close/>
              </a:path>
            </a:pathLst>
          </a:cu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D681C6E2-ADFD-33E8-D355-EBDAE6E69C60}"/>
              </a:ext>
            </a:extLst>
          </p:cNvPr>
          <p:cNvCxnSpPr>
            <a:cxnSpLocks/>
          </p:cNvCxnSpPr>
          <p:nvPr/>
        </p:nvCxnSpPr>
        <p:spPr>
          <a:xfrm flipV="1">
            <a:off x="3340802" y="4509120"/>
            <a:ext cx="1333000" cy="34848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wal 17">
            <a:extLst>
              <a:ext uri="{FF2B5EF4-FFF2-40B4-BE49-F238E27FC236}">
                <a16:creationId xmlns:a16="http://schemas.microsoft.com/office/drawing/2014/main" id="{31578F90-CBF3-3FD0-5D21-01CE7A666EBF}"/>
              </a:ext>
            </a:extLst>
          </p:cNvPr>
          <p:cNvSpPr/>
          <p:nvPr/>
        </p:nvSpPr>
        <p:spPr>
          <a:xfrm>
            <a:off x="723692" y="3789040"/>
            <a:ext cx="2649949" cy="2506064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A500AD3-6D51-F958-3769-F425CD52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99392"/>
            <a:ext cx="8568952" cy="97075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l-PL" sz="1600" dirty="0"/>
            </a:br>
            <a:br>
              <a:rPr lang="pl-PL" sz="1600" b="0" dirty="0">
                <a:solidFill>
                  <a:srgbClr val="002060"/>
                </a:solidFill>
                <a:cs typeface="Arial" pitchFamily="34" charset="0"/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300" dirty="0">
                <a:solidFill>
                  <a:srgbClr val="000000"/>
                </a:solidFill>
              </a:rPr>
            </a:br>
            <a:r>
              <a:rPr lang="pl-PL" sz="1300" dirty="0">
                <a:solidFill>
                  <a:srgbClr val="000000"/>
                </a:solidFill>
              </a:rPr>
              <a:t>                                                                       </a:t>
            </a:r>
            <a:br>
              <a:rPr lang="pl-PL" sz="1300" dirty="0">
                <a:solidFill>
                  <a:srgbClr val="000000"/>
                </a:solidFill>
              </a:rPr>
            </a:br>
            <a:br>
              <a:rPr lang="pl-PL" sz="1000" dirty="0"/>
            </a:br>
            <a:br>
              <a:rPr lang="pl-PL" sz="1000" dirty="0"/>
            </a:br>
            <a:endParaRPr lang="pl-PL" sz="1000" dirty="0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EF57E6AC-96B9-300D-80AB-46160C7D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07856D3E-A7DC-9316-175D-510C818B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949950"/>
            <a:ext cx="388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 dirty="0"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pl-PL" altLang="pl-PL" sz="1400" i="1" dirty="0">
                <a:cs typeface="Times New Roman" panose="02020603050405020304" pitchFamily="18" charset="0"/>
              </a:rPr>
              <a:t>Istniejące zagospodarowanie w granicach opracowania.</a:t>
            </a:r>
            <a:endParaRPr lang="pl-PL" altLang="pl-PL" sz="1400" dirty="0"/>
          </a:p>
        </p:txBody>
      </p:sp>
      <p:sp>
        <p:nvSpPr>
          <p:cNvPr id="14341" name="Prostokąt 13">
            <a:extLst>
              <a:ext uri="{FF2B5EF4-FFF2-40B4-BE49-F238E27FC236}">
                <a16:creationId xmlns:a16="http://schemas.microsoft.com/office/drawing/2014/main" id="{2618D50C-2FBA-D518-A1EF-87FACB26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8313" y="365125"/>
            <a:ext cx="8748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/>
              <a:t>		Łączna powierzchnia obszaru objętego planem wynosi około 36,5ha.</a:t>
            </a:r>
          </a:p>
        </p:txBody>
      </p:sp>
      <p:pic>
        <p:nvPicPr>
          <p:cNvPr id="14342" name="Obraz 4">
            <a:extLst>
              <a:ext uri="{FF2B5EF4-FFF2-40B4-BE49-F238E27FC236}">
                <a16:creationId xmlns:a16="http://schemas.microsoft.com/office/drawing/2014/main" id="{6303BFB5-C561-47FB-0956-12F56876C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836613"/>
            <a:ext cx="6588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714712A5-1023-CE37-0F93-F05BA6C29CDA}"/>
              </a:ext>
            </a:extLst>
          </p:cNvPr>
          <p:cNvSpPr/>
          <p:nvPr/>
        </p:nvSpPr>
        <p:spPr>
          <a:xfrm>
            <a:off x="4137025" y="950913"/>
            <a:ext cx="3687763" cy="4025900"/>
          </a:xfrm>
          <a:custGeom>
            <a:avLst/>
            <a:gdLst>
              <a:gd name="connsiteX0" fmla="*/ 0 w 3687096"/>
              <a:gd name="connsiteY0" fmla="*/ 22123 h 4026310"/>
              <a:gd name="connsiteX1" fmla="*/ 199103 w 3687096"/>
              <a:gd name="connsiteY1" fmla="*/ 2344994 h 4026310"/>
              <a:gd name="connsiteX2" fmla="*/ 368709 w 3687096"/>
              <a:gd name="connsiteY2" fmla="*/ 2794819 h 4026310"/>
              <a:gd name="connsiteX3" fmla="*/ 899651 w 3687096"/>
              <a:gd name="connsiteY3" fmla="*/ 2632587 h 4026310"/>
              <a:gd name="connsiteX4" fmla="*/ 1585451 w 3687096"/>
              <a:gd name="connsiteY4" fmla="*/ 2160639 h 4026310"/>
              <a:gd name="connsiteX5" fmla="*/ 2809567 w 3687096"/>
              <a:gd name="connsiteY5" fmla="*/ 4026310 h 4026310"/>
              <a:gd name="connsiteX6" fmla="*/ 3333135 w 3687096"/>
              <a:gd name="connsiteY6" fmla="*/ 3598606 h 4026310"/>
              <a:gd name="connsiteX7" fmla="*/ 3635477 w 3687096"/>
              <a:gd name="connsiteY7" fmla="*/ 3805084 h 4026310"/>
              <a:gd name="connsiteX8" fmla="*/ 3687096 w 3687096"/>
              <a:gd name="connsiteY8" fmla="*/ 3664974 h 4026310"/>
              <a:gd name="connsiteX9" fmla="*/ 3657600 w 3687096"/>
              <a:gd name="connsiteY9" fmla="*/ 3465871 h 4026310"/>
              <a:gd name="connsiteX10" fmla="*/ 3495367 w 3687096"/>
              <a:gd name="connsiteY10" fmla="*/ 3185652 h 4026310"/>
              <a:gd name="connsiteX11" fmla="*/ 2485103 w 3687096"/>
              <a:gd name="connsiteY11" fmla="*/ 1777181 h 4026310"/>
              <a:gd name="connsiteX12" fmla="*/ 2315496 w 3687096"/>
              <a:gd name="connsiteY12" fmla="*/ 1578077 h 4026310"/>
              <a:gd name="connsiteX13" fmla="*/ 2374490 w 3687096"/>
              <a:gd name="connsiteY13" fmla="*/ 1496961 h 4026310"/>
              <a:gd name="connsiteX14" fmla="*/ 2116393 w 3687096"/>
              <a:gd name="connsiteY14" fmla="*/ 1194619 h 4026310"/>
              <a:gd name="connsiteX15" fmla="*/ 1991032 w 3687096"/>
              <a:gd name="connsiteY15" fmla="*/ 1305232 h 4026310"/>
              <a:gd name="connsiteX16" fmla="*/ 1600200 w 3687096"/>
              <a:gd name="connsiteY16" fmla="*/ 1430594 h 4026310"/>
              <a:gd name="connsiteX17" fmla="*/ 1600200 w 3687096"/>
              <a:gd name="connsiteY17" fmla="*/ 1216742 h 4026310"/>
              <a:gd name="connsiteX18" fmla="*/ 1578077 w 3687096"/>
              <a:gd name="connsiteY18" fmla="*/ 1039761 h 4026310"/>
              <a:gd name="connsiteX19" fmla="*/ 1467464 w 3687096"/>
              <a:gd name="connsiteY19" fmla="*/ 914400 h 4026310"/>
              <a:gd name="connsiteX20" fmla="*/ 1091380 w 3687096"/>
              <a:gd name="connsiteY20" fmla="*/ 641555 h 4026310"/>
              <a:gd name="connsiteX21" fmla="*/ 494071 w 3687096"/>
              <a:gd name="connsiteY21" fmla="*/ 258097 h 4026310"/>
              <a:gd name="connsiteX22" fmla="*/ 103238 w 3687096"/>
              <a:gd name="connsiteY22" fmla="*/ 0 h 4026310"/>
              <a:gd name="connsiteX23" fmla="*/ 0 w 3687096"/>
              <a:gd name="connsiteY23" fmla="*/ 22123 h 402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87096" h="4026310">
                <a:moveTo>
                  <a:pt x="0" y="22123"/>
                </a:moveTo>
                <a:lnTo>
                  <a:pt x="199103" y="2344994"/>
                </a:lnTo>
                <a:lnTo>
                  <a:pt x="368709" y="2794819"/>
                </a:lnTo>
                <a:lnTo>
                  <a:pt x="899651" y="2632587"/>
                </a:lnTo>
                <a:lnTo>
                  <a:pt x="1585451" y="2160639"/>
                </a:lnTo>
                <a:lnTo>
                  <a:pt x="2809567" y="4026310"/>
                </a:lnTo>
                <a:lnTo>
                  <a:pt x="3333135" y="3598606"/>
                </a:lnTo>
                <a:lnTo>
                  <a:pt x="3635477" y="3805084"/>
                </a:lnTo>
                <a:lnTo>
                  <a:pt x="3687096" y="3664974"/>
                </a:lnTo>
                <a:lnTo>
                  <a:pt x="3657600" y="3465871"/>
                </a:lnTo>
                <a:lnTo>
                  <a:pt x="3495367" y="3185652"/>
                </a:lnTo>
                <a:lnTo>
                  <a:pt x="2485103" y="1777181"/>
                </a:lnTo>
                <a:lnTo>
                  <a:pt x="2315496" y="1578077"/>
                </a:lnTo>
                <a:lnTo>
                  <a:pt x="2374490" y="1496961"/>
                </a:lnTo>
                <a:lnTo>
                  <a:pt x="2116393" y="1194619"/>
                </a:lnTo>
                <a:lnTo>
                  <a:pt x="1991032" y="1305232"/>
                </a:lnTo>
                <a:lnTo>
                  <a:pt x="1600200" y="1430594"/>
                </a:lnTo>
                <a:lnTo>
                  <a:pt x="1600200" y="1216742"/>
                </a:lnTo>
                <a:lnTo>
                  <a:pt x="1578077" y="1039761"/>
                </a:lnTo>
                <a:lnTo>
                  <a:pt x="1467464" y="914400"/>
                </a:lnTo>
                <a:lnTo>
                  <a:pt x="1091380" y="641555"/>
                </a:lnTo>
                <a:lnTo>
                  <a:pt x="494071" y="258097"/>
                </a:lnTo>
                <a:lnTo>
                  <a:pt x="103238" y="0"/>
                </a:lnTo>
                <a:lnTo>
                  <a:pt x="0" y="2212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033FE146-2EE3-2BD2-E066-01E952CB575C}"/>
              </a:ext>
            </a:extLst>
          </p:cNvPr>
          <p:cNvSpPr/>
          <p:nvPr/>
        </p:nvSpPr>
        <p:spPr>
          <a:xfrm>
            <a:off x="4329113" y="4881563"/>
            <a:ext cx="647700" cy="952500"/>
          </a:xfrm>
          <a:custGeom>
            <a:avLst/>
            <a:gdLst>
              <a:gd name="connsiteX0" fmla="*/ 523875 w 647700"/>
              <a:gd name="connsiteY0" fmla="*/ 0 h 952500"/>
              <a:gd name="connsiteX1" fmla="*/ 566737 w 647700"/>
              <a:gd name="connsiteY1" fmla="*/ 157162 h 952500"/>
              <a:gd name="connsiteX2" fmla="*/ 581025 w 647700"/>
              <a:gd name="connsiteY2" fmla="*/ 204787 h 952500"/>
              <a:gd name="connsiteX3" fmla="*/ 647700 w 647700"/>
              <a:gd name="connsiteY3" fmla="*/ 952500 h 952500"/>
              <a:gd name="connsiteX4" fmla="*/ 304800 w 647700"/>
              <a:gd name="connsiteY4" fmla="*/ 919162 h 952500"/>
              <a:gd name="connsiteX5" fmla="*/ 0 w 647700"/>
              <a:gd name="connsiteY5" fmla="*/ 885825 h 952500"/>
              <a:gd name="connsiteX6" fmla="*/ 42862 w 647700"/>
              <a:gd name="connsiteY6" fmla="*/ 733425 h 952500"/>
              <a:gd name="connsiteX7" fmla="*/ 104775 w 647700"/>
              <a:gd name="connsiteY7" fmla="*/ 704850 h 952500"/>
              <a:gd name="connsiteX8" fmla="*/ 161925 w 647700"/>
              <a:gd name="connsiteY8" fmla="*/ 538162 h 952500"/>
              <a:gd name="connsiteX9" fmla="*/ 95250 w 647700"/>
              <a:gd name="connsiteY9" fmla="*/ 504825 h 952500"/>
              <a:gd name="connsiteX10" fmla="*/ 257175 w 647700"/>
              <a:gd name="connsiteY10" fmla="*/ 157162 h 952500"/>
              <a:gd name="connsiteX11" fmla="*/ 490537 w 647700"/>
              <a:gd name="connsiteY11" fmla="*/ 38100 h 952500"/>
              <a:gd name="connsiteX12" fmla="*/ 523875 w 647700"/>
              <a:gd name="connsiteY1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7700" h="952500">
                <a:moveTo>
                  <a:pt x="523875" y="0"/>
                </a:moveTo>
                <a:lnTo>
                  <a:pt x="566737" y="157162"/>
                </a:lnTo>
                <a:lnTo>
                  <a:pt x="581025" y="204787"/>
                </a:lnTo>
                <a:lnTo>
                  <a:pt x="647700" y="952500"/>
                </a:lnTo>
                <a:lnTo>
                  <a:pt x="304800" y="919162"/>
                </a:lnTo>
                <a:lnTo>
                  <a:pt x="0" y="885825"/>
                </a:lnTo>
                <a:lnTo>
                  <a:pt x="42862" y="733425"/>
                </a:lnTo>
                <a:lnTo>
                  <a:pt x="104775" y="704850"/>
                </a:lnTo>
                <a:lnTo>
                  <a:pt x="161925" y="538162"/>
                </a:lnTo>
                <a:lnTo>
                  <a:pt x="95250" y="504825"/>
                </a:lnTo>
                <a:lnTo>
                  <a:pt x="257175" y="157162"/>
                </a:lnTo>
                <a:lnTo>
                  <a:pt x="490537" y="38100"/>
                </a:lnTo>
                <a:lnTo>
                  <a:pt x="523875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4345" name="Rectangle 5">
            <a:extLst>
              <a:ext uri="{FF2B5EF4-FFF2-40B4-BE49-F238E27FC236}">
                <a16:creationId xmlns:a16="http://schemas.microsoft.com/office/drawing/2014/main" id="{183404EB-0CC9-8682-47FB-D0C8E380959D}"/>
              </a:ext>
            </a:extLst>
          </p:cNvPr>
          <p:cNvSpPr>
            <a:spLocks noChangeArrowheads="1"/>
          </p:cNvSpPr>
          <p:nvPr/>
        </p:nvSpPr>
        <p:spPr bwMode="auto">
          <a:xfrm rot="509055">
            <a:off x="3617913" y="5340350"/>
            <a:ext cx="787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Leśna</a:t>
            </a:r>
            <a:endParaRPr lang="pl-PL" altLang="pl-PL" sz="1000"/>
          </a:p>
        </p:txBody>
      </p:sp>
      <p:sp>
        <p:nvSpPr>
          <p:cNvPr id="14346" name="Rectangle 5">
            <a:extLst>
              <a:ext uri="{FF2B5EF4-FFF2-40B4-BE49-F238E27FC236}">
                <a16:creationId xmlns:a16="http://schemas.microsoft.com/office/drawing/2014/main" id="{364FB489-4FEB-ACB5-9DAE-169EFA20136F}"/>
              </a:ext>
            </a:extLst>
          </p:cNvPr>
          <p:cNvSpPr>
            <a:spLocks noChangeArrowheads="1"/>
          </p:cNvSpPr>
          <p:nvPr/>
        </p:nvSpPr>
        <p:spPr bwMode="auto">
          <a:xfrm rot="-2082570">
            <a:off x="4684713" y="2874963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Poziomkowa</a:t>
            </a:r>
            <a:endParaRPr lang="pl-PL" altLang="pl-PL" sz="1000"/>
          </a:p>
        </p:txBody>
      </p:sp>
      <p:sp>
        <p:nvSpPr>
          <p:cNvPr id="14347" name="Rectangle 5">
            <a:extLst>
              <a:ext uri="{FF2B5EF4-FFF2-40B4-BE49-F238E27FC236}">
                <a16:creationId xmlns:a16="http://schemas.microsoft.com/office/drawing/2014/main" id="{D2033AD9-02A2-5820-E0D1-82B0F6601A9F}"/>
              </a:ext>
            </a:extLst>
          </p:cNvPr>
          <p:cNvSpPr>
            <a:spLocks noChangeArrowheads="1"/>
          </p:cNvSpPr>
          <p:nvPr/>
        </p:nvSpPr>
        <p:spPr bwMode="auto">
          <a:xfrm rot="2873275">
            <a:off x="5657056" y="3094832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Szkolna</a:t>
            </a:r>
            <a:endParaRPr lang="pl-PL" altLang="pl-PL" sz="1000"/>
          </a:p>
        </p:txBody>
      </p:sp>
      <p:sp>
        <p:nvSpPr>
          <p:cNvPr id="14348" name="Rectangle 5">
            <a:extLst>
              <a:ext uri="{FF2B5EF4-FFF2-40B4-BE49-F238E27FC236}">
                <a16:creationId xmlns:a16="http://schemas.microsoft.com/office/drawing/2014/main" id="{65D6D8C6-5ED1-662B-E8CE-2E282EFFC3F5}"/>
              </a:ext>
            </a:extLst>
          </p:cNvPr>
          <p:cNvSpPr>
            <a:spLocks noChangeArrowheads="1"/>
          </p:cNvSpPr>
          <p:nvPr/>
        </p:nvSpPr>
        <p:spPr bwMode="auto">
          <a:xfrm rot="4157596">
            <a:off x="4048919" y="3909219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Pałacowa</a:t>
            </a:r>
            <a:endParaRPr lang="pl-PL" altLang="pl-PL" sz="1000"/>
          </a:p>
        </p:txBody>
      </p:sp>
      <p:sp>
        <p:nvSpPr>
          <p:cNvPr id="14349" name="Rectangle 5">
            <a:extLst>
              <a:ext uri="{FF2B5EF4-FFF2-40B4-BE49-F238E27FC236}">
                <a16:creationId xmlns:a16="http://schemas.microsoft.com/office/drawing/2014/main" id="{BCAC2806-7514-F34E-84B9-5AF80A98891B}"/>
              </a:ext>
            </a:extLst>
          </p:cNvPr>
          <p:cNvSpPr>
            <a:spLocks noChangeArrowheads="1"/>
          </p:cNvSpPr>
          <p:nvPr/>
        </p:nvSpPr>
        <p:spPr bwMode="auto">
          <a:xfrm rot="-1187334">
            <a:off x="6664325" y="2105025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Leszczynowa</a:t>
            </a:r>
            <a:endParaRPr lang="pl-PL" altLang="pl-PL" sz="1000"/>
          </a:p>
        </p:txBody>
      </p:sp>
      <p:sp>
        <p:nvSpPr>
          <p:cNvPr id="14350" name="Rectangle 5">
            <a:extLst>
              <a:ext uri="{FF2B5EF4-FFF2-40B4-BE49-F238E27FC236}">
                <a16:creationId xmlns:a16="http://schemas.microsoft.com/office/drawing/2014/main" id="{B7176694-65C8-034D-4723-722A790FB3E1}"/>
              </a:ext>
            </a:extLst>
          </p:cNvPr>
          <p:cNvSpPr>
            <a:spLocks noChangeArrowheads="1"/>
          </p:cNvSpPr>
          <p:nvPr/>
        </p:nvSpPr>
        <p:spPr bwMode="auto">
          <a:xfrm rot="2873275">
            <a:off x="6820694" y="3175794"/>
            <a:ext cx="117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i="1">
                <a:cs typeface="Times New Roman" panose="02020603050405020304" pitchFamily="18" charset="0"/>
              </a:rPr>
              <a:t>                                                                                                        ul. Piaskowa</a:t>
            </a:r>
            <a:endParaRPr lang="pl-PL" altLang="pl-PL" sz="10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F96891-BEF4-65C7-6DB1-8D095965D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49" y="3261275"/>
            <a:ext cx="3227647" cy="3073644"/>
          </a:xfrm>
          <a:prstGeom prst="rect">
            <a:avLst/>
          </a:prstGeom>
        </p:spPr>
      </p:pic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5A932666-6EFE-3228-CB2B-33E35AD0022D}"/>
              </a:ext>
            </a:extLst>
          </p:cNvPr>
          <p:cNvSpPr/>
          <p:nvPr/>
        </p:nvSpPr>
        <p:spPr>
          <a:xfrm>
            <a:off x="278086" y="3361290"/>
            <a:ext cx="2396523" cy="2664860"/>
          </a:xfrm>
          <a:custGeom>
            <a:avLst/>
            <a:gdLst>
              <a:gd name="connsiteX0" fmla="*/ 419100 w 528638"/>
              <a:gd name="connsiteY0" fmla="*/ 0 h 566737"/>
              <a:gd name="connsiteX1" fmla="*/ 0 w 528638"/>
              <a:gd name="connsiteY1" fmla="*/ 383381 h 566737"/>
              <a:gd name="connsiteX2" fmla="*/ 133350 w 528638"/>
              <a:gd name="connsiteY2" fmla="*/ 566737 h 566737"/>
              <a:gd name="connsiteX3" fmla="*/ 478632 w 528638"/>
              <a:gd name="connsiteY3" fmla="*/ 285750 h 566737"/>
              <a:gd name="connsiteX4" fmla="*/ 397669 w 528638"/>
              <a:gd name="connsiteY4" fmla="*/ 207168 h 566737"/>
              <a:gd name="connsiteX5" fmla="*/ 528638 w 528638"/>
              <a:gd name="connsiteY5" fmla="*/ 85725 h 566737"/>
              <a:gd name="connsiteX6" fmla="*/ 419100 w 528638"/>
              <a:gd name="connsiteY6" fmla="*/ 0 h 566737"/>
              <a:gd name="connsiteX0" fmla="*/ 364331 w 528638"/>
              <a:gd name="connsiteY0" fmla="*/ 0 h 611981"/>
              <a:gd name="connsiteX1" fmla="*/ 0 w 528638"/>
              <a:gd name="connsiteY1" fmla="*/ 428625 h 611981"/>
              <a:gd name="connsiteX2" fmla="*/ 133350 w 528638"/>
              <a:gd name="connsiteY2" fmla="*/ 611981 h 611981"/>
              <a:gd name="connsiteX3" fmla="*/ 478632 w 528638"/>
              <a:gd name="connsiteY3" fmla="*/ 330994 h 611981"/>
              <a:gd name="connsiteX4" fmla="*/ 397669 w 528638"/>
              <a:gd name="connsiteY4" fmla="*/ 252412 h 611981"/>
              <a:gd name="connsiteX5" fmla="*/ 528638 w 528638"/>
              <a:gd name="connsiteY5" fmla="*/ 130969 h 611981"/>
              <a:gd name="connsiteX6" fmla="*/ 364331 w 528638"/>
              <a:gd name="connsiteY6" fmla="*/ 0 h 611981"/>
              <a:gd name="connsiteX0" fmla="*/ 407193 w 571500"/>
              <a:gd name="connsiteY0" fmla="*/ 0 h 611981"/>
              <a:gd name="connsiteX1" fmla="*/ 0 w 571500"/>
              <a:gd name="connsiteY1" fmla="*/ 373856 h 611981"/>
              <a:gd name="connsiteX2" fmla="*/ 176212 w 571500"/>
              <a:gd name="connsiteY2" fmla="*/ 611981 h 611981"/>
              <a:gd name="connsiteX3" fmla="*/ 521494 w 571500"/>
              <a:gd name="connsiteY3" fmla="*/ 330994 h 611981"/>
              <a:gd name="connsiteX4" fmla="*/ 440531 w 571500"/>
              <a:gd name="connsiteY4" fmla="*/ 252412 h 611981"/>
              <a:gd name="connsiteX5" fmla="*/ 571500 w 571500"/>
              <a:gd name="connsiteY5" fmla="*/ 130969 h 611981"/>
              <a:gd name="connsiteX6" fmla="*/ 407193 w 571500"/>
              <a:gd name="connsiteY6" fmla="*/ 0 h 611981"/>
              <a:gd name="connsiteX0" fmla="*/ 420385 w 571500"/>
              <a:gd name="connsiteY0" fmla="*/ 0 h 599593"/>
              <a:gd name="connsiteX1" fmla="*/ 0 w 571500"/>
              <a:gd name="connsiteY1" fmla="*/ 361468 h 599593"/>
              <a:gd name="connsiteX2" fmla="*/ 176212 w 571500"/>
              <a:gd name="connsiteY2" fmla="*/ 599593 h 599593"/>
              <a:gd name="connsiteX3" fmla="*/ 521494 w 571500"/>
              <a:gd name="connsiteY3" fmla="*/ 318606 h 599593"/>
              <a:gd name="connsiteX4" fmla="*/ 440531 w 571500"/>
              <a:gd name="connsiteY4" fmla="*/ 240024 h 599593"/>
              <a:gd name="connsiteX5" fmla="*/ 571500 w 571500"/>
              <a:gd name="connsiteY5" fmla="*/ 118581 h 599593"/>
              <a:gd name="connsiteX6" fmla="*/ 420385 w 571500"/>
              <a:gd name="connsiteY6" fmla="*/ 0 h 599593"/>
              <a:gd name="connsiteX0" fmla="*/ 420385 w 571500"/>
              <a:gd name="connsiteY0" fmla="*/ 0 h 599593"/>
              <a:gd name="connsiteX1" fmla="*/ 0 w 571500"/>
              <a:gd name="connsiteY1" fmla="*/ 361468 h 599593"/>
              <a:gd name="connsiteX2" fmla="*/ 176212 w 571500"/>
              <a:gd name="connsiteY2" fmla="*/ 599593 h 599593"/>
              <a:gd name="connsiteX3" fmla="*/ 534686 w 571500"/>
              <a:gd name="connsiteY3" fmla="*/ 327897 h 599593"/>
              <a:gd name="connsiteX4" fmla="*/ 440531 w 571500"/>
              <a:gd name="connsiteY4" fmla="*/ 240024 h 599593"/>
              <a:gd name="connsiteX5" fmla="*/ 571500 w 571500"/>
              <a:gd name="connsiteY5" fmla="*/ 118581 h 599593"/>
              <a:gd name="connsiteX6" fmla="*/ 420385 w 571500"/>
              <a:gd name="connsiteY6" fmla="*/ 0 h 599593"/>
              <a:gd name="connsiteX0" fmla="*/ 420385 w 591288"/>
              <a:gd name="connsiteY0" fmla="*/ 0 h 599593"/>
              <a:gd name="connsiteX1" fmla="*/ 0 w 591288"/>
              <a:gd name="connsiteY1" fmla="*/ 361468 h 599593"/>
              <a:gd name="connsiteX2" fmla="*/ 176212 w 591288"/>
              <a:gd name="connsiteY2" fmla="*/ 599593 h 599593"/>
              <a:gd name="connsiteX3" fmla="*/ 534686 w 591288"/>
              <a:gd name="connsiteY3" fmla="*/ 327897 h 599593"/>
              <a:gd name="connsiteX4" fmla="*/ 440531 w 591288"/>
              <a:gd name="connsiteY4" fmla="*/ 240024 h 599593"/>
              <a:gd name="connsiteX5" fmla="*/ 591288 w 591288"/>
              <a:gd name="connsiteY5" fmla="*/ 127872 h 599593"/>
              <a:gd name="connsiteX6" fmla="*/ 420385 w 591288"/>
              <a:gd name="connsiteY6" fmla="*/ 0 h 599593"/>
              <a:gd name="connsiteX0" fmla="*/ 420385 w 591288"/>
              <a:gd name="connsiteY0" fmla="*/ 0 h 599593"/>
              <a:gd name="connsiteX1" fmla="*/ 0 w 591288"/>
              <a:gd name="connsiteY1" fmla="*/ 361468 h 599593"/>
              <a:gd name="connsiteX2" fmla="*/ 176212 w 591288"/>
              <a:gd name="connsiteY2" fmla="*/ 599593 h 599593"/>
              <a:gd name="connsiteX3" fmla="*/ 534686 w 591288"/>
              <a:gd name="connsiteY3" fmla="*/ 327897 h 599593"/>
              <a:gd name="connsiteX4" fmla="*/ 450425 w 591288"/>
              <a:gd name="connsiteY4" fmla="*/ 252412 h 599593"/>
              <a:gd name="connsiteX5" fmla="*/ 591288 w 591288"/>
              <a:gd name="connsiteY5" fmla="*/ 127872 h 599593"/>
              <a:gd name="connsiteX6" fmla="*/ 420385 w 591288"/>
              <a:gd name="connsiteY6" fmla="*/ 0 h 599593"/>
              <a:gd name="connsiteX0" fmla="*/ 420385 w 574798"/>
              <a:gd name="connsiteY0" fmla="*/ 0 h 599593"/>
              <a:gd name="connsiteX1" fmla="*/ 0 w 574798"/>
              <a:gd name="connsiteY1" fmla="*/ 361468 h 599593"/>
              <a:gd name="connsiteX2" fmla="*/ 176212 w 574798"/>
              <a:gd name="connsiteY2" fmla="*/ 599593 h 599593"/>
              <a:gd name="connsiteX3" fmla="*/ 534686 w 574798"/>
              <a:gd name="connsiteY3" fmla="*/ 327897 h 599593"/>
              <a:gd name="connsiteX4" fmla="*/ 450425 w 574798"/>
              <a:gd name="connsiteY4" fmla="*/ 252412 h 599593"/>
              <a:gd name="connsiteX5" fmla="*/ 574798 w 574798"/>
              <a:gd name="connsiteY5" fmla="*/ 130969 h 599593"/>
              <a:gd name="connsiteX6" fmla="*/ 420385 w 574798"/>
              <a:gd name="connsiteY6" fmla="*/ 0 h 599593"/>
              <a:gd name="connsiteX0" fmla="*/ 413789 w 574798"/>
              <a:gd name="connsiteY0" fmla="*/ 0 h 590302"/>
              <a:gd name="connsiteX1" fmla="*/ 0 w 574798"/>
              <a:gd name="connsiteY1" fmla="*/ 352177 h 590302"/>
              <a:gd name="connsiteX2" fmla="*/ 176212 w 574798"/>
              <a:gd name="connsiteY2" fmla="*/ 590302 h 590302"/>
              <a:gd name="connsiteX3" fmla="*/ 534686 w 574798"/>
              <a:gd name="connsiteY3" fmla="*/ 318606 h 590302"/>
              <a:gd name="connsiteX4" fmla="*/ 450425 w 574798"/>
              <a:gd name="connsiteY4" fmla="*/ 243121 h 590302"/>
              <a:gd name="connsiteX5" fmla="*/ 574798 w 574798"/>
              <a:gd name="connsiteY5" fmla="*/ 121678 h 590302"/>
              <a:gd name="connsiteX6" fmla="*/ 413789 w 574798"/>
              <a:gd name="connsiteY6" fmla="*/ 0 h 590302"/>
              <a:gd name="connsiteX0" fmla="*/ 413789 w 574798"/>
              <a:gd name="connsiteY0" fmla="*/ 0 h 590302"/>
              <a:gd name="connsiteX1" fmla="*/ 0 w 574798"/>
              <a:gd name="connsiteY1" fmla="*/ 352177 h 590302"/>
              <a:gd name="connsiteX2" fmla="*/ 176212 w 574798"/>
              <a:gd name="connsiteY2" fmla="*/ 590302 h 590302"/>
              <a:gd name="connsiteX3" fmla="*/ 534686 w 574798"/>
              <a:gd name="connsiteY3" fmla="*/ 318606 h 590302"/>
              <a:gd name="connsiteX4" fmla="*/ 457279 w 574798"/>
              <a:gd name="connsiteY4" fmla="*/ 243121 h 590302"/>
              <a:gd name="connsiteX5" fmla="*/ 574798 w 574798"/>
              <a:gd name="connsiteY5" fmla="*/ 121678 h 590302"/>
              <a:gd name="connsiteX6" fmla="*/ 413789 w 574798"/>
              <a:gd name="connsiteY6" fmla="*/ 0 h 59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798" h="590302">
                <a:moveTo>
                  <a:pt x="413789" y="0"/>
                </a:moveTo>
                <a:lnTo>
                  <a:pt x="0" y="352177"/>
                </a:lnTo>
                <a:lnTo>
                  <a:pt x="176212" y="590302"/>
                </a:lnTo>
                <a:lnTo>
                  <a:pt x="534686" y="318606"/>
                </a:lnTo>
                <a:lnTo>
                  <a:pt x="457279" y="243121"/>
                </a:lnTo>
                <a:lnTo>
                  <a:pt x="574798" y="121678"/>
                </a:lnTo>
                <a:lnTo>
                  <a:pt x="413789" y="0"/>
                </a:lnTo>
                <a:close/>
              </a:path>
            </a:pathLst>
          </a:custGeom>
          <a:noFill/>
          <a:ln w="57150" cmpd="sng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7A89CD62-C717-77C3-60A1-B3FC06C3CC2F}"/>
              </a:ext>
            </a:extLst>
          </p:cNvPr>
          <p:cNvCxnSpPr>
            <a:cxnSpLocks/>
          </p:cNvCxnSpPr>
          <p:nvPr/>
        </p:nvCxnSpPr>
        <p:spPr>
          <a:xfrm>
            <a:off x="2674609" y="4317490"/>
            <a:ext cx="4151408" cy="33277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wal 7">
            <a:extLst>
              <a:ext uri="{FF2B5EF4-FFF2-40B4-BE49-F238E27FC236}">
                <a16:creationId xmlns:a16="http://schemas.microsoft.com/office/drawing/2014/main" id="{6DC9EC21-1800-8F7E-8BE3-9C7637CFD3A7}"/>
              </a:ext>
            </a:extLst>
          </p:cNvPr>
          <p:cNvSpPr/>
          <p:nvPr/>
        </p:nvSpPr>
        <p:spPr>
          <a:xfrm>
            <a:off x="51051" y="3020770"/>
            <a:ext cx="3604961" cy="3720597"/>
          </a:xfrm>
          <a:prstGeom prst="ellipse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87C7C75-645D-78EA-11FB-A534B152B148}"/>
              </a:ext>
            </a:extLst>
          </p:cNvPr>
          <p:cNvSpPr/>
          <p:nvPr/>
        </p:nvSpPr>
        <p:spPr>
          <a:xfrm>
            <a:off x="6761723" y="4329591"/>
            <a:ext cx="571500" cy="611981"/>
          </a:xfrm>
          <a:custGeom>
            <a:avLst/>
            <a:gdLst>
              <a:gd name="connsiteX0" fmla="*/ 419100 w 528638"/>
              <a:gd name="connsiteY0" fmla="*/ 0 h 566737"/>
              <a:gd name="connsiteX1" fmla="*/ 0 w 528638"/>
              <a:gd name="connsiteY1" fmla="*/ 383381 h 566737"/>
              <a:gd name="connsiteX2" fmla="*/ 133350 w 528638"/>
              <a:gd name="connsiteY2" fmla="*/ 566737 h 566737"/>
              <a:gd name="connsiteX3" fmla="*/ 478632 w 528638"/>
              <a:gd name="connsiteY3" fmla="*/ 285750 h 566737"/>
              <a:gd name="connsiteX4" fmla="*/ 397669 w 528638"/>
              <a:gd name="connsiteY4" fmla="*/ 207168 h 566737"/>
              <a:gd name="connsiteX5" fmla="*/ 528638 w 528638"/>
              <a:gd name="connsiteY5" fmla="*/ 85725 h 566737"/>
              <a:gd name="connsiteX6" fmla="*/ 419100 w 528638"/>
              <a:gd name="connsiteY6" fmla="*/ 0 h 566737"/>
              <a:gd name="connsiteX0" fmla="*/ 364331 w 528638"/>
              <a:gd name="connsiteY0" fmla="*/ 0 h 611981"/>
              <a:gd name="connsiteX1" fmla="*/ 0 w 528638"/>
              <a:gd name="connsiteY1" fmla="*/ 428625 h 611981"/>
              <a:gd name="connsiteX2" fmla="*/ 133350 w 528638"/>
              <a:gd name="connsiteY2" fmla="*/ 611981 h 611981"/>
              <a:gd name="connsiteX3" fmla="*/ 478632 w 528638"/>
              <a:gd name="connsiteY3" fmla="*/ 330994 h 611981"/>
              <a:gd name="connsiteX4" fmla="*/ 397669 w 528638"/>
              <a:gd name="connsiteY4" fmla="*/ 252412 h 611981"/>
              <a:gd name="connsiteX5" fmla="*/ 528638 w 528638"/>
              <a:gd name="connsiteY5" fmla="*/ 130969 h 611981"/>
              <a:gd name="connsiteX6" fmla="*/ 364331 w 528638"/>
              <a:gd name="connsiteY6" fmla="*/ 0 h 611981"/>
              <a:gd name="connsiteX0" fmla="*/ 407193 w 571500"/>
              <a:gd name="connsiteY0" fmla="*/ 0 h 611981"/>
              <a:gd name="connsiteX1" fmla="*/ 0 w 571500"/>
              <a:gd name="connsiteY1" fmla="*/ 373856 h 611981"/>
              <a:gd name="connsiteX2" fmla="*/ 176212 w 571500"/>
              <a:gd name="connsiteY2" fmla="*/ 611981 h 611981"/>
              <a:gd name="connsiteX3" fmla="*/ 521494 w 571500"/>
              <a:gd name="connsiteY3" fmla="*/ 330994 h 611981"/>
              <a:gd name="connsiteX4" fmla="*/ 440531 w 571500"/>
              <a:gd name="connsiteY4" fmla="*/ 252412 h 611981"/>
              <a:gd name="connsiteX5" fmla="*/ 571500 w 571500"/>
              <a:gd name="connsiteY5" fmla="*/ 130969 h 611981"/>
              <a:gd name="connsiteX6" fmla="*/ 407193 w 571500"/>
              <a:gd name="connsiteY6" fmla="*/ 0 h 61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611981">
                <a:moveTo>
                  <a:pt x="407193" y="0"/>
                </a:moveTo>
                <a:lnTo>
                  <a:pt x="0" y="373856"/>
                </a:lnTo>
                <a:lnTo>
                  <a:pt x="176212" y="611981"/>
                </a:lnTo>
                <a:lnTo>
                  <a:pt x="521494" y="330994"/>
                </a:lnTo>
                <a:lnTo>
                  <a:pt x="440531" y="252412"/>
                </a:lnTo>
                <a:lnTo>
                  <a:pt x="571500" y="130969"/>
                </a:lnTo>
                <a:lnTo>
                  <a:pt x="407193" y="0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ostokąt 3">
            <a:extLst>
              <a:ext uri="{FF2B5EF4-FFF2-40B4-BE49-F238E27FC236}">
                <a16:creationId xmlns:a16="http://schemas.microsoft.com/office/drawing/2014/main" id="{6F8391AD-5C98-507D-6E79-C190FA57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6858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8F6F572-6B54-5098-DADF-90E65EF89D8D}"/>
              </a:ext>
            </a:extLst>
          </p:cNvPr>
          <p:cNvSpPr/>
          <p:nvPr/>
        </p:nvSpPr>
        <p:spPr>
          <a:xfrm>
            <a:off x="1116013" y="476250"/>
            <a:ext cx="7343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  <a:cs typeface="Arial" charset="0"/>
              </a:rPr>
              <a:t>Wyrys ze Studium uwarunkowań i kierunków zagospodarowania przestrzennego Gminy Mszczonów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C3A44E-8659-FEDD-08A8-26278BF1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2363"/>
            <a:ext cx="4374144" cy="53526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C4F728-5BAC-6EAB-6A7F-BD98CE77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5976938"/>
          </a:xfrm>
        </p:spPr>
        <p:txBody>
          <a:bodyPr>
            <a:normAutofit/>
          </a:bodyPr>
          <a:lstStyle/>
          <a:p>
            <a:pPr algn="just"/>
            <a:r>
              <a:rPr lang="pl-PL" altLang="pl-PL" sz="1800" u="sng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 </a:t>
            </a:r>
            <a:r>
              <a:rPr lang="pl-PL" altLang="pl-PL" sz="1800" b="1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mieszkaniowo- usługowej</a:t>
            </a: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  <a:r>
              <a:rPr lang="pl-PL" altLang="pl-PL" sz="1800" b="1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Obszary zabudowy mieszkaniowej o małej i średniej intensywności z dopuszczeniem zabudowy usługowej, drobnej wytwórczości, oraz usług użyteczności publicznej i zamieszkania zbiorowego. Ponadto, w strefie planuje się obszary sportu i rekreacji, z dopuszczeniem  zabudowy zagrodowej.</a:t>
            </a:r>
          </a:p>
          <a:p>
            <a:pPr algn="just"/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W strefie MU studium zakłada rozwój intensywnej zabudowy mieszkaniowej, usług, usług drobnej wytwórczości oraz usług użyteczności publicznej i zamieszkania zbiorowego oraz obiektów sportu i rekreacji. W strefie tej planuje także się  usługi z zakresu oświaty, ochrony zdrowia, rozrywki, gastronomii, handlu, obsługi ruchu turystycznego i komunikacyjnego, usługi komercyjne, obiekty widowiskowe, wystawienniczo – targowe, kongresowo - konferencyjne, obiekty biurowe, administracyjne i inne obiekty usługowe. W obszarze  strefy MU należy przewidzieć realizację obiektów i urządzeń do obsługi  technicznej, komunikacji oraz ochrony środowiska.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80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Studium postuluje dla </a:t>
            </a:r>
            <a:r>
              <a:rPr lang="pl-PL" altLang="pl-PL" sz="180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MU3:</a:t>
            </a:r>
            <a:endParaRPr lang="pl-PL" altLang="pl-PL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max powierzchnię zabudowy– 40% powierzchni działki lub terenu, 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min powierzchnię biologicznie czynną – 40% powierzchni działki lub terenu, 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"/>
            </a:pPr>
            <a:r>
              <a:rPr lang="pl-PL" altLang="pl-PL" sz="1800">
                <a:latin typeface="Garamond" panose="02020404030301010803" pitchFamily="18" charset="0"/>
                <a:cs typeface="Times New Roman" panose="02020603050405020304" pitchFamily="18" charset="0"/>
              </a:rPr>
              <a:t>max wysokość zabudowy  do  25 m,</a:t>
            </a:r>
            <a:endParaRPr lang="pl-PL" altLang="pl-P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C2011-E9B1-C4C6-E2AE-E890C1D0D0CF}"/>
              </a:ext>
            </a:extLst>
          </p:cNvPr>
          <p:cNvSpPr txBox="1">
            <a:spLocks/>
          </p:cNvSpPr>
          <p:nvPr/>
        </p:nvSpPr>
        <p:spPr>
          <a:xfrm>
            <a:off x="182839" y="260648"/>
            <a:ext cx="8784976" cy="748717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Procedura sporządzania 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m.p.z.p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- zgodnie z art. 17 ust. 2 ustawy z dnia 27 marca 2003 r. o planowaniu i zagospodarowaniu przestrzennym ( Dz. U. 2024. poz. 1130) </a:t>
            </a:r>
          </a:p>
          <a:p>
            <a:pPr fontAlgn="auto"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oraz w związku z art. 67 ust. 3 ustawy z dnia 07 lipca 2023r. Ustawy o zmianie ustawy o planowaniu i zagospodarowaniu przestrzennym oraz niektórych innych ustaw (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t.j</a:t>
            </a:r>
            <a:r>
              <a:rPr lang="pl-PL" sz="16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. Dz. U. 2023 poz. 1688)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48F1909-098A-ECF1-A99F-4393BA0213C7}"/>
              </a:ext>
            </a:extLst>
          </p:cNvPr>
          <p:cNvSpPr txBox="1">
            <a:spLocks/>
          </p:cNvSpPr>
          <p:nvPr/>
        </p:nvSpPr>
        <p:spPr>
          <a:xfrm>
            <a:off x="39472" y="908720"/>
            <a:ext cx="8928343" cy="56886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4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Zawiadomiono</a:t>
            </a:r>
            <a:r>
              <a:rPr lang="pl-PL" sz="14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Sporządzono projekt planu miejscowego</a:t>
            </a:r>
            <a:r>
              <a:rPr lang="pl-PL" sz="1400" dirty="0">
                <a:solidFill>
                  <a:srgbClr val="000000"/>
                </a:solidFill>
              </a:rPr>
              <a:t> – wnioski;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</a:rPr>
              <a:t>; 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prognozę skutków finansowych </a:t>
            </a:r>
            <a:r>
              <a:rPr lang="pl-PL" sz="1400" dirty="0">
                <a:solidFill>
                  <a:srgbClr val="000000"/>
                </a:solidFill>
              </a:rPr>
              <a:t>uchwalenia planu miejscowego;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Uzyskuje zgody na zmianę przeznaczenia gruntów rolnych i leśnych na cele nierolnicze i nieleśne, jeżeli wymagają tego przepisy odrębne;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 fontAlgn="auto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000000"/>
                </a:solidFill>
              </a:rPr>
              <a:t>  </a:t>
            </a:r>
            <a:r>
              <a:rPr lang="pl-PL" sz="1400" dirty="0">
                <a:solidFill>
                  <a:srgbClr val="C00000"/>
                </a:solidFill>
              </a:rPr>
              <a:t>wyłożenie od 18.09.2024r. do 10.10.2024r.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i="1" u="sng" dirty="0">
                <a:solidFill>
                  <a:srgbClr val="C00000"/>
                </a:solidFill>
              </a:rPr>
              <a:t>dyskusja publiczna w dniu 08.10.2024r.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  <a:r>
              <a:rPr lang="pl-PL" sz="1400" b="1" u="sng" dirty="0">
                <a:solidFill>
                  <a:srgbClr val="C00000"/>
                </a:solidFill>
              </a:rPr>
              <a:t>Brak  uwag do dnia 25.10.2024r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5536" y="5486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55EDC0-FAF7-3FC3-D769-81A3486A1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6" b="13251"/>
          <a:stretch/>
        </p:blipFill>
        <p:spPr>
          <a:xfrm>
            <a:off x="179512" y="1015920"/>
            <a:ext cx="5444873" cy="565343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2A222A8-E859-C9D0-0BA8-33F4A33E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060506"/>
            <a:ext cx="2868614" cy="4736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4046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751288"/>
            <a:ext cx="763284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u="sng" dirty="0">
                <a:solidFill>
                  <a:srgbClr val="FF0000"/>
                </a:solidFill>
              </a:rPr>
              <a:t>1U– Teren usług- ochotnicza straż pożarna</a:t>
            </a:r>
          </a:p>
          <a:p>
            <a:pPr algn="just"/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Usługi nieuciążliwe rozumiane zgodnie z §5 ust.1 pkt. 9 niniejszej uchwały.</a:t>
            </a:r>
          </a:p>
          <a:p>
            <a:pPr algn="just"/>
            <a:r>
              <a:rPr lang="pl-PL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(usługi nieuciążliwe</a:t>
            </a:r>
            <a:r>
              <a:rPr lang="pl-PL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należy przez to rozumieć usługi nie zaliczone do przedsięwzięć mogących zawsze i potencjalnie znacząco oddziaływać na środowisko w rozumieniu przepisów odrębnych, nie wymagające stałej obsługi transportowej samochodami o nośności powyżej 3,5 t, z wyłączeniem usług magazynowych, drobnej wytwórczości i produkcji;)</a:t>
            </a:r>
            <a:endParaRPr lang="pl-PL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sz="1600" b="1" dirty="0">
              <a:solidFill>
                <a:srgbClr val="FF0000"/>
              </a:solidFill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a) budynki gospodarcze, garażowe, administracyjne, techniczne, socjalne i obiekty ochrony przeciwpożarowej, oraz inne budynki związane z podstawowym przeznaczeniem terenu,</a:t>
            </a:r>
          </a:p>
          <a:p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b) komunikacja, infrastruktura techniczna, urządzenia ochrony  środowiska, ochrony przed zalewaniem dla potrzeb działki lub potrzeb lokalnych.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</a:rPr>
              <a:t>Przeznaczenie dopuszczalne: </a:t>
            </a:r>
          </a:p>
          <a:p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dopuszcza się usługi min. takie jak.: gastronomii, handlu oraz sale konferencyjne, bankietowe.</a:t>
            </a:r>
          </a:p>
          <a:p>
            <a:endParaRPr lang="pl-PL" sz="13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2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zabudowy: </a:t>
            </a: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7970" algn="l"/>
                <a:tab pos="298450" algn="l"/>
              </a:tabLst>
            </a:pPr>
            <a:r>
              <a:rPr lang="pl-PL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udział powierzchni zabudowy w stosunku do powierzchni działki budowlanej - maksymalnie 40%,</a:t>
            </a:r>
            <a:endParaRPr lang="pl-PL" sz="1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7970" algn="l"/>
                <a:tab pos="298450" algn="l"/>
              </a:tabLst>
            </a:pPr>
            <a:r>
              <a:rPr lang="pl-PL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udział powierzchni biologicznie czynnej w stosunku do powierzchni działki budowlanej– co najmniej 40%, </a:t>
            </a:r>
            <a:endParaRPr lang="pl-PL" sz="1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7970" algn="l"/>
                <a:tab pos="298450" algn="l"/>
              </a:tabLst>
            </a:pPr>
            <a:r>
              <a:rPr lang="pl-PL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maksymalna intensywność zabudowy – 2,</a:t>
            </a:r>
            <a:endParaRPr lang="pl-PL" sz="1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267970" algn="l"/>
                <a:tab pos="298450" algn="l"/>
              </a:tabLst>
            </a:pPr>
            <a:r>
              <a:rPr lang="pl-PL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maksymalna nadziemna intensywność zabudowy- 1,6,</a:t>
            </a:r>
          </a:p>
          <a:p>
            <a:r>
              <a:rPr lang="pl-PL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minimalna nadziemna intensywność zabudowy – 0,001.</a:t>
            </a:r>
            <a:endParaRPr lang="pl-PL" sz="1300" b="1" u="sng" dirty="0">
              <a:solidFill>
                <a:srgbClr val="000000"/>
              </a:solidFill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  <a:endParaRPr lang="pl-PL" sz="1400" dirty="0">
              <a:solidFill>
                <a:schemeClr val="tx2"/>
              </a:solidFill>
              <a:highlight>
                <a:srgbClr val="C0C0C0"/>
              </a:highlight>
            </a:endParaRPr>
          </a:p>
          <a:p>
            <a:pPr marL="268605" indent="-228600" algn="just">
              <a:tabLst>
                <a:tab pos="2686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15,0m</a:t>
            </a:r>
          </a:p>
          <a:p>
            <a:pPr marL="268605" indent="-228600" algn="just">
              <a:tabLst>
                <a:tab pos="2686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Geometria dachu: </a:t>
            </a:r>
            <a:endParaRPr lang="pl-PL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085" algn="just"/>
            <a:r>
              <a:rPr lang="pl-PL" sz="1300" dirty="0">
                <a:solidFill>
                  <a:srgbClr val="000000"/>
                </a:solidFill>
                <a:latin typeface="Arial" panose="020B0604020202020204" pitchFamily="34" charset="0"/>
              </a:rPr>
              <a:t>      - dachy płaskie, dwu lub wielospadowe o nachyleniu połaci dachowych do 45o,</a:t>
            </a:r>
          </a:p>
          <a:p>
            <a:r>
              <a:rPr lang="pl-PL" sz="1300" dirty="0">
                <a:solidFill>
                  <a:srgbClr val="000000"/>
                </a:solidFill>
                <a:latin typeface="Arial" panose="020B0604020202020204" pitchFamily="34" charset="0"/>
              </a:rPr>
              <a:t>       - dla budynków gospodarczych i garaży dopuszcza się dachy jednospadowe.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7982</TotalTime>
  <Words>1549</Words>
  <Application>Microsoft Office PowerPoint</Application>
  <PresentationFormat>Pokaz na ekranie (4:3)</PresentationFormat>
  <Paragraphs>144</Paragraphs>
  <Slides>15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MIEJSCOWY  PLAN ZAGOSPODAROWANIA PRZESTRZENNEGO  </vt:lpstr>
      <vt:lpstr>Prezentacja programu PowerPoint</vt:lpstr>
      <vt:lpstr>Lokalizacja terenu na tle układu komunikacyjnego fragmentu gminy Mszczonów</vt:lpstr>
      <vt:lpstr>                                                                         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Jadwiga Jeznach</cp:lastModifiedBy>
  <cp:revision>732</cp:revision>
  <dcterms:created xsi:type="dcterms:W3CDTF">2015-01-19T06:35:19Z</dcterms:created>
  <dcterms:modified xsi:type="dcterms:W3CDTF">2024-12-19T10:24:43Z</dcterms:modified>
</cp:coreProperties>
</file>