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489" r:id="rId2"/>
    <p:sldId id="448" r:id="rId3"/>
    <p:sldId id="502" r:id="rId4"/>
    <p:sldId id="277" r:id="rId5"/>
    <p:sldId id="279" r:id="rId6"/>
    <p:sldId id="280" r:id="rId7"/>
    <p:sldId id="281" r:id="rId8"/>
    <p:sldId id="282" r:id="rId9"/>
    <p:sldId id="278" r:id="rId10"/>
    <p:sldId id="503" r:id="rId11"/>
    <p:sldId id="507" r:id="rId12"/>
    <p:sldId id="508" r:id="rId13"/>
    <p:sldId id="509" r:id="rId14"/>
    <p:sldId id="510" r:id="rId15"/>
    <p:sldId id="431" r:id="rId16"/>
    <p:sldId id="488" r:id="rId17"/>
    <p:sldId id="497" r:id="rId18"/>
    <p:sldId id="511" r:id="rId19"/>
    <p:sldId id="514" r:id="rId20"/>
    <p:sldId id="512" r:id="rId21"/>
    <p:sldId id="513" r:id="rId22"/>
    <p:sldId id="482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3E91EE5-7D66-491F-A833-471D3F760BB3}">
          <p14:sldIdLst>
            <p14:sldId id="489"/>
            <p14:sldId id="448"/>
            <p14:sldId id="502"/>
            <p14:sldId id="277"/>
            <p14:sldId id="279"/>
            <p14:sldId id="280"/>
            <p14:sldId id="281"/>
            <p14:sldId id="282"/>
            <p14:sldId id="278"/>
            <p14:sldId id="503"/>
            <p14:sldId id="507"/>
            <p14:sldId id="508"/>
            <p14:sldId id="509"/>
            <p14:sldId id="510"/>
            <p14:sldId id="431"/>
            <p14:sldId id="488"/>
            <p14:sldId id="497"/>
            <p14:sldId id="511"/>
            <p14:sldId id="514"/>
            <p14:sldId id="512"/>
            <p14:sldId id="513"/>
            <p14:sldId id="4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9900"/>
    <a:srgbClr val="D1E5D8"/>
    <a:srgbClr val="F4F0F3"/>
    <a:srgbClr val="FFFFFF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231" autoAdjust="0"/>
  </p:normalViewPr>
  <p:slideViewPr>
    <p:cSldViewPr>
      <p:cViewPr varScale="1">
        <p:scale>
          <a:sx n="107" d="100"/>
          <a:sy n="107" d="100"/>
        </p:scale>
        <p:origin x="21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D283-7BB8-47AB-8763-FFD5EAD6BA35}" type="datetimeFigureOut">
              <a:rPr lang="pl-PL" smtClean="0"/>
              <a:pPr/>
              <a:t>09.12.2024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D52A-7771-44CA-A2D5-8CB5C3707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65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DC807-687E-4F3D-9324-DEE13BC955F7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36BD6-FE38-464E-9361-8C8D2FB3DA6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75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3B1B1-C397-4848-9597-D09BDF96BF44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E2EE-A5CF-4242-B6BA-9E3078A0C9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38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E2F37-B131-442E-A9CB-DB03D304F545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5D1C-49FB-43C0-B3E4-C605D47F355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4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C4CAB-F723-4E7E-B445-711E2FD6976F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AD90-7B2E-4BDA-AE83-32D39E89F9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40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134E-5F2B-4E3B-89E9-011071830FB8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AA0D-8C69-4246-8745-324C47E0D2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0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1E0FE-A582-40ED-828A-FAA60903AE5B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26F0-1E1F-4657-A0A8-97B174AE68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0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873DF-90BC-45FB-86D3-F2C9E66D57D3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2E4F7-4628-4C5D-B97F-1546CB8F48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54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4813C-8542-4271-917B-9F31D47F03AB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D840-CEF8-4990-9128-50BE0A3409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11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3B071-8F5C-428A-B846-70AC385BF8CC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6206-78E0-420B-80DC-6CC61BAEBE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91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7DE95DC-F91C-448F-8E32-28A1F9371976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6F68C6-77A2-450E-858E-EA910B8B9AB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63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A8D7F-45B5-43A7-A415-B8DF111B7F38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0784B-F467-4E1D-8996-457463CF73C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92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D154B0-38D6-40EF-8E22-0A007FAF426C}" type="datetimeFigureOut">
              <a:rPr lang="pl-PL" smtClean="0"/>
              <a:pPr>
                <a:defRPr/>
              </a:pPr>
              <a:t>09.12.2024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B17457-3ABC-4FE3-87BD-B97AFAE72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5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8352928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1800" u="sng" dirty="0">
                <a:solidFill>
                  <a:schemeClr val="tx1"/>
                </a:solidFill>
              </a:rPr>
              <a:t>PROJEKT</a:t>
            </a:r>
            <a:r>
              <a:rPr lang="pl-PL" sz="1800" dirty="0">
                <a:solidFill>
                  <a:schemeClr val="tx1"/>
                </a:solidFill>
              </a:rPr>
              <a:t>     MIEJSCOWEGO  PLANU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ZAGOSPODAROWANIA PRZESTRZENNEGO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GMINY MSZCZONÓW</a:t>
            </a:r>
            <a:br>
              <a:rPr lang="pl-PL" sz="1800" dirty="0">
                <a:solidFill>
                  <a:schemeClr val="tx1"/>
                </a:solidFill>
              </a:rPr>
            </a:br>
            <a:br>
              <a:rPr lang="pl-PL" sz="3200" dirty="0">
                <a:solidFill>
                  <a:schemeClr val="tx1"/>
                </a:solidFill>
              </a:rPr>
            </a:br>
            <a:br>
              <a:rPr lang="pl-PL" sz="3200" dirty="0">
                <a:solidFill>
                  <a:schemeClr val="tx1"/>
                </a:solidFill>
              </a:rPr>
            </a:b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000" dirty="0"/>
              <a:t> 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979712" y="2420888"/>
            <a:ext cx="6840760" cy="151216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obejmujący </a:t>
            </a: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fragment </a:t>
            </a:r>
            <a:r>
              <a:rPr lang="pl-PL" sz="2400" b="1" dirty="0"/>
              <a:t>miejscowości </a:t>
            </a:r>
          </a:p>
          <a:p>
            <a:r>
              <a:rPr lang="pl-PL" sz="2400" b="1" dirty="0"/>
              <a:t>Kamionka i Adamówek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32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270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60227-D1E7-E102-8646-5B9451C88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:a16="http://schemas.microsoft.com/office/drawing/2014/main" id="{2AF77C6E-5DDE-358B-02FF-0C14CC5FDD23}"/>
              </a:ext>
            </a:extLst>
          </p:cNvPr>
          <p:cNvGrpSpPr/>
          <p:nvPr/>
        </p:nvGrpSpPr>
        <p:grpSpPr>
          <a:xfrm>
            <a:off x="-2679387" y="1295863"/>
            <a:ext cx="5945820" cy="805649"/>
            <a:chOff x="2476869" y="438335"/>
            <a:chExt cx="7927760" cy="107419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Strzałka: pięciokąt 5">
              <a:extLst>
                <a:ext uri="{FF2B5EF4-FFF2-40B4-BE49-F238E27FC236}">
                  <a16:creationId xmlns:a16="http://schemas.microsoft.com/office/drawing/2014/main" id="{29B2482A-BD0A-E6E9-B750-804407D23563}"/>
                </a:ext>
              </a:extLst>
            </p:cNvPr>
            <p:cNvSpPr/>
            <p:nvPr/>
          </p:nvSpPr>
          <p:spPr>
            <a:xfrm>
              <a:off x="2476870" y="438335"/>
              <a:ext cx="7927759" cy="1074198"/>
            </a:xfrm>
            <a:prstGeom prst="homePlat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9B391765-9D1B-7897-0D08-7E4DD7724421}"/>
                </a:ext>
              </a:extLst>
            </p:cNvPr>
            <p:cNvSpPr txBox="1"/>
            <p:nvPr/>
          </p:nvSpPr>
          <p:spPr>
            <a:xfrm>
              <a:off x="2476869" y="536852"/>
              <a:ext cx="7350712" cy="90794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Wnętrze kierunkowe – zespołowość w kształtowaniu ścian budynków otaczających przestrzeń, wyraźnie zaznaczone przez przepływający strumień ruchu kieruje uwagę na siebie i podporządkowuje sobie kształt wnętrza.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B4802872-B518-4F23-E2C4-EB0673B254D9}"/>
              </a:ext>
            </a:extLst>
          </p:cNvPr>
          <p:cNvGrpSpPr/>
          <p:nvPr/>
        </p:nvGrpSpPr>
        <p:grpSpPr>
          <a:xfrm>
            <a:off x="-2686044" y="2556145"/>
            <a:ext cx="5945819" cy="805649"/>
            <a:chOff x="2467992" y="2118711"/>
            <a:chExt cx="7927759" cy="107419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Strzałka: pięciokąt 8">
              <a:extLst>
                <a:ext uri="{FF2B5EF4-FFF2-40B4-BE49-F238E27FC236}">
                  <a16:creationId xmlns:a16="http://schemas.microsoft.com/office/drawing/2014/main" id="{EB91142E-192C-DE05-6CBD-53068559F158}"/>
                </a:ext>
              </a:extLst>
            </p:cNvPr>
            <p:cNvSpPr/>
            <p:nvPr/>
          </p:nvSpPr>
          <p:spPr>
            <a:xfrm>
              <a:off x="2467992" y="2118711"/>
              <a:ext cx="7927759" cy="1074198"/>
            </a:xfrm>
            <a:prstGeom prst="homePlate">
              <a:avLst/>
            </a:prstGeom>
            <a:grpFill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3E203C41-9353-DFF6-8AF4-A8129679BB17}"/>
                </a:ext>
              </a:extLst>
            </p:cNvPr>
            <p:cNvSpPr txBox="1"/>
            <p:nvPr/>
          </p:nvSpPr>
          <p:spPr>
            <a:xfrm>
              <a:off x="2476869" y="2229574"/>
              <a:ext cx="7528266" cy="907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Podłoga – Układ przestrzenny podłogi bezpośrednio oddziałuje na użytkowników przestrzeni, układ posadzki – chodników – ułatwia orientację w przestrzeni, również ułatwiając dostępność dla osób z niepełnosprawnościami. 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8F5DC3E5-7FD1-D002-C949-2E4CA99E90D6}"/>
              </a:ext>
            </a:extLst>
          </p:cNvPr>
          <p:cNvGrpSpPr/>
          <p:nvPr/>
        </p:nvGrpSpPr>
        <p:grpSpPr>
          <a:xfrm>
            <a:off x="-2679386" y="3856376"/>
            <a:ext cx="5945819" cy="805649"/>
            <a:chOff x="2476870" y="3852353"/>
            <a:chExt cx="7927759" cy="1074198"/>
          </a:xfrm>
          <a:solidFill>
            <a:schemeClr val="accent2">
              <a:lumMod val="75000"/>
            </a:schemeClr>
          </a:solidFill>
        </p:grpSpPr>
        <p:sp>
          <p:nvSpPr>
            <p:cNvPr id="10" name="Strzałka: pięciokąt 9">
              <a:extLst>
                <a:ext uri="{FF2B5EF4-FFF2-40B4-BE49-F238E27FC236}">
                  <a16:creationId xmlns:a16="http://schemas.microsoft.com/office/drawing/2014/main" id="{DF0753D5-33AE-FCDE-63E3-4C0E74598111}"/>
                </a:ext>
              </a:extLst>
            </p:cNvPr>
            <p:cNvSpPr/>
            <p:nvPr/>
          </p:nvSpPr>
          <p:spPr>
            <a:xfrm>
              <a:off x="2476870" y="3852353"/>
              <a:ext cx="7927759" cy="1074198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>
                <a:highlight>
                  <a:srgbClr val="800000"/>
                </a:highlight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E460EABC-9358-EBC3-8D3F-508A845A82A5}"/>
                </a:ext>
              </a:extLst>
            </p:cNvPr>
            <p:cNvSpPr txBox="1"/>
            <p:nvPr/>
          </p:nvSpPr>
          <p:spPr>
            <a:xfrm>
              <a:off x="2530135" y="4048582"/>
              <a:ext cx="7279692" cy="646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75" dirty="0">
                  <a:highlight>
                    <a:srgbClr val="800000"/>
                  </a:highlight>
                </a:rPr>
                <a:t>Ściany – utworzone przez elementy architektoniczne tj. ściany budynków, mogą w nich powstawać różnego rodzaju przerwy  tworząc otarcia widokowe.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2C3AE32E-150D-C2B6-6970-6AD85D326AEF}"/>
              </a:ext>
            </a:extLst>
          </p:cNvPr>
          <p:cNvGrpSpPr/>
          <p:nvPr/>
        </p:nvGrpSpPr>
        <p:grpSpPr>
          <a:xfrm>
            <a:off x="-2752628" y="5131848"/>
            <a:ext cx="6019061" cy="805649"/>
            <a:chOff x="2467992" y="5504155"/>
            <a:chExt cx="8025414" cy="107419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Strzałka: pięciokąt 11">
              <a:extLst>
                <a:ext uri="{FF2B5EF4-FFF2-40B4-BE49-F238E27FC236}">
                  <a16:creationId xmlns:a16="http://schemas.microsoft.com/office/drawing/2014/main" id="{7F37279B-4D69-71F9-0A54-DAB047C4C09C}"/>
                </a:ext>
              </a:extLst>
            </p:cNvPr>
            <p:cNvSpPr/>
            <p:nvPr/>
          </p:nvSpPr>
          <p:spPr>
            <a:xfrm>
              <a:off x="2476869" y="5504155"/>
              <a:ext cx="8016537" cy="1074198"/>
            </a:xfrm>
            <a:prstGeom prst="homePlate">
              <a:avLst/>
            </a:prstGeom>
            <a:grpFill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94CB7FB7-0AC0-2960-71D3-3CB4ED77597B}"/>
                </a:ext>
              </a:extLst>
            </p:cNvPr>
            <p:cNvSpPr txBox="1"/>
            <p:nvPr/>
          </p:nvSpPr>
          <p:spPr>
            <a:xfrm>
              <a:off x="2467992" y="5769903"/>
              <a:ext cx="7386223" cy="646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Elementy wolnostojące – obiekty małej architektury lub różnorodne formy zieleni. </a:t>
              </a:r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6D49B32F-32DF-F202-6972-FC1115BC3C6D}"/>
              </a:ext>
            </a:extLst>
          </p:cNvPr>
          <p:cNvSpPr/>
          <p:nvPr/>
        </p:nvSpPr>
        <p:spPr>
          <a:xfrm>
            <a:off x="2820330" y="957124"/>
            <a:ext cx="53266" cy="4980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67E539C-CBF0-C8BE-6FB0-69C0E6330D47}"/>
              </a:ext>
            </a:extLst>
          </p:cNvPr>
          <p:cNvSpPr/>
          <p:nvPr/>
        </p:nvSpPr>
        <p:spPr>
          <a:xfrm>
            <a:off x="-2765042" y="857250"/>
            <a:ext cx="5585372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B7DDCBC-98BC-9458-3E8E-A640BE096A70}"/>
              </a:ext>
            </a:extLst>
          </p:cNvPr>
          <p:cNvSpPr txBox="1"/>
          <p:nvPr/>
        </p:nvSpPr>
        <p:spPr>
          <a:xfrm>
            <a:off x="304787" y="2732623"/>
            <a:ext cx="2538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>
                <a:latin typeface="Gabriola" panose="04040605051002020D02" pitchFamily="82" charset="0"/>
              </a:rPr>
              <a:t>Istniejący stan prawny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1264CB9-FA5B-392D-F414-D2FA86D9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05" y="1228535"/>
            <a:ext cx="5474702" cy="39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14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CA9A3-E0F3-4E5C-4223-22BC16901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>
            <a:extLst>
              <a:ext uri="{FF2B5EF4-FFF2-40B4-BE49-F238E27FC236}">
                <a16:creationId xmlns:a16="http://schemas.microsoft.com/office/drawing/2014/main" id="{791D2FEC-F010-99F3-0AA3-360B959A173B}"/>
              </a:ext>
            </a:extLst>
          </p:cNvPr>
          <p:cNvGrpSpPr/>
          <p:nvPr/>
        </p:nvGrpSpPr>
        <p:grpSpPr>
          <a:xfrm>
            <a:off x="-5211961" y="2556145"/>
            <a:ext cx="5945819" cy="805649"/>
            <a:chOff x="2467992" y="2118711"/>
            <a:chExt cx="7927759" cy="107419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Strzałka: pięciokąt 8">
              <a:extLst>
                <a:ext uri="{FF2B5EF4-FFF2-40B4-BE49-F238E27FC236}">
                  <a16:creationId xmlns:a16="http://schemas.microsoft.com/office/drawing/2014/main" id="{2407B312-BD52-1BEE-76A0-09DFF8F83196}"/>
                </a:ext>
              </a:extLst>
            </p:cNvPr>
            <p:cNvSpPr/>
            <p:nvPr/>
          </p:nvSpPr>
          <p:spPr>
            <a:xfrm>
              <a:off x="2467992" y="2118711"/>
              <a:ext cx="7927759" cy="1074198"/>
            </a:xfrm>
            <a:prstGeom prst="homePlate">
              <a:avLst/>
            </a:prstGeom>
            <a:grpFill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295F526F-596F-0779-7B45-170AC7454A97}"/>
                </a:ext>
              </a:extLst>
            </p:cNvPr>
            <p:cNvSpPr txBox="1"/>
            <p:nvPr/>
          </p:nvSpPr>
          <p:spPr>
            <a:xfrm>
              <a:off x="2476869" y="2229574"/>
              <a:ext cx="7528266" cy="907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Podłoga – Układ przestrzenny podłogi bezpośrednio oddziałuje na użytkowników przestrzeni, układ posadzki – chodników – ułatwia orientację w przestrzeni, również ułatwiając dostępność dla osób z niepełnosprawnościami. 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5E9B632C-5012-2423-A53C-A1B886DED9AE}"/>
              </a:ext>
            </a:extLst>
          </p:cNvPr>
          <p:cNvGrpSpPr/>
          <p:nvPr/>
        </p:nvGrpSpPr>
        <p:grpSpPr>
          <a:xfrm>
            <a:off x="-5205303" y="3856376"/>
            <a:ext cx="5945819" cy="805649"/>
            <a:chOff x="2476870" y="3852353"/>
            <a:chExt cx="7927759" cy="1074198"/>
          </a:xfrm>
          <a:solidFill>
            <a:schemeClr val="accent2">
              <a:lumMod val="75000"/>
            </a:schemeClr>
          </a:solidFill>
        </p:grpSpPr>
        <p:sp>
          <p:nvSpPr>
            <p:cNvPr id="10" name="Strzałka: pięciokąt 9">
              <a:extLst>
                <a:ext uri="{FF2B5EF4-FFF2-40B4-BE49-F238E27FC236}">
                  <a16:creationId xmlns:a16="http://schemas.microsoft.com/office/drawing/2014/main" id="{454EC871-521E-9F40-7C26-4FF01B9916CD}"/>
                </a:ext>
              </a:extLst>
            </p:cNvPr>
            <p:cNvSpPr/>
            <p:nvPr/>
          </p:nvSpPr>
          <p:spPr>
            <a:xfrm>
              <a:off x="2476870" y="3852353"/>
              <a:ext cx="7927759" cy="1074198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3502850D-203E-3845-0311-CDE792CF64E0}"/>
                </a:ext>
              </a:extLst>
            </p:cNvPr>
            <p:cNvSpPr txBox="1"/>
            <p:nvPr/>
          </p:nvSpPr>
          <p:spPr>
            <a:xfrm>
              <a:off x="2530135" y="4048582"/>
              <a:ext cx="7279692" cy="646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Ściany – utworzone przez elementy architektoniczne tj. ściany budynków, mogą w nich powstawać różnego rodzaju przerwy  tworząc otarcia widokowe.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2A1C7709-8FA0-9DBD-17BD-59B654E189EB}"/>
              </a:ext>
            </a:extLst>
          </p:cNvPr>
          <p:cNvGrpSpPr/>
          <p:nvPr/>
        </p:nvGrpSpPr>
        <p:grpSpPr>
          <a:xfrm>
            <a:off x="-5278545" y="5131848"/>
            <a:ext cx="6019061" cy="805649"/>
            <a:chOff x="2467992" y="5504155"/>
            <a:chExt cx="8025414" cy="107419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Strzałka: pięciokąt 11">
              <a:extLst>
                <a:ext uri="{FF2B5EF4-FFF2-40B4-BE49-F238E27FC236}">
                  <a16:creationId xmlns:a16="http://schemas.microsoft.com/office/drawing/2014/main" id="{256599CD-BC29-12A3-17AE-A9E5A8205D79}"/>
                </a:ext>
              </a:extLst>
            </p:cNvPr>
            <p:cNvSpPr/>
            <p:nvPr/>
          </p:nvSpPr>
          <p:spPr>
            <a:xfrm>
              <a:off x="2476869" y="5504155"/>
              <a:ext cx="8016537" cy="1074198"/>
            </a:xfrm>
            <a:prstGeom prst="homePlate">
              <a:avLst/>
            </a:prstGeom>
            <a:grpFill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E752A856-D334-9F75-2AFA-E6B7FC97AE4F}"/>
                </a:ext>
              </a:extLst>
            </p:cNvPr>
            <p:cNvSpPr txBox="1"/>
            <p:nvPr/>
          </p:nvSpPr>
          <p:spPr>
            <a:xfrm>
              <a:off x="2467992" y="5769903"/>
              <a:ext cx="7386223" cy="646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Elementy wolnostojące – obiekty małej architektury lub różnorodne formy zieleni. </a:t>
              </a:r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31693D2B-9DF8-5744-0BEF-A5E595600569}"/>
              </a:ext>
            </a:extLst>
          </p:cNvPr>
          <p:cNvSpPr/>
          <p:nvPr/>
        </p:nvSpPr>
        <p:spPr>
          <a:xfrm>
            <a:off x="294414" y="957124"/>
            <a:ext cx="53266" cy="4980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838B40E-2914-58FD-D767-294E83001C3A}"/>
              </a:ext>
            </a:extLst>
          </p:cNvPr>
          <p:cNvSpPr/>
          <p:nvPr/>
        </p:nvSpPr>
        <p:spPr>
          <a:xfrm>
            <a:off x="-5458317" y="857250"/>
            <a:ext cx="575273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6" name="Strzałka: pięciokąt 5">
            <a:extLst>
              <a:ext uri="{FF2B5EF4-FFF2-40B4-BE49-F238E27FC236}">
                <a16:creationId xmlns:a16="http://schemas.microsoft.com/office/drawing/2014/main" id="{65A214BF-9FE6-FEDA-5BC8-4AFDFBF16B34}"/>
              </a:ext>
            </a:extLst>
          </p:cNvPr>
          <p:cNvSpPr/>
          <p:nvPr/>
        </p:nvSpPr>
        <p:spPr>
          <a:xfrm>
            <a:off x="321047" y="1329182"/>
            <a:ext cx="5060216" cy="72221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9C842D2-E27E-85F3-F3DA-AAD3B8324C2E}"/>
              </a:ext>
            </a:extLst>
          </p:cNvPr>
          <p:cNvSpPr txBox="1"/>
          <p:nvPr/>
        </p:nvSpPr>
        <p:spPr>
          <a:xfrm>
            <a:off x="762496" y="1428679"/>
            <a:ext cx="333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BRAK MIEJSCOWEGO PLANU ZAGOSPODAROWANIA PRZESTRZENNEGO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AE58C96-18A0-69F9-8AE0-C4A95689E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82" y="2138168"/>
            <a:ext cx="6719418" cy="45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3726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0EBBB-7144-C6C8-F6E9-22B9FB3C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:a16="http://schemas.microsoft.com/office/drawing/2014/main" id="{B72C9745-F458-5080-D360-FB799BB0F664}"/>
              </a:ext>
            </a:extLst>
          </p:cNvPr>
          <p:cNvGrpSpPr/>
          <p:nvPr/>
        </p:nvGrpSpPr>
        <p:grpSpPr>
          <a:xfrm>
            <a:off x="-4500820" y="1445131"/>
            <a:ext cx="5241336" cy="722215"/>
            <a:chOff x="2503504" y="438335"/>
            <a:chExt cx="7927759" cy="107419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Strzałka: pięciokąt 5">
              <a:extLst>
                <a:ext uri="{FF2B5EF4-FFF2-40B4-BE49-F238E27FC236}">
                  <a16:creationId xmlns:a16="http://schemas.microsoft.com/office/drawing/2014/main" id="{BF560AB3-03BB-9303-DB21-D01689FFB7DA}"/>
                </a:ext>
              </a:extLst>
            </p:cNvPr>
            <p:cNvSpPr/>
            <p:nvPr/>
          </p:nvSpPr>
          <p:spPr>
            <a:xfrm>
              <a:off x="2503504" y="438335"/>
              <a:ext cx="7927759" cy="1074198"/>
            </a:xfrm>
            <a:prstGeom prst="homePlat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ED5BD437-428B-ACFF-3922-3DBAD372C9AF}"/>
                </a:ext>
              </a:extLst>
            </p:cNvPr>
            <p:cNvSpPr txBox="1"/>
            <p:nvPr/>
          </p:nvSpPr>
          <p:spPr>
            <a:xfrm>
              <a:off x="2560321" y="818620"/>
              <a:ext cx="6288340" cy="10164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endParaRPr lang="pl-PL" sz="1200" dirty="0"/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1A21D8EA-6A70-959D-922B-9D772A541087}"/>
              </a:ext>
            </a:extLst>
          </p:cNvPr>
          <p:cNvGrpSpPr/>
          <p:nvPr/>
        </p:nvGrpSpPr>
        <p:grpSpPr>
          <a:xfrm>
            <a:off x="-5205303" y="3856376"/>
            <a:ext cx="5945819" cy="805649"/>
            <a:chOff x="2476870" y="3852353"/>
            <a:chExt cx="7927759" cy="1074198"/>
          </a:xfrm>
          <a:solidFill>
            <a:schemeClr val="accent2">
              <a:lumMod val="75000"/>
            </a:schemeClr>
          </a:solidFill>
        </p:grpSpPr>
        <p:sp>
          <p:nvSpPr>
            <p:cNvPr id="10" name="Strzałka: pięciokąt 9">
              <a:extLst>
                <a:ext uri="{FF2B5EF4-FFF2-40B4-BE49-F238E27FC236}">
                  <a16:creationId xmlns:a16="http://schemas.microsoft.com/office/drawing/2014/main" id="{26B85E54-CFB8-CF16-7F34-B230CEFC40A9}"/>
                </a:ext>
              </a:extLst>
            </p:cNvPr>
            <p:cNvSpPr/>
            <p:nvPr/>
          </p:nvSpPr>
          <p:spPr>
            <a:xfrm>
              <a:off x="2476870" y="3852353"/>
              <a:ext cx="7927759" cy="1074198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E3F78292-71D9-91A4-917D-50A346DA7DAC}"/>
                </a:ext>
              </a:extLst>
            </p:cNvPr>
            <p:cNvSpPr txBox="1"/>
            <p:nvPr/>
          </p:nvSpPr>
          <p:spPr>
            <a:xfrm>
              <a:off x="2530135" y="4048582"/>
              <a:ext cx="7279692" cy="646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Ściany – utworzone przez elementy architektoniczne tj. ściany budynków, mogą w nich powstawać różnego rodzaju przerwy  tworząc otarcia widokowe.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053EAC80-86F7-D941-11E9-29EF535B439E}"/>
              </a:ext>
            </a:extLst>
          </p:cNvPr>
          <p:cNvGrpSpPr/>
          <p:nvPr/>
        </p:nvGrpSpPr>
        <p:grpSpPr>
          <a:xfrm>
            <a:off x="-5278545" y="5131848"/>
            <a:ext cx="6019061" cy="805649"/>
            <a:chOff x="2467992" y="5504155"/>
            <a:chExt cx="8025414" cy="107419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Strzałka: pięciokąt 11">
              <a:extLst>
                <a:ext uri="{FF2B5EF4-FFF2-40B4-BE49-F238E27FC236}">
                  <a16:creationId xmlns:a16="http://schemas.microsoft.com/office/drawing/2014/main" id="{5F0A2CC8-55F2-50C9-AFEC-BF27A9833300}"/>
                </a:ext>
              </a:extLst>
            </p:cNvPr>
            <p:cNvSpPr/>
            <p:nvPr/>
          </p:nvSpPr>
          <p:spPr>
            <a:xfrm>
              <a:off x="2476869" y="5504155"/>
              <a:ext cx="8016537" cy="1074198"/>
            </a:xfrm>
            <a:prstGeom prst="homePlate">
              <a:avLst/>
            </a:prstGeom>
            <a:grpFill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B6EE7F08-E425-DC80-56DE-7B3AF418B024}"/>
                </a:ext>
              </a:extLst>
            </p:cNvPr>
            <p:cNvSpPr txBox="1"/>
            <p:nvPr/>
          </p:nvSpPr>
          <p:spPr>
            <a:xfrm>
              <a:off x="2467992" y="5769903"/>
              <a:ext cx="7386223" cy="646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Elementy wolnostojące – obiekty małej architektury lub różnorodne formy zieleni. </a:t>
              </a:r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0C5B29E6-8F6C-E1C3-D839-0DEFDF1A9419}"/>
              </a:ext>
            </a:extLst>
          </p:cNvPr>
          <p:cNvSpPr/>
          <p:nvPr/>
        </p:nvSpPr>
        <p:spPr>
          <a:xfrm>
            <a:off x="294414" y="957124"/>
            <a:ext cx="53266" cy="4980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4A1D658-B581-0FFC-C919-97BDCF0F13D2}"/>
              </a:ext>
            </a:extLst>
          </p:cNvPr>
          <p:cNvSpPr/>
          <p:nvPr/>
        </p:nvSpPr>
        <p:spPr>
          <a:xfrm>
            <a:off x="-5458317" y="1124744"/>
            <a:ext cx="5752730" cy="487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7A4931C-F39C-4DCB-1BBD-76DEB162D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72" y="2958999"/>
            <a:ext cx="3899028" cy="388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6F9939A-F773-91D8-FC58-73AB81286B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05" t="18265" r="14137" b="15484"/>
          <a:stretch/>
        </p:blipFill>
        <p:spPr>
          <a:xfrm>
            <a:off x="4930052" y="0"/>
            <a:ext cx="4034436" cy="2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upa 17">
            <a:extLst>
              <a:ext uri="{FF2B5EF4-FFF2-40B4-BE49-F238E27FC236}">
                <a16:creationId xmlns:a16="http://schemas.microsoft.com/office/drawing/2014/main" id="{B38D037F-3631-E171-E0C6-2B16127AA2B1}"/>
              </a:ext>
            </a:extLst>
          </p:cNvPr>
          <p:cNvGrpSpPr/>
          <p:nvPr/>
        </p:nvGrpSpPr>
        <p:grpSpPr>
          <a:xfrm>
            <a:off x="347680" y="2562972"/>
            <a:ext cx="5945819" cy="805649"/>
            <a:chOff x="2467992" y="2118711"/>
            <a:chExt cx="7927759" cy="107419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Strzałka: pięciokąt 8">
              <a:extLst>
                <a:ext uri="{FF2B5EF4-FFF2-40B4-BE49-F238E27FC236}">
                  <a16:creationId xmlns:a16="http://schemas.microsoft.com/office/drawing/2014/main" id="{695DFAE0-A00D-43AD-1252-E54A6F339974}"/>
                </a:ext>
              </a:extLst>
            </p:cNvPr>
            <p:cNvSpPr/>
            <p:nvPr/>
          </p:nvSpPr>
          <p:spPr>
            <a:xfrm>
              <a:off x="2467992" y="2118711"/>
              <a:ext cx="7927759" cy="1074198"/>
            </a:xfrm>
            <a:prstGeom prst="homePlate">
              <a:avLst/>
            </a:prstGeom>
            <a:grpFill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3EDA1499-1EAC-9B6E-B1BA-39F4919F4301}"/>
                </a:ext>
              </a:extLst>
            </p:cNvPr>
            <p:cNvSpPr txBox="1"/>
            <p:nvPr/>
          </p:nvSpPr>
          <p:spPr>
            <a:xfrm>
              <a:off x="2476869" y="2229574"/>
              <a:ext cx="752826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BRAK ZGODY NA ZMIANĘ PRZEZNACZENIA GRUNTÓW ROLNYCH NA CELE NIEROLNICZE</a:t>
              </a:r>
            </a:p>
          </p:txBody>
        </p:sp>
      </p:grpSp>
      <p:sp>
        <p:nvSpPr>
          <p:cNvPr id="11" name="Owal 10">
            <a:extLst>
              <a:ext uri="{FF2B5EF4-FFF2-40B4-BE49-F238E27FC236}">
                <a16:creationId xmlns:a16="http://schemas.microsoft.com/office/drawing/2014/main" id="{ABE4B998-B83F-A580-77EF-62DC08133CDB}"/>
              </a:ext>
            </a:extLst>
          </p:cNvPr>
          <p:cNvSpPr/>
          <p:nvPr/>
        </p:nvSpPr>
        <p:spPr>
          <a:xfrm>
            <a:off x="6660232" y="5823593"/>
            <a:ext cx="1337954" cy="227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67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DE329-D28E-B55B-969E-14B5C24B8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>
            <a:extLst>
              <a:ext uri="{FF2B5EF4-FFF2-40B4-BE49-F238E27FC236}">
                <a16:creationId xmlns:a16="http://schemas.microsoft.com/office/drawing/2014/main" id="{66E975B1-FC26-8EA6-3510-41EC5E845D57}"/>
              </a:ext>
            </a:extLst>
          </p:cNvPr>
          <p:cNvGrpSpPr/>
          <p:nvPr/>
        </p:nvGrpSpPr>
        <p:grpSpPr>
          <a:xfrm>
            <a:off x="-5165355" y="2655352"/>
            <a:ext cx="5945819" cy="805649"/>
            <a:chOff x="2467992" y="2118711"/>
            <a:chExt cx="7927759" cy="107419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Strzałka: pięciokąt 8">
              <a:extLst>
                <a:ext uri="{FF2B5EF4-FFF2-40B4-BE49-F238E27FC236}">
                  <a16:creationId xmlns:a16="http://schemas.microsoft.com/office/drawing/2014/main" id="{349F3F13-16F3-F209-2882-B2E09C4B8D13}"/>
                </a:ext>
              </a:extLst>
            </p:cNvPr>
            <p:cNvSpPr/>
            <p:nvPr/>
          </p:nvSpPr>
          <p:spPr>
            <a:xfrm>
              <a:off x="2467992" y="2118711"/>
              <a:ext cx="7927759" cy="1074198"/>
            </a:xfrm>
            <a:prstGeom prst="homePlate">
              <a:avLst/>
            </a:prstGeom>
            <a:grpFill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A7395B13-8AB2-94C3-CC8D-C6867413D71F}"/>
                </a:ext>
              </a:extLst>
            </p:cNvPr>
            <p:cNvSpPr txBox="1"/>
            <p:nvPr/>
          </p:nvSpPr>
          <p:spPr>
            <a:xfrm>
              <a:off x="2476869" y="2229574"/>
              <a:ext cx="7528266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Podłoga – Układ przestrzenny podłogi bezpośrednio oddziałuje na użytkowników przestrzeni, układ posadzki – chodników – ułatwia orientację w przestrzeni, również ułatwiając dostępność dla osób z niepełnosprawnościami. </a:t>
              </a:r>
            </a:p>
          </p:txBody>
        </p:sp>
      </p:grpSp>
      <p:sp>
        <p:nvSpPr>
          <p:cNvPr id="6" name="Strzałka: pięciokąt 5">
            <a:extLst>
              <a:ext uri="{FF2B5EF4-FFF2-40B4-BE49-F238E27FC236}">
                <a16:creationId xmlns:a16="http://schemas.microsoft.com/office/drawing/2014/main" id="{D01E04C5-0F8D-E335-F102-E03A7B1F46FB}"/>
              </a:ext>
            </a:extLst>
          </p:cNvPr>
          <p:cNvSpPr/>
          <p:nvPr/>
        </p:nvSpPr>
        <p:spPr>
          <a:xfrm>
            <a:off x="-4500820" y="1445131"/>
            <a:ext cx="5241336" cy="72221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E0D1A442-23B0-F916-80B8-F6C70E6D5203}"/>
              </a:ext>
            </a:extLst>
          </p:cNvPr>
          <p:cNvGrpSpPr/>
          <p:nvPr/>
        </p:nvGrpSpPr>
        <p:grpSpPr>
          <a:xfrm>
            <a:off x="-5278545" y="5131848"/>
            <a:ext cx="6019061" cy="805649"/>
            <a:chOff x="2467992" y="5504155"/>
            <a:chExt cx="8025414" cy="107419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Strzałka: pięciokąt 11">
              <a:extLst>
                <a:ext uri="{FF2B5EF4-FFF2-40B4-BE49-F238E27FC236}">
                  <a16:creationId xmlns:a16="http://schemas.microsoft.com/office/drawing/2014/main" id="{81678E53-EEC2-3B0C-F15F-F406786010C8}"/>
                </a:ext>
              </a:extLst>
            </p:cNvPr>
            <p:cNvSpPr/>
            <p:nvPr/>
          </p:nvSpPr>
          <p:spPr>
            <a:xfrm>
              <a:off x="2476869" y="5504155"/>
              <a:ext cx="8016537" cy="1074198"/>
            </a:xfrm>
            <a:prstGeom prst="homePlate">
              <a:avLst/>
            </a:prstGeom>
            <a:grpFill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1C236449-BDCA-8118-CF8E-6790295A6074}"/>
                </a:ext>
              </a:extLst>
            </p:cNvPr>
            <p:cNvSpPr txBox="1"/>
            <p:nvPr/>
          </p:nvSpPr>
          <p:spPr>
            <a:xfrm>
              <a:off x="2467992" y="5769903"/>
              <a:ext cx="7386223" cy="646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Elementy wolnostojące – obiekty małej architektury lub różnorodne formy zieleni. </a:t>
              </a:r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1F557DEE-5044-8CCC-E6D6-966723273059}"/>
              </a:ext>
            </a:extLst>
          </p:cNvPr>
          <p:cNvSpPr/>
          <p:nvPr/>
        </p:nvSpPr>
        <p:spPr>
          <a:xfrm>
            <a:off x="294414" y="957124"/>
            <a:ext cx="53266" cy="4980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CF4BBEC-FF1D-0284-A26B-56DE5EAB251B}"/>
              </a:ext>
            </a:extLst>
          </p:cNvPr>
          <p:cNvSpPr/>
          <p:nvPr/>
        </p:nvSpPr>
        <p:spPr>
          <a:xfrm>
            <a:off x="-5458317" y="957124"/>
            <a:ext cx="5752730" cy="504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60E130FF-34C2-AAC7-3B5B-EC6AD838AA10}"/>
              </a:ext>
            </a:extLst>
          </p:cNvPr>
          <p:cNvGrpSpPr/>
          <p:nvPr/>
        </p:nvGrpSpPr>
        <p:grpSpPr>
          <a:xfrm>
            <a:off x="347680" y="3949008"/>
            <a:ext cx="4508594" cy="805649"/>
            <a:chOff x="2476870" y="3852353"/>
            <a:chExt cx="7927759" cy="1074198"/>
          </a:xfrm>
          <a:solidFill>
            <a:schemeClr val="accent2">
              <a:lumMod val="75000"/>
            </a:schemeClr>
          </a:solidFill>
        </p:grpSpPr>
        <p:sp>
          <p:nvSpPr>
            <p:cNvPr id="10" name="Strzałka: pięciokąt 9">
              <a:extLst>
                <a:ext uri="{FF2B5EF4-FFF2-40B4-BE49-F238E27FC236}">
                  <a16:creationId xmlns:a16="http://schemas.microsoft.com/office/drawing/2014/main" id="{BBB2DCC8-1571-05B2-1E93-51342D9ACE59}"/>
                </a:ext>
              </a:extLst>
            </p:cNvPr>
            <p:cNvSpPr/>
            <p:nvPr/>
          </p:nvSpPr>
          <p:spPr>
            <a:xfrm>
              <a:off x="2476870" y="3852353"/>
              <a:ext cx="7927759" cy="1074198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D5E8C8CF-4EC5-1001-1368-0C7097E3ED5F}"/>
                </a:ext>
              </a:extLst>
            </p:cNvPr>
            <p:cNvSpPr txBox="1"/>
            <p:nvPr/>
          </p:nvSpPr>
          <p:spPr>
            <a:xfrm>
              <a:off x="2524740" y="4007798"/>
              <a:ext cx="7279692" cy="907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ZGODNOŚĆ ZE STUDIUM UWARUNKOWAŃ I KIERUNKÓW </a:t>
              </a:r>
            </a:p>
            <a:p>
              <a:r>
                <a:rPr lang="pl-PL" sz="1275" dirty="0"/>
                <a:t>ZAGOSPODAROWANIA PRZESTRZENNEGO </a:t>
              </a:r>
            </a:p>
            <a:p>
              <a:r>
                <a:rPr lang="pl-PL" sz="1275" dirty="0"/>
                <a:t>GMINY  MSZCZONÓW</a:t>
              </a:r>
            </a:p>
          </p:txBody>
        </p: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id="{F912D407-E494-D5E3-823D-7F3274D0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2" t="3912" r="26942" b="27935"/>
          <a:stretch/>
        </p:blipFill>
        <p:spPr>
          <a:xfrm>
            <a:off x="301071" y="205804"/>
            <a:ext cx="4189174" cy="368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AE09DCD8-F4BD-8D19-922A-06EDFFAC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892" r="6939"/>
          <a:stretch/>
        </p:blipFill>
        <p:spPr>
          <a:xfrm>
            <a:off x="261123" y="5056312"/>
            <a:ext cx="5220073" cy="1159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E25B5158-D777-D8D1-320C-E58F964BF252}"/>
              </a:ext>
            </a:extLst>
          </p:cNvPr>
          <p:cNvSpPr txBox="1"/>
          <p:nvPr/>
        </p:nvSpPr>
        <p:spPr>
          <a:xfrm>
            <a:off x="4403912" y="180727"/>
            <a:ext cx="442631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x-none" sz="1400" u="sng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MU3</a:t>
            </a:r>
            <a:r>
              <a:rPr lang="x-none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- </a:t>
            </a:r>
            <a:r>
              <a:rPr lang="x-none" sz="14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Obszary zabudowy mieszkaniowo- usługowej</a:t>
            </a: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r>
              <a:rPr lang="pl-PL" sz="14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x-none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Obszary zabudowy mieszkaniow</a:t>
            </a: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ej o małej i średniej intensywności z dopuszczeniem zabudowy</a:t>
            </a:r>
            <a:r>
              <a:rPr lang="x-none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usługowej, drobnej wytwórczości, oraz usług użyteczności publicznej i zamieszkania zbiorowego</a:t>
            </a: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 Ponadto, w strefie planuje się</a:t>
            </a:r>
            <a:r>
              <a:rPr lang="x-none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obszary sportu i rekreacji, z </a:t>
            </a: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dopuszczeniem </a:t>
            </a:r>
            <a:r>
              <a:rPr lang="x-none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zabudowy zagrodowej</a:t>
            </a: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DFD28065-46AF-04DD-6182-64878CAEA85D}"/>
              </a:ext>
            </a:extLst>
          </p:cNvPr>
          <p:cNvSpPr txBox="1"/>
          <p:nvPr/>
        </p:nvSpPr>
        <p:spPr>
          <a:xfrm>
            <a:off x="5292080" y="2074510"/>
            <a:ext cx="33513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Studium postuluje dla MU3: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95300" algn="l"/>
              </a:tabLst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max powierzchnię zabudowy– 40% powierzchni działki lub terenu, 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95300" algn="l"/>
              </a:tabLst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min powierzchnię biologicznie czynną – 40% powierzchni działki lub terenu, 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95300" algn="l"/>
              </a:tabLst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max wysokość zabudowy  do  25 m,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40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F84D-2AB0-C9D9-39F8-24530BABC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>
            <a:extLst>
              <a:ext uri="{FF2B5EF4-FFF2-40B4-BE49-F238E27FC236}">
                <a16:creationId xmlns:a16="http://schemas.microsoft.com/office/drawing/2014/main" id="{DA645F12-B71B-BA15-8E0C-FE9E9A3CAF2C}"/>
              </a:ext>
            </a:extLst>
          </p:cNvPr>
          <p:cNvGrpSpPr/>
          <p:nvPr/>
        </p:nvGrpSpPr>
        <p:grpSpPr>
          <a:xfrm>
            <a:off x="-4772517" y="3893600"/>
            <a:ext cx="5513033" cy="805649"/>
            <a:chOff x="2476870" y="3852353"/>
            <a:chExt cx="7927759" cy="1074198"/>
          </a:xfrm>
          <a:solidFill>
            <a:schemeClr val="accent2">
              <a:lumMod val="75000"/>
            </a:schemeClr>
          </a:solidFill>
        </p:grpSpPr>
        <p:sp>
          <p:nvSpPr>
            <p:cNvPr id="10" name="Strzałka: pięciokąt 9">
              <a:extLst>
                <a:ext uri="{FF2B5EF4-FFF2-40B4-BE49-F238E27FC236}">
                  <a16:creationId xmlns:a16="http://schemas.microsoft.com/office/drawing/2014/main" id="{50B154EF-F647-C3DA-273C-41307156B531}"/>
                </a:ext>
              </a:extLst>
            </p:cNvPr>
            <p:cNvSpPr/>
            <p:nvPr/>
          </p:nvSpPr>
          <p:spPr>
            <a:xfrm>
              <a:off x="2476870" y="3852353"/>
              <a:ext cx="7927759" cy="1074198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910AC02F-8508-8ABA-3355-96FFF07E334F}"/>
                </a:ext>
              </a:extLst>
            </p:cNvPr>
            <p:cNvSpPr txBox="1"/>
            <p:nvPr/>
          </p:nvSpPr>
          <p:spPr>
            <a:xfrm>
              <a:off x="2524740" y="4007798"/>
              <a:ext cx="7279693" cy="3847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pl-PL" sz="1275" dirty="0"/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809209F6-DDCA-1C92-0CF6-EC91C6BE91BF}"/>
              </a:ext>
            </a:extLst>
          </p:cNvPr>
          <p:cNvGrpSpPr/>
          <p:nvPr/>
        </p:nvGrpSpPr>
        <p:grpSpPr>
          <a:xfrm>
            <a:off x="-5165355" y="2655352"/>
            <a:ext cx="5945819" cy="805649"/>
            <a:chOff x="2467992" y="2118711"/>
            <a:chExt cx="7927759" cy="107419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Strzałka: pięciokąt 8">
              <a:extLst>
                <a:ext uri="{FF2B5EF4-FFF2-40B4-BE49-F238E27FC236}">
                  <a16:creationId xmlns:a16="http://schemas.microsoft.com/office/drawing/2014/main" id="{04DF7CA4-BEAC-A959-517C-E1AC61757AB5}"/>
                </a:ext>
              </a:extLst>
            </p:cNvPr>
            <p:cNvSpPr/>
            <p:nvPr/>
          </p:nvSpPr>
          <p:spPr>
            <a:xfrm>
              <a:off x="2467992" y="2118711"/>
              <a:ext cx="7927759" cy="1074198"/>
            </a:xfrm>
            <a:prstGeom prst="homePlate">
              <a:avLst/>
            </a:prstGeom>
            <a:grpFill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43F3092A-AEF9-CB2A-B3A7-ED8CB3992BB4}"/>
                </a:ext>
              </a:extLst>
            </p:cNvPr>
            <p:cNvSpPr txBox="1"/>
            <p:nvPr/>
          </p:nvSpPr>
          <p:spPr>
            <a:xfrm>
              <a:off x="2476869" y="2229574"/>
              <a:ext cx="752826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pl-PL" sz="1200" dirty="0"/>
            </a:p>
          </p:txBody>
        </p:sp>
      </p:grpSp>
      <p:sp>
        <p:nvSpPr>
          <p:cNvPr id="6" name="Strzałka: pięciokąt 5">
            <a:extLst>
              <a:ext uri="{FF2B5EF4-FFF2-40B4-BE49-F238E27FC236}">
                <a16:creationId xmlns:a16="http://schemas.microsoft.com/office/drawing/2014/main" id="{E6B72005-DC09-B048-7EAA-0EC4313DECCA}"/>
              </a:ext>
            </a:extLst>
          </p:cNvPr>
          <p:cNvSpPr/>
          <p:nvPr/>
        </p:nvSpPr>
        <p:spPr>
          <a:xfrm>
            <a:off x="-4500820" y="1445131"/>
            <a:ext cx="5241336" cy="72221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26387B8-876C-6C8A-9A30-8068DB71D903}"/>
              </a:ext>
            </a:extLst>
          </p:cNvPr>
          <p:cNvSpPr/>
          <p:nvPr/>
        </p:nvSpPr>
        <p:spPr>
          <a:xfrm>
            <a:off x="294414" y="957124"/>
            <a:ext cx="53266" cy="4980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B1C83FEB-4081-A4D9-2E1E-806CF0E3C66A}"/>
              </a:ext>
            </a:extLst>
          </p:cNvPr>
          <p:cNvGrpSpPr/>
          <p:nvPr/>
        </p:nvGrpSpPr>
        <p:grpSpPr>
          <a:xfrm>
            <a:off x="330781" y="5095228"/>
            <a:ext cx="5423400" cy="805649"/>
            <a:chOff x="2467992" y="5504155"/>
            <a:chExt cx="8025414" cy="107419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Strzałka: pięciokąt 11">
              <a:extLst>
                <a:ext uri="{FF2B5EF4-FFF2-40B4-BE49-F238E27FC236}">
                  <a16:creationId xmlns:a16="http://schemas.microsoft.com/office/drawing/2014/main" id="{67F03053-B0EF-2C11-A406-0B0980465E44}"/>
                </a:ext>
              </a:extLst>
            </p:cNvPr>
            <p:cNvSpPr/>
            <p:nvPr/>
          </p:nvSpPr>
          <p:spPr>
            <a:xfrm>
              <a:off x="2476869" y="5504155"/>
              <a:ext cx="8016537" cy="1074198"/>
            </a:xfrm>
            <a:prstGeom prst="homePlate">
              <a:avLst/>
            </a:prstGeom>
            <a:grpFill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FCFA64D4-A4FD-E289-2B0F-37FFB0835575}"/>
                </a:ext>
              </a:extLst>
            </p:cNvPr>
            <p:cNvSpPr txBox="1"/>
            <p:nvPr/>
          </p:nvSpPr>
          <p:spPr>
            <a:xfrm>
              <a:off x="2467992" y="5769903"/>
              <a:ext cx="7386224" cy="3847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PROCEDURA FORMALNO - PRAWNA</a:t>
              </a:r>
            </a:p>
          </p:txBody>
        </p: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D555A72B-61F0-CE40-20B3-E14FFEA655BC}"/>
              </a:ext>
            </a:extLst>
          </p:cNvPr>
          <p:cNvSpPr/>
          <p:nvPr/>
        </p:nvSpPr>
        <p:spPr>
          <a:xfrm>
            <a:off x="-5458317" y="908720"/>
            <a:ext cx="5752730" cy="5092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5D9484D-1EE1-1D47-344C-5BB722A3AD91}"/>
              </a:ext>
            </a:extLst>
          </p:cNvPr>
          <p:cNvSpPr txBox="1"/>
          <p:nvPr/>
        </p:nvSpPr>
        <p:spPr>
          <a:xfrm>
            <a:off x="593110" y="573138"/>
            <a:ext cx="864096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000000"/>
                </a:solidFill>
              </a:rPr>
              <a:t>Ogłoszono w prasie miejscowej oraz przez obwieszczenie w Internecie i na tablicy ogłoszeń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400" dirty="0">
                <a:solidFill>
                  <a:srgbClr val="000000"/>
                </a:solidFill>
              </a:rPr>
              <a:t>o podjęciu uchwały o przystąpieniu do sporządzania planu, określając formę, miejsce i termin składania wniosków do planu, nie krótszy niż 21 dni od dnia ogłoszenia;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000000"/>
                </a:solidFill>
              </a:rPr>
              <a:t>Zawiadomiono</a:t>
            </a:r>
            <a:r>
              <a:rPr lang="pl-PL" sz="1600" dirty="0">
                <a:solidFill>
                  <a:srgbClr val="000000"/>
                </a:solidFill>
              </a:rPr>
              <a:t>, </a:t>
            </a:r>
            <a:r>
              <a:rPr lang="pl-PL" sz="1400" dirty="0">
                <a:solidFill>
                  <a:srgbClr val="000000"/>
                </a:solidFill>
              </a:rPr>
              <a:t>na piśmie, o podjęciu uchwały o przystąpieniu do sporządzania planu instytucje i organy właściwe do uzgadniania i opiniowania planu;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000000"/>
                </a:solidFill>
              </a:rPr>
              <a:t>Sporządzono projekt planu miejscowego </a:t>
            </a:r>
            <a:r>
              <a:rPr lang="pl-PL" sz="1400" dirty="0">
                <a:solidFill>
                  <a:srgbClr val="000000"/>
                </a:solidFill>
              </a:rPr>
              <a:t>– wnioski;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000000"/>
                </a:solidFill>
              </a:rPr>
              <a:t>Sporządzono prognozę oddziaływania na środowisko</a:t>
            </a:r>
            <a:r>
              <a:rPr lang="pl-PL" sz="1600" dirty="0">
                <a:solidFill>
                  <a:srgbClr val="000000"/>
                </a:solidFill>
              </a:rPr>
              <a:t>; 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000000"/>
                </a:solidFill>
              </a:rPr>
              <a:t>Sporządzono prognozę skutków finansowych </a:t>
            </a:r>
            <a:r>
              <a:rPr lang="pl-PL" sz="1400" dirty="0">
                <a:solidFill>
                  <a:srgbClr val="000000"/>
                </a:solidFill>
              </a:rPr>
              <a:t>uchwalenia planu miejscowego;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000000"/>
                </a:solidFill>
              </a:rPr>
              <a:t>Wystąpiono o zgodę na zmianę przeznaczenia gruntów rolnych na cele nierolnicze – </a:t>
            </a:r>
            <a:r>
              <a:rPr lang="pl-PL" sz="1600" b="1" dirty="0">
                <a:solidFill>
                  <a:srgbClr val="FF0000"/>
                </a:solidFill>
              </a:rPr>
              <a:t>brak zgody</a:t>
            </a:r>
            <a:r>
              <a:rPr lang="pl-PL" sz="1600" dirty="0">
                <a:solidFill>
                  <a:srgbClr val="000000"/>
                </a:solidFill>
              </a:rPr>
              <a:t>;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000000"/>
                </a:solidFill>
              </a:rPr>
              <a:t>Wystąpiono o opinie i uzgodnienia projektu planu</a:t>
            </a:r>
            <a:r>
              <a:rPr lang="pl-PL" sz="1600" dirty="0">
                <a:solidFill>
                  <a:srgbClr val="000000"/>
                </a:solidFill>
              </a:rPr>
              <a:t>;</a:t>
            </a:r>
          </a:p>
          <a:p>
            <a:pPr eaLnBrk="1" hangingPunct="1"/>
            <a:r>
              <a:rPr lang="pl-PL" sz="1400" dirty="0">
                <a:solidFill>
                  <a:srgbClr val="000000"/>
                </a:solidFill>
              </a:rPr>
              <a:t>Wprowadzenie zmian wynikających z uzyskanych uzgodnień i opinii oraz w związku z brakiem zgody na zmianę przeznaczenia;</a:t>
            </a:r>
          </a:p>
          <a:p>
            <a:pPr eaLnBrk="1" hangingPunct="1"/>
            <a:endParaRPr lang="pl-PL" sz="14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u="sng" dirty="0">
                <a:solidFill>
                  <a:srgbClr val="000000"/>
                </a:solidFill>
              </a:rPr>
              <a:t>Ogłoszenie o wyłożeniu projektu planu do publicznego wglądu 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</a:rPr>
              <a:t>         </a:t>
            </a:r>
            <a:r>
              <a:rPr lang="pl-PL" sz="1600" dirty="0">
                <a:solidFill>
                  <a:srgbClr val="FF0000"/>
                </a:solidFill>
              </a:rPr>
              <a:t>wyłożenie  od 16  sierpnia 2023r do 7 wrzesnia2023r.</a:t>
            </a:r>
          </a:p>
          <a:p>
            <a:pPr marL="0" indent="0">
              <a:buNone/>
            </a:pPr>
            <a:r>
              <a:rPr lang="pl-PL" sz="1600" dirty="0">
                <a:solidFill>
                  <a:srgbClr val="FF0000"/>
                </a:solidFill>
              </a:rPr>
              <a:t>          dyskusja publiczna w dniu 29 sierpnia 2023r. </a:t>
            </a:r>
          </a:p>
          <a:p>
            <a:pPr marL="0" indent="0">
              <a:buNone/>
            </a:pPr>
            <a:r>
              <a:rPr lang="pl-PL" sz="1600" dirty="0">
                <a:solidFill>
                  <a:srgbClr val="FF0000"/>
                </a:solidFill>
              </a:rPr>
              <a:t>          uwagi do dnia 22 września 2023r. – </a:t>
            </a:r>
            <a:r>
              <a:rPr lang="pl-PL" sz="1600" b="1" dirty="0">
                <a:solidFill>
                  <a:srgbClr val="FF0000"/>
                </a:solidFill>
              </a:rPr>
              <a:t>bez uwag.</a:t>
            </a:r>
          </a:p>
        </p:txBody>
      </p:sp>
    </p:spTree>
    <p:extLst>
      <p:ext uri="{BB962C8B-B14F-4D97-AF65-F5344CB8AC3E}">
        <p14:creationId xmlns:p14="http://schemas.microsoft.com/office/powerpoint/2010/main" val="381134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F05C97D-5779-3659-7B88-F391438C1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83168"/>
            <a:ext cx="5922403" cy="584667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476662A-4AE3-4392-6FC7-F1A6C1FC9A83}"/>
              </a:ext>
            </a:extLst>
          </p:cNvPr>
          <p:cNvSpPr txBox="1"/>
          <p:nvPr/>
        </p:nvSpPr>
        <p:spPr>
          <a:xfrm>
            <a:off x="683568" y="21504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Projekt miejscowego planu zagospodarowania przestrzennego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6A8A144-B3C1-73BE-6CF0-C9DB6677F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3429000"/>
            <a:ext cx="3486754" cy="34433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F1EE99-C8A5-4B5D-AD38-564EE8D3B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5400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2300" b="1" dirty="0">
              <a:solidFill>
                <a:srgbClr val="000000"/>
              </a:solidFill>
              <a:latin typeface="+mn-lt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2300" b="1" dirty="0">
              <a:solidFill>
                <a:srgbClr val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2300" b="1" dirty="0">
                <a:solidFill>
                  <a:srgbClr val="000000"/>
                </a:solidFill>
                <a:latin typeface="+mn-lt"/>
              </a:rPr>
              <a:t>Zasady i warunki zagospodarowania wynikające z potrzeb ochrony środowiska, przyrody i krajobrazu</a:t>
            </a:r>
            <a:r>
              <a:rPr lang="pl-PL" altLang="pl-PL" sz="230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2300" dirty="0">
              <a:solidFill>
                <a:srgbClr val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2300" dirty="0">
              <a:solidFill>
                <a:srgbClr val="000000"/>
              </a:solidFill>
              <a:latin typeface="+mn-lt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Ustala się </a:t>
            </a:r>
            <a:r>
              <a:rPr lang="pl-PL" sz="14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zakaz realizacji przedsięwzięć mogących znacząco oddziaływać na środowisko i zdrowie ludzi</a:t>
            </a:r>
            <a:r>
              <a:rPr lang="pl-PL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 rozumieniu ustawy o udostępnianiu informacji o środowisku i jego ochronie, udziale społeczeństwa w ochronie środowiska oraz o ocenach oddziaływania na środowisko.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pl-PL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Powyższy zakaz :</a:t>
            </a:r>
          </a:p>
          <a:p>
            <a:pPr marL="0" lvl="0" indent="0" algn="just">
              <a:buSzPts val="1000"/>
              <a:buNone/>
            </a:pP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nie dotyczy przedsięwzięć zaliczanych do inwestycji celu publicznego, w rozumieniu ustawy o gospodarce nieruchomościami takich jak drogi i urządzenia infrastruktury technicznej.</a:t>
            </a:r>
          </a:p>
          <a:p>
            <a:pPr lvl="0" algn="just">
              <a:buSzPts val="1000"/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Zakaz lokalizowania zakładów o dużym i zwiększonym ryzyku występowania poważnej awarii przemysłowej w rozumieniu przepisów z zakresu ochrony środowiska.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pl-PL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2500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213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CB41C1-469E-10E1-AD66-70F9DF4E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700807"/>
            <a:ext cx="8712968" cy="2664297"/>
          </a:xfrm>
        </p:spPr>
        <p:txBody>
          <a:bodyPr>
            <a:normAutofit fontScale="85000" lnSpcReduction="10000"/>
          </a:bodyPr>
          <a:lstStyle/>
          <a:p>
            <a:pPr marL="135255" indent="-135255"/>
            <a:r>
              <a:rPr lang="pl-PL" sz="1400" dirty="0">
                <a:latin typeface="Times New Roman" panose="02020603050405020304" pitchFamily="18" charset="0"/>
              </a:rPr>
              <a:t>W granicach ternu 2MN występuje zabytek  archeologiczny nr 62-62/52, dla którego  została ustalona ochrona w formie stref ochrony konserwatorskiej, wskazany na rysunku planu i oznaczony numerem 62-62/52</a:t>
            </a:r>
          </a:p>
          <a:p>
            <a:pPr marL="135255" indent="-135255"/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</a:t>
            </a:r>
            <a:r>
              <a:rPr lang="x-non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obszarze ograniczonego zagospodarowania i zabudowy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wzdłuż linii energetycznych 110kV </a:t>
            </a:r>
            <a:r>
              <a:rPr lang="x-non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ustala się zakaz zabudowy budynkami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5255" indent="-135255"/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x-non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obszarze ograniczonego zagospodarowania i zabudowy wzdłuż linii energetycznych 15kV ustala się zakaz budowy pomieszczeń przeznaczonych na pobyt ludzi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1500" b="1" i="1" u="sng" dirty="0">
                <a:solidFill>
                  <a:srgbClr val="7030A0"/>
                </a:solidFill>
              </a:rPr>
              <a:t>Linie zabudowy:</a:t>
            </a:r>
          </a:p>
          <a:p>
            <a:pPr marL="135255" indent="-135255" algn="just">
              <a:lnSpc>
                <a:spcPct val="120000"/>
              </a:lnSpc>
              <a:spcBef>
                <a:spcPts val="0"/>
              </a:spcBef>
            </a:pPr>
            <a: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- 6,0m od linii rozgraniczającej tereny oznaczone symbolami 2KDD, 3KDD, 1KDL, zgodnie z rysunkiem planu,</a:t>
            </a:r>
          </a:p>
          <a:p>
            <a:pPr marL="135255" indent="-135255" algn="just">
              <a:lnSpc>
                <a:spcPct val="120000"/>
              </a:lnSpc>
              <a:spcBef>
                <a:spcPts val="0"/>
              </a:spcBef>
            </a:pPr>
            <a: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od 6,0m do 23,0m od linii rozgraniczającej tereny oznaczone symbolami 1KDD, zgodnie z rysunkiem planu,</a:t>
            </a:r>
          </a:p>
          <a:p>
            <a:pPr marL="135255" indent="-135255" algn="just">
              <a:lnSpc>
                <a:spcPct val="120000"/>
              </a:lnSpc>
              <a:spcBef>
                <a:spcPts val="0"/>
              </a:spcBef>
            </a:pPr>
            <a: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od 6,0m do 7,5m od linii rozgraniczającej teren oznaczony symbolem 2KDD, zgodnie z rysunkiem planu,</a:t>
            </a:r>
          </a:p>
          <a:p>
            <a:pPr marL="135255" indent="-135255" algn="just">
              <a:lnSpc>
                <a:spcPct val="120000"/>
              </a:lnSpc>
              <a:spcBef>
                <a:spcPts val="0"/>
              </a:spcBef>
            </a:pPr>
            <a: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- 12,0m od linii rozgraniczających tereny lasów oznaczonych symbolem ZL,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- 18,0m od osi linii energetycznej 110kV, zgodnie z rysunkiem planu,</a:t>
            </a:r>
            <a:endParaRPr lang="pl-PL" sz="13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CCADF9D-926B-4DD0-5003-FB7F156B0820}"/>
              </a:ext>
            </a:extLst>
          </p:cNvPr>
          <p:cNvSpPr/>
          <p:nvPr/>
        </p:nvSpPr>
        <p:spPr>
          <a:xfrm>
            <a:off x="1331640" y="116632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9EE3CC71-D83F-E0F8-9C42-20D682C44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4286"/>
              </p:ext>
            </p:extLst>
          </p:nvPr>
        </p:nvGraphicFramePr>
        <p:xfrm>
          <a:off x="194864" y="4428577"/>
          <a:ext cx="8568952" cy="1678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1502721317"/>
                    </a:ext>
                  </a:extLst>
                </a:gridCol>
              </a:tblGrid>
              <a:tr h="1664720">
                <a:tc>
                  <a:txBody>
                    <a:bodyPr/>
                    <a:lstStyle/>
                    <a:p>
                      <a:pPr algn="just"/>
                      <a:r>
                        <a:rPr lang="pl-PL" sz="1200" b="1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Parametry zabudowy działki </a:t>
                      </a:r>
                      <a:endParaRPr lang="pl-PL" sz="1200" b="1" i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 powierzchnia zabudowy w stosunku do powierzchni działki - do 30%,</a:t>
                      </a: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-powierzchnia biologicznie czynna na działce – co najmniej 50%,</a:t>
                      </a: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-max. intensywność zabudowy – 0.5.</a:t>
                      </a:r>
                    </a:p>
                    <a:p>
                      <a:pPr algn="just"/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Wysokość zabudowy</a:t>
                      </a:r>
                    </a:p>
                    <a:p>
                      <a:pPr lvl="0"/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max.15.0m, w tym dla budynków mieszkalnych jednorodzinnych – max. 12,0m, </a:t>
                      </a:r>
                    </a:p>
                    <a:p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budynków gospodarczych i garażowych – max. 6,0m.</a:t>
                      </a:r>
                      <a:endParaRPr lang="pl-PL" sz="1200" b="0" i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20504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DA8F3F35-20B8-6D63-B180-412A673D5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63492"/>
              </p:ext>
            </p:extLst>
          </p:nvPr>
        </p:nvGraphicFramePr>
        <p:xfrm>
          <a:off x="109480" y="6032560"/>
          <a:ext cx="8783001" cy="276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3001">
                  <a:extLst>
                    <a:ext uri="{9D8B030D-6E8A-4147-A177-3AD203B41FA5}">
                      <a16:colId xmlns:a16="http://schemas.microsoft.com/office/drawing/2014/main" val="3990162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>
                          <a:solidFill>
                            <a:srgbClr val="7030A0"/>
                          </a:solidFill>
                          <a:effectLst/>
                        </a:rPr>
                        <a:t>Obsługa komunikacyjna terenu </a:t>
                      </a: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pl-PL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dróg oznaczonych w planie symbolami: 1KDD, 2KDD, 3KDD, 1KDL i 1KDLp.</a:t>
                      </a:r>
                      <a:endParaRPr lang="pl-P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63291"/>
                  </a:ext>
                </a:extLst>
              </a:tr>
            </a:tbl>
          </a:graphicData>
        </a:graphic>
      </p:graphicFrame>
      <p:sp>
        <p:nvSpPr>
          <p:cNvPr id="7" name="Tytuł 6">
            <a:extLst>
              <a:ext uri="{FF2B5EF4-FFF2-40B4-BE49-F238E27FC236}">
                <a16:creationId xmlns:a16="http://schemas.microsoft.com/office/drawing/2014/main" id="{48E0BEDE-516F-D802-4879-2187B468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9461"/>
            <a:ext cx="7975848" cy="2134283"/>
          </a:xfrm>
        </p:spPr>
        <p:txBody>
          <a:bodyPr>
            <a:normAutofit/>
          </a:bodyPr>
          <a:lstStyle/>
          <a:p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1MN - 6MN    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Tereny zabudowy mieszkaniowej jednorodzinnej.      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(18,75ha) </a:t>
            </a:r>
            <a:b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przeznaczenie uzupełniające:</a:t>
            </a:r>
            <a:b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budynki gospodarcze i garażowe na samochody osobowe,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komunikacja, infrastruktura techniczna i urządzenia ochrony środowiska dla potrzeb działki lub potrzeb lokalnych.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76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7431F-2A53-6DFC-DB66-B30867E72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96BD8F-9F0A-A24A-F38E-DCCE06A1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850409"/>
            <a:ext cx="8712968" cy="2376265"/>
          </a:xfrm>
        </p:spPr>
        <p:txBody>
          <a:bodyPr>
            <a:normAutofit fontScale="92500" lnSpcReduction="10000"/>
          </a:bodyPr>
          <a:lstStyle/>
          <a:p>
            <a:pPr marL="135255" indent="-135255"/>
            <a:r>
              <a:rPr lang="pl-PL" sz="1400" dirty="0">
                <a:latin typeface="Times New Roman" panose="02020603050405020304" pitchFamily="18" charset="0"/>
              </a:rPr>
              <a:t>W granicach ternu 2MN/U występuje zabytek  archeologiczny nr 62-62/52, dla którego  została ustalona ochrona w formie stref ochrony konserwatorskiej, wskazany na rysunku planu i oznaczony numerem 62-62/52</a:t>
            </a:r>
          </a:p>
          <a:p>
            <a:pPr marL="135255" indent="-135255"/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</a:t>
            </a:r>
            <a:r>
              <a:rPr lang="x-non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obszarze ograniczonego zagospodarowania i zabudowy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wzdłuż linii energetycznych 110kV </a:t>
            </a:r>
            <a:r>
              <a:rPr lang="x-non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ustala się zakaz zabudowy budynkami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1500" b="1" i="1" u="sng" dirty="0">
                <a:solidFill>
                  <a:srgbClr val="7030A0"/>
                </a:solidFill>
              </a:rPr>
              <a:t>Linie zabudowy:</a:t>
            </a:r>
          </a:p>
          <a:p>
            <a:pPr marL="135255" indent="-135255">
              <a:lnSpc>
                <a:spcPct val="110000"/>
              </a:lnSpc>
            </a:pPr>
            <a: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6,0m od linii rozgraniczającej teren oznaczony symbolem 1KDL, 1KDLp, 2KDLp, 1KDW i 1KDD, zgodnie z rysunkiem rysunku planu,</a:t>
            </a:r>
          </a:p>
          <a:p>
            <a:pPr marL="342900" lvl="0" indent="-342900">
              <a:lnSpc>
                <a:spcPct val="110000"/>
              </a:lnSpc>
              <a:buFont typeface="Times New Roman" panose="02020603050405020304" pitchFamily="18" charset="0"/>
              <a:buChar char="-"/>
              <a:tabLst>
                <a:tab pos="267970" algn="l"/>
              </a:tabLst>
            </a:pPr>
            <a: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12,0m od linii rozgraniczających tereny lasów oznaczonych symbolem ZL,</a:t>
            </a:r>
          </a:p>
          <a:p>
            <a:pPr>
              <a:lnSpc>
                <a:spcPct val="110000"/>
              </a:lnSpc>
            </a:pPr>
            <a: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- 18,0m od osi linii energetycznej 110kV, zgodnie z rysunkiem planu</a:t>
            </a:r>
            <a:endParaRPr lang="pl-PL" sz="1300" b="1" i="1" u="sng" dirty="0">
              <a:solidFill>
                <a:srgbClr val="7030A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E885179-5A9E-8491-1B60-705C7E2A28B2}"/>
              </a:ext>
            </a:extLst>
          </p:cNvPr>
          <p:cNvSpPr/>
          <p:nvPr/>
        </p:nvSpPr>
        <p:spPr>
          <a:xfrm>
            <a:off x="1331640" y="116632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F5839DE-22DB-5702-632D-D1AB140EB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11929"/>
              </p:ext>
            </p:extLst>
          </p:nvPr>
        </p:nvGraphicFramePr>
        <p:xfrm>
          <a:off x="194864" y="4428577"/>
          <a:ext cx="8568952" cy="166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1502721317"/>
                    </a:ext>
                  </a:extLst>
                </a:gridCol>
              </a:tblGrid>
              <a:tr h="1664720">
                <a:tc>
                  <a:txBody>
                    <a:bodyPr/>
                    <a:lstStyle/>
                    <a:p>
                      <a:pPr algn="just"/>
                      <a:r>
                        <a:rPr lang="pl-PL" sz="1200" b="1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Parametry zabudowy działki </a:t>
                      </a:r>
                      <a:endParaRPr lang="pl-PL" sz="1200" b="1" i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 powierzchnia zabudowy w stosunku do powierzchni działki - do 35%,</a:t>
                      </a: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-powierzchnia biologicznie czynna na działce – co najmniej 40%,</a:t>
                      </a: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-max. intensywność zabudowy – 0.8.</a:t>
                      </a:r>
                    </a:p>
                    <a:p>
                      <a:pPr algn="just"/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Wysokość zabudowy</a:t>
                      </a:r>
                    </a:p>
                    <a:p>
                      <a:pPr lvl="0"/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max.12.0m, w tym dla budynków gospodarczych i garażowych – max. 6,0m.</a:t>
                      </a:r>
                      <a:endParaRPr lang="pl-PL" sz="1200" b="0" i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20504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FBC69A1-1092-B691-76C0-C1E3836AD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02465"/>
              </p:ext>
            </p:extLst>
          </p:nvPr>
        </p:nvGraphicFramePr>
        <p:xfrm>
          <a:off x="109480" y="6032560"/>
          <a:ext cx="8783001" cy="276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3001">
                  <a:extLst>
                    <a:ext uri="{9D8B030D-6E8A-4147-A177-3AD203B41FA5}">
                      <a16:colId xmlns:a16="http://schemas.microsoft.com/office/drawing/2014/main" val="3990162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>
                          <a:solidFill>
                            <a:srgbClr val="7030A0"/>
                          </a:solidFill>
                          <a:effectLst/>
                        </a:rPr>
                        <a:t>Obsługa komunikacyjna terenu </a:t>
                      </a: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pl-PL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dróg oznaczonych w planie symbolami</a:t>
                      </a:r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  1KDD, 1KDW, 1KDL i 1KDLp.</a:t>
                      </a: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63291"/>
                  </a:ext>
                </a:extLst>
              </a:tr>
            </a:tbl>
          </a:graphicData>
        </a:graphic>
      </p:graphicFrame>
      <p:sp>
        <p:nvSpPr>
          <p:cNvPr id="7" name="Tytuł 6">
            <a:extLst>
              <a:ext uri="{FF2B5EF4-FFF2-40B4-BE49-F238E27FC236}">
                <a16:creationId xmlns:a16="http://schemas.microsoft.com/office/drawing/2014/main" id="{54D0FF69-DCD7-D019-497E-BA9F8381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9461"/>
            <a:ext cx="7975848" cy="2134283"/>
          </a:xfrm>
        </p:spPr>
        <p:txBody>
          <a:bodyPr>
            <a:normAutofit fontScale="90000"/>
          </a:bodyPr>
          <a:lstStyle/>
          <a:p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1MN/U - 3MN</a:t>
            </a:r>
            <a: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/U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Tereny zabudowy mieszkaniowej jednorodzinnej i zabudowy usługowej.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19,98 ha)                 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Usługi nieuciążliwe </a:t>
            </a:r>
            <a:b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przeznaczenie uzupełniające:</a:t>
            </a:r>
            <a:b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budynki gospodarcze i garażowe na samochody osobowe,</a:t>
            </a:r>
            <a:b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komunikacja, infrastruktura techniczna i urządzenia ochrony środowiska dla potrzeb działki lub potrzeb lokalnych.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91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10444-FEE0-6578-8825-487F045A6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D6A88A-522A-E3B0-21BD-75CF23A12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2213745"/>
            <a:ext cx="8712968" cy="2012930"/>
          </a:xfrm>
        </p:spPr>
        <p:txBody>
          <a:bodyPr>
            <a:noAutofit/>
          </a:bodyPr>
          <a:lstStyle/>
          <a:p>
            <a:pPr marL="75565" indent="-75565" algn="just"/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użytkowanie zgodnie z przepisami odrębnymi,</a:t>
            </a:r>
          </a:p>
          <a:p>
            <a:pPr marL="75565" indent="-75565" algn="just"/>
            <a:r>
              <a:rPr lang="x-non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zakaz hodowli zwierząt powyżej 10 DJP (dużych jednostek  przeliczeniowych definiowanych zgodnie z przepisami odrębnymi z zakresu przedsięwzięć mogących znacząco oddziaływać na środowisko),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 wyj. zwierząt takich jak: lisy, jenoty, norki, tchórze, nutrie, szynszyle, kury, kaczki, gęsi, indyki, perlice, przepiórki, gołębie, psy, króliki, których hodowla może wynosić do 0,2DJP.</a:t>
            </a:r>
          </a:p>
          <a:p>
            <a:pPr>
              <a:lnSpc>
                <a:spcPct val="100000"/>
              </a:lnSpc>
            </a:pPr>
            <a:r>
              <a:rPr lang="pl-PL" sz="1400" b="1" i="1" u="sng" dirty="0">
                <a:solidFill>
                  <a:srgbClr val="7030A0"/>
                </a:solidFill>
              </a:rPr>
              <a:t>Linie zabudowy:</a:t>
            </a:r>
          </a:p>
          <a:p>
            <a:pPr marL="123825" indent="-90170" algn="just"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- 6,0m od linii rozgraniczającej teren oznaczony symbolem 3KDD,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- 12,0m od linii rozgraniczającej teren oznaczonych symbolem ZL oraz od terenu lasu położonego w bezpośrednim sąsiedztwie planu, zgodnie z rysunkiem.</a:t>
            </a:r>
            <a:endParaRPr lang="pl-PL" sz="1400" b="1" i="1" u="sng" dirty="0">
              <a:solidFill>
                <a:srgbClr val="7030A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F7F5462-9588-E405-DC1E-5CCD3155F8E3}"/>
              </a:ext>
            </a:extLst>
          </p:cNvPr>
          <p:cNvSpPr/>
          <p:nvPr/>
        </p:nvSpPr>
        <p:spPr>
          <a:xfrm>
            <a:off x="1331640" y="116632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4DB8336-A043-AA9B-F6F7-D52ED6C44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31303"/>
              </p:ext>
            </p:extLst>
          </p:nvPr>
        </p:nvGraphicFramePr>
        <p:xfrm>
          <a:off x="179512" y="4597236"/>
          <a:ext cx="8584304" cy="1328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304">
                  <a:extLst>
                    <a:ext uri="{9D8B030D-6E8A-4147-A177-3AD203B41FA5}">
                      <a16:colId xmlns:a16="http://schemas.microsoft.com/office/drawing/2014/main" val="1502721317"/>
                    </a:ext>
                  </a:extLst>
                </a:gridCol>
              </a:tblGrid>
              <a:tr h="1080121">
                <a:tc>
                  <a:txBody>
                    <a:bodyPr/>
                    <a:lstStyle/>
                    <a:p>
                      <a:pPr algn="just"/>
                      <a:r>
                        <a:rPr lang="pl-PL" sz="1200" b="1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Parametry zabudowy działki </a:t>
                      </a:r>
                      <a:endParaRPr lang="pl-PL" sz="1200" b="1" i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 powierzchnia zabudowy w stosunku do powierzchni działki - do 20%,</a:t>
                      </a: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-powierzchnia biologicznie czynna na działce – co najmniej 65%,</a:t>
                      </a:r>
                    </a:p>
                    <a:p>
                      <a:pPr algn="just"/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</a:rPr>
                        <a:t>-max. intensywność zabudowy – 0.25.</a:t>
                      </a:r>
                    </a:p>
                    <a:p>
                      <a:pPr algn="just"/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Wysokość zabudowy</a:t>
                      </a:r>
                    </a:p>
                    <a:p>
                      <a:pPr lvl="0"/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max.12.0m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20504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A00977D8-5AD0-9EE3-53E5-863A1D3EF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97752"/>
              </p:ext>
            </p:extLst>
          </p:nvPr>
        </p:nvGraphicFramePr>
        <p:xfrm>
          <a:off x="109480" y="6032560"/>
          <a:ext cx="8783001" cy="276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3001">
                  <a:extLst>
                    <a:ext uri="{9D8B030D-6E8A-4147-A177-3AD203B41FA5}">
                      <a16:colId xmlns:a16="http://schemas.microsoft.com/office/drawing/2014/main" val="3990162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>
                          <a:solidFill>
                            <a:srgbClr val="7030A0"/>
                          </a:solidFill>
                          <a:effectLst/>
                        </a:rPr>
                        <a:t>Obsługa komunikacyjna terenu </a:t>
                      </a: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pl-PL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dróg oznaczonych w planie symbolami</a:t>
                      </a:r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  1KDD, 3KDD.</a:t>
                      </a: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63291"/>
                  </a:ext>
                </a:extLst>
              </a:tr>
            </a:tbl>
          </a:graphicData>
        </a:graphic>
      </p:graphicFrame>
      <p:sp>
        <p:nvSpPr>
          <p:cNvPr id="7" name="Tytuł 6">
            <a:extLst>
              <a:ext uri="{FF2B5EF4-FFF2-40B4-BE49-F238E27FC236}">
                <a16:creationId xmlns:a16="http://schemas.microsoft.com/office/drawing/2014/main" id="{CD70ED70-8104-3A2B-3193-8DCE6A37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9461"/>
            <a:ext cx="7975848" cy="2134283"/>
          </a:xfrm>
        </p:spPr>
        <p:txBody>
          <a:bodyPr>
            <a:normAutofit fontScale="90000"/>
          </a:bodyPr>
          <a:lstStyle/>
          <a:p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- Teren rolniczy.</a:t>
            </a:r>
            <a:b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(15,65ha)</a:t>
            </a:r>
            <a:b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przeznaczenie uzupełniające:</a:t>
            </a:r>
            <a:b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dla potrzeb rolnictwa i mieszkańców wsi:</a:t>
            </a:r>
            <a:b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komunikacja, infrastruktura techniczna, urządzenia ochrony środowiska dla potrzeb działki lub potrzeb lokalnych zgodnie z przepisami odrębnymi z zakresu ochrony gruntów rolnych i leśnych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przeznaczenie dopuszczalne:</a:t>
            </a:r>
            <a:b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zabudowa zagrodowa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4187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842284" y="2492896"/>
            <a:ext cx="4067944" cy="3501008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1400" cap="none" dirty="0">
              <a:solidFill>
                <a:srgbClr val="0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44008" y="0"/>
            <a:ext cx="44644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900" b="1" i="1" dirty="0">
              <a:solidFill>
                <a:srgbClr val="000000"/>
              </a:solidFill>
            </a:endParaRPr>
          </a:p>
          <a:p>
            <a:r>
              <a:rPr lang="pl-PL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Uchwała </a:t>
            </a: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 XXXVII/363/09 Rady Miejskiej w Mszczonowie z dnia 24 listopada 2009r.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sprawie przystąpienia do sporządzenia miejscowego planu zagospodarowania przestrzennego gminy Mszczonów obejmującego fragment miejscowości Kamionka i Adamówek </a:t>
            </a:r>
          </a:p>
          <a:p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</a:p>
          <a:p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662AA51-9EAD-727E-1E46-B59CC53D6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105872"/>
            <a:ext cx="4464496" cy="44117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70BA7-487F-9965-832D-11C37C2D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6D5445-DA83-ADC8-E27D-FB85AD22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850409"/>
            <a:ext cx="8712968" cy="2376265"/>
          </a:xfrm>
        </p:spPr>
        <p:txBody>
          <a:bodyPr>
            <a:normAutofit/>
          </a:bodyPr>
          <a:lstStyle/>
          <a:p>
            <a:pPr marL="135255" indent="-135255"/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1R  -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Teren rolniczy</a:t>
            </a:r>
          </a:p>
          <a:p>
            <a:pPr marL="135255" indent="-135255"/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zakaz zabudowy</a:t>
            </a:r>
          </a:p>
          <a:p>
            <a:pPr marL="135255" indent="-135255"/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5255" indent="-135255"/>
            <a:endParaRPr lang="pl-PL" sz="1600" b="1" i="1" u="sng" dirty="0">
              <a:solidFill>
                <a:srgbClr val="7030A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7102EE1-5B75-651A-C931-79A598871C60}"/>
              </a:ext>
            </a:extLst>
          </p:cNvPr>
          <p:cNvSpPr/>
          <p:nvPr/>
        </p:nvSpPr>
        <p:spPr>
          <a:xfrm>
            <a:off x="1331640" y="116632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DA297CB-7A61-B4B0-D7D5-3E41F0E15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35525"/>
              </p:ext>
            </p:extLst>
          </p:nvPr>
        </p:nvGraphicFramePr>
        <p:xfrm>
          <a:off x="109480" y="6032560"/>
          <a:ext cx="8783001" cy="24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3001">
                  <a:extLst>
                    <a:ext uri="{9D8B030D-6E8A-4147-A177-3AD203B41FA5}">
                      <a16:colId xmlns:a16="http://schemas.microsoft.com/office/drawing/2014/main" val="3990162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635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63291"/>
                  </a:ext>
                </a:extLst>
              </a:tr>
            </a:tbl>
          </a:graphicData>
        </a:graphic>
      </p:graphicFrame>
      <p:sp>
        <p:nvSpPr>
          <p:cNvPr id="7" name="Tytuł 6">
            <a:extLst>
              <a:ext uri="{FF2B5EF4-FFF2-40B4-BE49-F238E27FC236}">
                <a16:creationId xmlns:a16="http://schemas.microsoft.com/office/drawing/2014/main" id="{8AEE5072-5E72-0EFA-483F-F6780349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80" y="281570"/>
            <a:ext cx="7985032" cy="1635262"/>
          </a:xfrm>
        </p:spPr>
        <p:txBody>
          <a:bodyPr>
            <a:normAutofit fontScale="90000"/>
          </a:bodyPr>
          <a:lstStyle/>
          <a:p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1R /Z – 2R/Z   -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Tereny rolnicze – istniejące łąki i pastwiska.</a:t>
            </a:r>
            <a:b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Ustala się: </a:t>
            </a:r>
            <a:b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x-non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zakaz zabudowy,</a:t>
            </a:r>
            <a:b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x-non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zachowanie zadrzewień śródpolnych.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9B298AB-07AA-1131-8E75-56340538F34D}"/>
              </a:ext>
            </a:extLst>
          </p:cNvPr>
          <p:cNvSpPr txBox="1"/>
          <p:nvPr/>
        </p:nvSpPr>
        <p:spPr>
          <a:xfrm>
            <a:off x="180020" y="292116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/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1WS- 2WS  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Tereny wód powierzchniowych – istniejące stawy / rów.</a:t>
            </a:r>
          </a:p>
          <a:p>
            <a:pPr marL="45720"/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/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ustala</a:t>
            </a:r>
            <a:r>
              <a:rPr lang="x-non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się utrzymanie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stawów i rowu</a:t>
            </a:r>
            <a:r>
              <a:rPr lang="x-non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 zakazem zanieczyszczania i zasypywania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 ustala się zakaz zabudowy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658830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04EB6D4-DE71-F38B-7056-24B274FF7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629589"/>
              </p:ext>
            </p:extLst>
          </p:nvPr>
        </p:nvGraphicFramePr>
        <p:xfrm>
          <a:off x="395535" y="3852212"/>
          <a:ext cx="8062867" cy="64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2867">
                  <a:extLst>
                    <a:ext uri="{9D8B030D-6E8A-4147-A177-3AD203B41FA5}">
                      <a16:colId xmlns:a16="http://schemas.microsoft.com/office/drawing/2014/main" val="318898679"/>
                    </a:ext>
                  </a:extLst>
                </a:gridCol>
              </a:tblGrid>
              <a:tr h="646330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pl-PL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Szerokość dróg w liniach rozgraniczających - 10.0m 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wyjątkiem narożnych ścięć linii rozgraniczających na skrzyżowaniu dróg, zgodnie z rysunkiem planu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9292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A1A3FBC-D71B-4E89-E682-A4AD059D1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51650"/>
              </p:ext>
            </p:extLst>
          </p:nvPr>
        </p:nvGraphicFramePr>
        <p:xfrm>
          <a:off x="395536" y="1402207"/>
          <a:ext cx="8062867" cy="1450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2867">
                  <a:extLst>
                    <a:ext uri="{9D8B030D-6E8A-4147-A177-3AD203B41FA5}">
                      <a16:colId xmlns:a16="http://schemas.microsoft.com/office/drawing/2014/main" val="299406774"/>
                    </a:ext>
                  </a:extLst>
                </a:gridCol>
              </a:tblGrid>
              <a:tr h="1450729">
                <a:tc>
                  <a:txBody>
                    <a:bodyPr/>
                    <a:lstStyle/>
                    <a:p>
                      <a:pPr marL="165735" indent="-165735" algn="just"/>
                      <a:r>
                        <a:rPr lang="pl-PL" sz="1400" dirty="0">
                          <a:effectLst/>
                        </a:rPr>
                        <a:t>- </a:t>
                      </a:r>
                      <a:r>
                        <a:rPr lang="x-none" sz="1400" dirty="0">
                          <a:effectLst/>
                        </a:rPr>
                        <a:t>1KD</a:t>
                      </a:r>
                      <a:r>
                        <a:rPr lang="pl-PL" sz="1400" dirty="0">
                          <a:effectLst/>
                        </a:rPr>
                        <a:t>L</a:t>
                      </a:r>
                      <a:r>
                        <a:rPr lang="x-none" sz="1400" dirty="0">
                          <a:effectLst/>
                        </a:rPr>
                        <a:t>p - część drogi (ul. </a:t>
                      </a:r>
                      <a:r>
                        <a:rPr lang="pl-PL" sz="1400" dirty="0">
                          <a:effectLst/>
                        </a:rPr>
                        <a:t>Spacerowa</a:t>
                      </a:r>
                      <a:r>
                        <a:rPr lang="x-none" sz="1400" dirty="0">
                          <a:effectLst/>
                        </a:rPr>
                        <a:t>), w granicach planu szerokość zmienna od </a:t>
                      </a:r>
                      <a:r>
                        <a:rPr lang="pl-PL" sz="1400" dirty="0">
                          <a:effectLst/>
                        </a:rPr>
                        <a:t>0</a:t>
                      </a:r>
                      <a:r>
                        <a:rPr lang="x-none" sz="1400" dirty="0">
                          <a:effectLst/>
                        </a:rPr>
                        <a:t>,</a:t>
                      </a:r>
                      <a:r>
                        <a:rPr lang="pl-PL" sz="1400" dirty="0">
                          <a:effectLst/>
                        </a:rPr>
                        <a:t>0</a:t>
                      </a:r>
                      <a:r>
                        <a:rPr lang="x-none" sz="1400" dirty="0">
                          <a:effectLst/>
                        </a:rPr>
                        <a:t>m do </a:t>
                      </a:r>
                      <a:r>
                        <a:rPr lang="pl-PL" sz="1400" dirty="0">
                          <a:effectLst/>
                        </a:rPr>
                        <a:t>4,0</a:t>
                      </a:r>
                      <a:r>
                        <a:rPr lang="x-none" sz="1400" dirty="0">
                          <a:effectLst/>
                        </a:rPr>
                        <a:t>m z wyjątkiem narożnych ścięć linii rozgraniczających na skrzyżowaniu dróg zgodnie z rysunkiem planu, całkowita szerokość drogi </a:t>
                      </a:r>
                      <a:r>
                        <a:rPr lang="pl-PL" sz="1400" dirty="0">
                          <a:effectLst/>
                        </a:rPr>
                        <a:t>15</a:t>
                      </a:r>
                      <a:r>
                        <a:rPr lang="x-none" sz="1400" dirty="0">
                          <a:effectLst/>
                        </a:rPr>
                        <a:t>.0m,</a:t>
                      </a:r>
                      <a:endParaRPr lang="pl-PL" sz="1400" dirty="0">
                        <a:effectLst/>
                      </a:endParaRPr>
                    </a:p>
                    <a:p>
                      <a:pPr marL="165735" indent="-165735" algn="just"/>
                      <a:r>
                        <a:rPr lang="pl-PL" sz="1400" dirty="0">
                          <a:effectLst/>
                        </a:rPr>
                        <a:t>- </a:t>
                      </a:r>
                      <a:r>
                        <a:rPr lang="x-none" sz="1400" dirty="0">
                          <a:effectLst/>
                        </a:rPr>
                        <a:t>2KD</a:t>
                      </a:r>
                      <a:r>
                        <a:rPr lang="pl-PL" sz="1400" dirty="0">
                          <a:effectLst/>
                        </a:rPr>
                        <a:t>L</a:t>
                      </a:r>
                      <a:r>
                        <a:rPr lang="x-none" sz="1400" dirty="0">
                          <a:effectLst/>
                        </a:rPr>
                        <a:t>p - część drogi (ul. </a:t>
                      </a:r>
                      <a:r>
                        <a:rPr lang="pl-PL" sz="1400" dirty="0">
                          <a:effectLst/>
                        </a:rPr>
                        <a:t>Spacerowa</a:t>
                      </a:r>
                      <a:r>
                        <a:rPr lang="x-none" sz="1400" dirty="0">
                          <a:effectLst/>
                        </a:rPr>
                        <a:t>), w granicach planu szerokość zmienna od </a:t>
                      </a:r>
                      <a:r>
                        <a:rPr lang="pl-PL" sz="1400" dirty="0">
                          <a:effectLst/>
                        </a:rPr>
                        <a:t>0</a:t>
                      </a:r>
                      <a:r>
                        <a:rPr lang="x-none" sz="1400" dirty="0">
                          <a:effectLst/>
                        </a:rPr>
                        <a:t>,</a:t>
                      </a:r>
                      <a:r>
                        <a:rPr lang="pl-PL" sz="1400" dirty="0">
                          <a:effectLst/>
                        </a:rPr>
                        <a:t>0</a:t>
                      </a:r>
                      <a:r>
                        <a:rPr lang="x-none" sz="1400" dirty="0">
                          <a:effectLst/>
                        </a:rPr>
                        <a:t>m do </a:t>
                      </a:r>
                      <a:r>
                        <a:rPr lang="pl-PL" sz="1400" dirty="0">
                          <a:effectLst/>
                        </a:rPr>
                        <a:t>4,5</a:t>
                      </a:r>
                      <a:r>
                        <a:rPr lang="x-none" sz="1400" dirty="0">
                          <a:effectLst/>
                        </a:rPr>
                        <a:t>m z wyjątkiem narożnych ścięć linii rozgraniczających na skrzyżowaniu dróg zgodnie z rysunkiem planu, całkowita szerokość drogi </a:t>
                      </a:r>
                      <a:r>
                        <a:rPr lang="pl-PL" sz="1400" dirty="0">
                          <a:effectLst/>
                        </a:rPr>
                        <a:t>15</a:t>
                      </a:r>
                      <a:r>
                        <a:rPr lang="x-none" sz="1400" dirty="0">
                          <a:effectLst/>
                        </a:rPr>
                        <a:t>.0m.</a:t>
                      </a:r>
                      <a:endParaRPr lang="pl-PL" sz="1400" dirty="0">
                        <a:effectLst/>
                      </a:endParaRPr>
                    </a:p>
                    <a:p>
                      <a:pPr marL="165735" indent="-165735" algn="just"/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8430575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0735687-1320-9C43-53E6-11CEC5FA9345}"/>
              </a:ext>
            </a:extLst>
          </p:cNvPr>
          <p:cNvSpPr txBox="1"/>
          <p:nvPr/>
        </p:nvSpPr>
        <p:spPr>
          <a:xfrm>
            <a:off x="480501" y="404664"/>
            <a:ext cx="8062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1-2 KDL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x-non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Tereny komunikacji - tereny poszerzeni</a:t>
            </a: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x-non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drogi</a:t>
            </a: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publicznej, kategorii gminnej, </a:t>
            </a:r>
            <a:r>
              <a:rPr lang="x-non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klasy </a:t>
            </a: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lokalnej</a:t>
            </a:r>
            <a:r>
              <a:rPr lang="x-non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(droga nr 470153W -  ul. Spacerowa)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BF98A16-BB73-E523-0532-948CFE0205C9}"/>
              </a:ext>
            </a:extLst>
          </p:cNvPr>
          <p:cNvSpPr txBox="1"/>
          <p:nvPr/>
        </p:nvSpPr>
        <p:spPr>
          <a:xfrm>
            <a:off x="480501" y="3212976"/>
            <a:ext cx="806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1-3 KDD - </a:t>
            </a:r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Tereny komunikacji – tereny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dróg publicznych kategorii gminnej, klasy dojazdowej</a:t>
            </a:r>
            <a:endParaRPr lang="pl-PL" sz="18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49BA908-CB76-CBAC-218A-0FC47CAC165B}"/>
              </a:ext>
            </a:extLst>
          </p:cNvPr>
          <p:cNvSpPr txBox="1"/>
          <p:nvPr/>
        </p:nvSpPr>
        <p:spPr>
          <a:xfrm>
            <a:off x="480500" y="5360827"/>
            <a:ext cx="806286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effectLst/>
              </a:rPr>
              <a:t>Szerokość drogi - 8.0m </a:t>
            </a:r>
            <a:r>
              <a:rPr lang="x-none" sz="1400" dirty="0">
                <a:effectLst/>
              </a:rPr>
              <a:t>z wyjątkiem narożnych ścięć linii rozgraniczających na skrzyżowaniu dróg zgodnie z rysunkiem planu</a:t>
            </a:r>
            <a:r>
              <a:rPr lang="pl-PL" sz="1400" dirty="0">
                <a:effectLst/>
              </a:rPr>
              <a:t>.</a:t>
            </a:r>
            <a:endParaRPr lang="pl-PL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2BF8293-8CE4-3B74-CBBA-43E0171397A1}"/>
              </a:ext>
            </a:extLst>
          </p:cNvPr>
          <p:cNvSpPr txBox="1"/>
          <p:nvPr/>
        </p:nvSpPr>
        <p:spPr>
          <a:xfrm>
            <a:off x="480501" y="4869160"/>
            <a:ext cx="819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KDW – </a:t>
            </a:r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Teren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komunikacji –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teren drogi wewnętrznej.</a:t>
            </a:r>
            <a:endParaRPr lang="pl-PL" sz="18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62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            </a:t>
            </a:r>
            <a:r>
              <a:rPr lang="pl-PL" dirty="0">
                <a:solidFill>
                  <a:schemeClr val="tx1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0473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AD3CA-DB52-481C-334C-123EDABE2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0DF6ACF-03D2-FCD2-8898-E9496C04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284" y="2492896"/>
            <a:ext cx="4067944" cy="3501008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l-PL" sz="14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1400" cap="none" dirty="0">
              <a:solidFill>
                <a:srgbClr val="00000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FE5478D-B000-C269-9C14-81446F0C6390}"/>
              </a:ext>
            </a:extLst>
          </p:cNvPr>
          <p:cNvSpPr/>
          <p:nvPr/>
        </p:nvSpPr>
        <p:spPr>
          <a:xfrm>
            <a:off x="4067944" y="-315415"/>
            <a:ext cx="352839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900" b="1" i="1" dirty="0">
              <a:solidFill>
                <a:srgbClr val="000000"/>
              </a:solidFill>
            </a:endParaRPr>
          </a:p>
          <a:p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</a:p>
          <a:p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Orientacyjna lokalizacja terenu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8DBBB4B-4D46-7553-FB37-CAB14C4B95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66"/>
          <a:stretch/>
        </p:blipFill>
        <p:spPr>
          <a:xfrm>
            <a:off x="200200" y="197069"/>
            <a:ext cx="3795736" cy="2574877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E97E1BB3-CADF-F744-59A4-E1CA24C48876}"/>
              </a:ext>
            </a:extLst>
          </p:cNvPr>
          <p:cNvSpPr/>
          <p:nvPr/>
        </p:nvSpPr>
        <p:spPr>
          <a:xfrm>
            <a:off x="2339752" y="126876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B9BB595-637E-EA5C-61DD-01B3F7985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1" y="2994259"/>
            <a:ext cx="2852936" cy="28529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F74D613-E8C2-332E-91DE-283DDC300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304" y="2250952"/>
            <a:ext cx="5474702" cy="398489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081F17B-1A91-3CB9-100C-ECAFB5222DD9}"/>
              </a:ext>
            </a:extLst>
          </p:cNvPr>
          <p:cNvSpPr txBox="1"/>
          <p:nvPr/>
        </p:nvSpPr>
        <p:spPr>
          <a:xfrm rot="2651417">
            <a:off x="4558778" y="461134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92D050"/>
                </a:solidFill>
              </a:rPr>
              <a:t>ul. Spacerowa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60121F0-3B24-0A28-6BAA-BC3542C24D57}"/>
              </a:ext>
            </a:extLst>
          </p:cNvPr>
          <p:cNvSpPr txBox="1"/>
          <p:nvPr/>
        </p:nvSpPr>
        <p:spPr>
          <a:xfrm rot="19306447">
            <a:off x="6507943" y="5568964"/>
            <a:ext cx="181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92D050"/>
                </a:solidFill>
              </a:rPr>
              <a:t>ul.J</a:t>
            </a:r>
            <a:r>
              <a:rPr lang="pl-PL" dirty="0">
                <a:solidFill>
                  <a:srgbClr val="92D050"/>
                </a:solidFill>
              </a:rPr>
              <a:t>. Sokołowskiej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AC210D0-60F5-9566-4C6D-0B3B8AA87168}"/>
              </a:ext>
            </a:extLst>
          </p:cNvPr>
          <p:cNvSpPr txBox="1"/>
          <p:nvPr/>
        </p:nvSpPr>
        <p:spPr>
          <a:xfrm>
            <a:off x="4683343" y="246174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i="1" u="sng" dirty="0">
                <a:solidFill>
                  <a:schemeClr val="bg2">
                    <a:lumMod val="90000"/>
                  </a:schemeClr>
                </a:solidFill>
              </a:rPr>
              <a:t>Sosnowica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19DB454-7569-E24A-A8CE-6EAACFCEDBDE}"/>
              </a:ext>
            </a:extLst>
          </p:cNvPr>
          <p:cNvSpPr txBox="1"/>
          <p:nvPr/>
        </p:nvSpPr>
        <p:spPr>
          <a:xfrm>
            <a:off x="4683343" y="3681664"/>
            <a:ext cx="49470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i="1" u="sng" dirty="0">
                <a:solidFill>
                  <a:schemeClr val="bg2">
                    <a:lumMod val="90000"/>
                  </a:schemeClr>
                </a:solidFill>
              </a:rPr>
              <a:t>Kamionka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2BA638C-8DED-4752-4420-CBFF53272077}"/>
              </a:ext>
            </a:extLst>
          </p:cNvPr>
          <p:cNvSpPr txBox="1"/>
          <p:nvPr/>
        </p:nvSpPr>
        <p:spPr>
          <a:xfrm>
            <a:off x="6325250" y="5116888"/>
            <a:ext cx="49470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i="1" u="sng" dirty="0">
                <a:solidFill>
                  <a:schemeClr val="bg2">
                    <a:lumMod val="90000"/>
                  </a:schemeClr>
                </a:solidFill>
              </a:rPr>
              <a:t>Adamówek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AC08496-2C1A-787F-BD39-3704E370BC8E}"/>
              </a:ext>
            </a:extLst>
          </p:cNvPr>
          <p:cNvSpPr txBox="1"/>
          <p:nvPr/>
        </p:nvSpPr>
        <p:spPr>
          <a:xfrm rot="3104779">
            <a:off x="3140907" y="6685675"/>
            <a:ext cx="49470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i="1" u="sng" dirty="0">
                <a:solidFill>
                  <a:srgbClr val="0070C0"/>
                </a:solidFill>
              </a:rPr>
              <a:t>Rz. </a:t>
            </a:r>
            <a:r>
              <a:rPr lang="pl-PL" sz="1200" b="1" i="1" u="sng" dirty="0" err="1">
                <a:solidFill>
                  <a:srgbClr val="0070C0"/>
                </a:solidFill>
              </a:rPr>
              <a:t>Okrzesza</a:t>
            </a:r>
            <a:endParaRPr lang="pl-PL" sz="1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5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:a16="http://schemas.microsoft.com/office/drawing/2014/main" id="{2D762AD2-F99B-CACB-526E-DF47DFF4BBA8}"/>
              </a:ext>
            </a:extLst>
          </p:cNvPr>
          <p:cNvGrpSpPr/>
          <p:nvPr/>
        </p:nvGrpSpPr>
        <p:grpSpPr>
          <a:xfrm>
            <a:off x="-2679387" y="1295863"/>
            <a:ext cx="5945820" cy="805649"/>
            <a:chOff x="2476869" y="438335"/>
            <a:chExt cx="7927760" cy="1074198"/>
          </a:xfrm>
        </p:grpSpPr>
        <p:sp>
          <p:nvSpPr>
            <p:cNvPr id="6" name="Strzałka: pięciokąt 5">
              <a:extLst>
                <a:ext uri="{FF2B5EF4-FFF2-40B4-BE49-F238E27FC236}">
                  <a16:creationId xmlns:a16="http://schemas.microsoft.com/office/drawing/2014/main" id="{7050F9D7-CF39-3340-E15A-0A50CA776266}"/>
                </a:ext>
              </a:extLst>
            </p:cNvPr>
            <p:cNvSpPr/>
            <p:nvPr/>
          </p:nvSpPr>
          <p:spPr>
            <a:xfrm>
              <a:off x="2476870" y="438335"/>
              <a:ext cx="7927759" cy="1074198"/>
            </a:xfrm>
            <a:prstGeom prst="homePlate">
              <a:avLst/>
            </a:prstGeom>
            <a:solidFill>
              <a:srgbClr val="CC0099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FB0EE733-E285-68BE-88F6-BF3A0ED8CB01}"/>
                </a:ext>
              </a:extLst>
            </p:cNvPr>
            <p:cNvSpPr txBox="1"/>
            <p:nvPr/>
          </p:nvSpPr>
          <p:spPr>
            <a:xfrm>
              <a:off x="2476869" y="536852"/>
              <a:ext cx="735071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Wnętrze kierunkowe – zespołowość w kształtowaniu ścian budynków otaczających przestrzeń, wyraźnie zaznaczone przez przepływający strumień ruchu kieruje uwagę na siebie i podporządkowuje sobie kształt wnętrza.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5AB3BFCE-EBD6-B8D2-7309-C62A6FAC4474}"/>
              </a:ext>
            </a:extLst>
          </p:cNvPr>
          <p:cNvGrpSpPr/>
          <p:nvPr/>
        </p:nvGrpSpPr>
        <p:grpSpPr>
          <a:xfrm>
            <a:off x="-2686044" y="2556145"/>
            <a:ext cx="5945819" cy="805649"/>
            <a:chOff x="2467992" y="2118711"/>
            <a:chExt cx="7927759" cy="1074198"/>
          </a:xfrm>
        </p:grpSpPr>
        <p:sp>
          <p:nvSpPr>
            <p:cNvPr id="9" name="Strzałka: pięciokąt 8">
              <a:extLst>
                <a:ext uri="{FF2B5EF4-FFF2-40B4-BE49-F238E27FC236}">
                  <a16:creationId xmlns:a16="http://schemas.microsoft.com/office/drawing/2014/main" id="{5F6B5C31-1D72-2DA2-5DC9-0E5BFB19C46C}"/>
                </a:ext>
              </a:extLst>
            </p:cNvPr>
            <p:cNvSpPr/>
            <p:nvPr/>
          </p:nvSpPr>
          <p:spPr>
            <a:xfrm>
              <a:off x="2467992" y="2118711"/>
              <a:ext cx="7927759" cy="107419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FBC0B9E1-81A7-194B-49C1-9A37137231FE}"/>
                </a:ext>
              </a:extLst>
            </p:cNvPr>
            <p:cNvSpPr txBox="1"/>
            <p:nvPr/>
          </p:nvSpPr>
          <p:spPr>
            <a:xfrm>
              <a:off x="2476869" y="2229574"/>
              <a:ext cx="752826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Podłoga – Układ przestrzenny podłogi bezpośrednio oddziałuje na użytkowników przestrzeni, układ posadzki – chodników – ułatwia orientację w przestrzeni, również ułatwiając dostępność dla osób z niepełnosprawnościami. 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4B38D31B-91DA-4F59-541F-03E3C2585C95}"/>
              </a:ext>
            </a:extLst>
          </p:cNvPr>
          <p:cNvGrpSpPr/>
          <p:nvPr/>
        </p:nvGrpSpPr>
        <p:grpSpPr>
          <a:xfrm>
            <a:off x="-2679386" y="3856376"/>
            <a:ext cx="5945819" cy="805649"/>
            <a:chOff x="2476870" y="3852353"/>
            <a:chExt cx="7927759" cy="1074198"/>
          </a:xfrm>
        </p:grpSpPr>
        <p:sp>
          <p:nvSpPr>
            <p:cNvPr id="10" name="Strzałka: pięciokąt 9">
              <a:extLst>
                <a:ext uri="{FF2B5EF4-FFF2-40B4-BE49-F238E27FC236}">
                  <a16:creationId xmlns:a16="http://schemas.microsoft.com/office/drawing/2014/main" id="{F65F725C-87BC-4C16-EB16-F7C84E7AE000}"/>
                </a:ext>
              </a:extLst>
            </p:cNvPr>
            <p:cNvSpPr/>
            <p:nvPr/>
          </p:nvSpPr>
          <p:spPr>
            <a:xfrm>
              <a:off x="2476870" y="3852353"/>
              <a:ext cx="7927759" cy="1074198"/>
            </a:xfrm>
            <a:prstGeom prst="homePlate">
              <a:avLst/>
            </a:prstGeom>
            <a:solidFill>
              <a:srgbClr val="E72F2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5A06F6CF-6E1E-097F-02F0-AB71EB89B201}"/>
                </a:ext>
              </a:extLst>
            </p:cNvPr>
            <p:cNvSpPr txBox="1"/>
            <p:nvPr/>
          </p:nvSpPr>
          <p:spPr>
            <a:xfrm>
              <a:off x="2530135" y="4048582"/>
              <a:ext cx="727969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Ściany – utworzone przez elementy architektoniczne tj. ściany budynków, mogą w nich powstawać różnego rodzaju przerwy  tworząc otarcia widokowe.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6CD37559-1516-FE44-80FC-12A9A6FB4FE3}"/>
              </a:ext>
            </a:extLst>
          </p:cNvPr>
          <p:cNvGrpSpPr/>
          <p:nvPr/>
        </p:nvGrpSpPr>
        <p:grpSpPr>
          <a:xfrm>
            <a:off x="-2752628" y="5131848"/>
            <a:ext cx="6019061" cy="805649"/>
            <a:chOff x="2467992" y="5504155"/>
            <a:chExt cx="8025414" cy="1074198"/>
          </a:xfrm>
        </p:grpSpPr>
        <p:sp>
          <p:nvSpPr>
            <p:cNvPr id="12" name="Strzałka: pięciokąt 11">
              <a:extLst>
                <a:ext uri="{FF2B5EF4-FFF2-40B4-BE49-F238E27FC236}">
                  <a16:creationId xmlns:a16="http://schemas.microsoft.com/office/drawing/2014/main" id="{5252850A-DFBF-3306-65CC-1903D0AA3F1E}"/>
                </a:ext>
              </a:extLst>
            </p:cNvPr>
            <p:cNvSpPr/>
            <p:nvPr/>
          </p:nvSpPr>
          <p:spPr>
            <a:xfrm>
              <a:off x="2476869" y="5504155"/>
              <a:ext cx="8016537" cy="1074198"/>
            </a:xfrm>
            <a:prstGeom prst="homePlat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168E6C2A-4FF5-618C-8D1E-2CA9C351C288}"/>
                </a:ext>
              </a:extLst>
            </p:cNvPr>
            <p:cNvSpPr txBox="1"/>
            <p:nvPr/>
          </p:nvSpPr>
          <p:spPr>
            <a:xfrm>
              <a:off x="2467992" y="5769903"/>
              <a:ext cx="73862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Elementy wolnostojące – obiekty małej architektury lub różnorodne formy zieleni. </a:t>
              </a:r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B412A6C2-85DA-6865-910C-9769BD0D4FC3}"/>
              </a:ext>
            </a:extLst>
          </p:cNvPr>
          <p:cNvSpPr/>
          <p:nvPr/>
        </p:nvSpPr>
        <p:spPr>
          <a:xfrm>
            <a:off x="2820330" y="957124"/>
            <a:ext cx="53266" cy="4980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54A4AA0-1542-33DE-CF21-A9D40CCB1692}"/>
              </a:ext>
            </a:extLst>
          </p:cNvPr>
          <p:cNvSpPr/>
          <p:nvPr/>
        </p:nvSpPr>
        <p:spPr>
          <a:xfrm>
            <a:off x="-2765042" y="857250"/>
            <a:ext cx="5585372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0F3EE56-5CC8-CFBB-D3D2-359C5E36C3B8}"/>
              </a:ext>
            </a:extLst>
          </p:cNvPr>
          <p:cNvSpPr txBox="1"/>
          <p:nvPr/>
        </p:nvSpPr>
        <p:spPr>
          <a:xfrm>
            <a:off x="-338583" y="2759318"/>
            <a:ext cx="365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>
                <a:latin typeface="Gabriola" panose="04040605051002020D02" pitchFamily="82" charset="0"/>
              </a:rPr>
              <a:t>Istniejący stan zagospodarowania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4C123E9-617A-8BBB-86C9-CCCA7D8A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05" y="1228535"/>
            <a:ext cx="5474702" cy="39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39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81642-F9AB-9E1E-9FBE-BFDEEB24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>
            <a:extLst>
              <a:ext uri="{FF2B5EF4-FFF2-40B4-BE49-F238E27FC236}">
                <a16:creationId xmlns:a16="http://schemas.microsoft.com/office/drawing/2014/main" id="{75C8EDC1-3617-E63E-1D05-0F073C4DFA36}"/>
              </a:ext>
            </a:extLst>
          </p:cNvPr>
          <p:cNvGrpSpPr/>
          <p:nvPr/>
        </p:nvGrpSpPr>
        <p:grpSpPr>
          <a:xfrm>
            <a:off x="-5211961" y="2556145"/>
            <a:ext cx="5945819" cy="805649"/>
            <a:chOff x="2467992" y="2118711"/>
            <a:chExt cx="7927759" cy="1074198"/>
          </a:xfrm>
        </p:grpSpPr>
        <p:sp>
          <p:nvSpPr>
            <p:cNvPr id="9" name="Strzałka: pięciokąt 8">
              <a:extLst>
                <a:ext uri="{FF2B5EF4-FFF2-40B4-BE49-F238E27FC236}">
                  <a16:creationId xmlns:a16="http://schemas.microsoft.com/office/drawing/2014/main" id="{0399E6EE-B3D6-17BA-81A4-4F5B0133533A}"/>
                </a:ext>
              </a:extLst>
            </p:cNvPr>
            <p:cNvSpPr/>
            <p:nvPr/>
          </p:nvSpPr>
          <p:spPr>
            <a:xfrm>
              <a:off x="2467992" y="2118711"/>
              <a:ext cx="7927759" cy="107419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0D0F06B0-9445-5EB1-A29B-BC13CDC8E1C7}"/>
                </a:ext>
              </a:extLst>
            </p:cNvPr>
            <p:cNvSpPr txBox="1"/>
            <p:nvPr/>
          </p:nvSpPr>
          <p:spPr>
            <a:xfrm>
              <a:off x="2476869" y="2229574"/>
              <a:ext cx="752826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Podłoga – Układ przestrzenny podłogi bezpośrednio oddziałuje na użytkowników przestrzeni, układ posadzki – chodników – ułatwia orientację w przestrzeni, również ułatwiając dostępność dla osób z niepełnosprawnościami. 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53B9E2CF-C7F0-5672-B735-5B1D5A2DA0EB}"/>
              </a:ext>
            </a:extLst>
          </p:cNvPr>
          <p:cNvGrpSpPr/>
          <p:nvPr/>
        </p:nvGrpSpPr>
        <p:grpSpPr>
          <a:xfrm>
            <a:off x="-5205303" y="3856376"/>
            <a:ext cx="5945819" cy="805649"/>
            <a:chOff x="2476870" y="3852353"/>
            <a:chExt cx="7927759" cy="1074198"/>
          </a:xfrm>
        </p:grpSpPr>
        <p:sp>
          <p:nvSpPr>
            <p:cNvPr id="10" name="Strzałka: pięciokąt 9">
              <a:extLst>
                <a:ext uri="{FF2B5EF4-FFF2-40B4-BE49-F238E27FC236}">
                  <a16:creationId xmlns:a16="http://schemas.microsoft.com/office/drawing/2014/main" id="{E87EF989-46C1-B46D-9CFF-4E6FEFB4F3FC}"/>
                </a:ext>
              </a:extLst>
            </p:cNvPr>
            <p:cNvSpPr/>
            <p:nvPr/>
          </p:nvSpPr>
          <p:spPr>
            <a:xfrm>
              <a:off x="2476870" y="3852353"/>
              <a:ext cx="7927759" cy="1074198"/>
            </a:xfrm>
            <a:prstGeom prst="homePlate">
              <a:avLst/>
            </a:prstGeom>
            <a:solidFill>
              <a:srgbClr val="E72F2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A8DA117A-801E-4BE1-512E-2EEBD301C179}"/>
                </a:ext>
              </a:extLst>
            </p:cNvPr>
            <p:cNvSpPr txBox="1"/>
            <p:nvPr/>
          </p:nvSpPr>
          <p:spPr>
            <a:xfrm>
              <a:off x="2530135" y="4048582"/>
              <a:ext cx="727969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Ściany – utworzone przez elementy architektoniczne tj. ściany budynków, mogą w nich powstawać różnego rodzaju przerwy  tworząc otarcia widokowe.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E95C969D-59B9-7E2A-D32A-262D888123A9}"/>
              </a:ext>
            </a:extLst>
          </p:cNvPr>
          <p:cNvGrpSpPr/>
          <p:nvPr/>
        </p:nvGrpSpPr>
        <p:grpSpPr>
          <a:xfrm>
            <a:off x="-5278545" y="5131848"/>
            <a:ext cx="6019061" cy="805649"/>
            <a:chOff x="2467992" y="5504155"/>
            <a:chExt cx="8025414" cy="1074198"/>
          </a:xfrm>
        </p:grpSpPr>
        <p:sp>
          <p:nvSpPr>
            <p:cNvPr id="12" name="Strzałka: pięciokąt 11">
              <a:extLst>
                <a:ext uri="{FF2B5EF4-FFF2-40B4-BE49-F238E27FC236}">
                  <a16:creationId xmlns:a16="http://schemas.microsoft.com/office/drawing/2014/main" id="{432BD944-A1B8-E9DF-D95D-646B946160FA}"/>
                </a:ext>
              </a:extLst>
            </p:cNvPr>
            <p:cNvSpPr/>
            <p:nvPr/>
          </p:nvSpPr>
          <p:spPr>
            <a:xfrm>
              <a:off x="2476869" y="5504155"/>
              <a:ext cx="8016537" cy="1074198"/>
            </a:xfrm>
            <a:prstGeom prst="homePlat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0D99C96E-F750-8EC4-0954-27D795BEDE41}"/>
                </a:ext>
              </a:extLst>
            </p:cNvPr>
            <p:cNvSpPr txBox="1"/>
            <p:nvPr/>
          </p:nvSpPr>
          <p:spPr>
            <a:xfrm>
              <a:off x="2467992" y="5769903"/>
              <a:ext cx="73862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Elementy wolnostojące – obiekty małej architektury lub różnorodne formy zieleni. </a:t>
              </a:r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53DD9678-98E0-D2C4-6B2E-52443E04515D}"/>
              </a:ext>
            </a:extLst>
          </p:cNvPr>
          <p:cNvSpPr/>
          <p:nvPr/>
        </p:nvSpPr>
        <p:spPr>
          <a:xfrm>
            <a:off x="294414" y="957124"/>
            <a:ext cx="53266" cy="4980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6EA5499-AFDB-5AA3-90E5-F307D23AC5F5}"/>
              </a:ext>
            </a:extLst>
          </p:cNvPr>
          <p:cNvSpPr/>
          <p:nvPr/>
        </p:nvSpPr>
        <p:spPr>
          <a:xfrm>
            <a:off x="-5458317" y="857250"/>
            <a:ext cx="575273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4DA8D63C-BA0C-E709-92E8-F944927599A6}"/>
              </a:ext>
            </a:extLst>
          </p:cNvPr>
          <p:cNvGrpSpPr/>
          <p:nvPr/>
        </p:nvGrpSpPr>
        <p:grpSpPr>
          <a:xfrm>
            <a:off x="344704" y="1284955"/>
            <a:ext cx="5110507" cy="830998"/>
            <a:chOff x="2503504" y="357434"/>
            <a:chExt cx="8006549" cy="1235998"/>
          </a:xfrm>
        </p:grpSpPr>
        <p:sp>
          <p:nvSpPr>
            <p:cNvPr id="6" name="Strzałka: pięciokąt 5">
              <a:extLst>
                <a:ext uri="{FF2B5EF4-FFF2-40B4-BE49-F238E27FC236}">
                  <a16:creationId xmlns:a16="http://schemas.microsoft.com/office/drawing/2014/main" id="{F7BA3A32-07B3-AF82-EFE4-F78527399A1E}"/>
                </a:ext>
              </a:extLst>
            </p:cNvPr>
            <p:cNvSpPr/>
            <p:nvPr/>
          </p:nvSpPr>
          <p:spPr>
            <a:xfrm>
              <a:off x="2503504" y="438335"/>
              <a:ext cx="7927759" cy="1074198"/>
            </a:xfrm>
            <a:prstGeom prst="homePlate">
              <a:avLst/>
            </a:prstGeom>
            <a:solidFill>
              <a:srgbClr val="CC0099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1C03BEC3-1A9D-2827-5869-79775D4B47B5}"/>
                </a:ext>
              </a:extLst>
            </p:cNvPr>
            <p:cNvSpPr txBox="1"/>
            <p:nvPr/>
          </p:nvSpPr>
          <p:spPr>
            <a:xfrm>
              <a:off x="2503506" y="357434"/>
              <a:ext cx="8006547" cy="123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Projekt </a:t>
              </a:r>
              <a:r>
                <a:rPr lang="pl-PL" sz="1200" dirty="0" err="1"/>
                <a:t>mpzp</a:t>
              </a:r>
              <a:r>
                <a:rPr lang="pl-PL" sz="1200" dirty="0"/>
                <a:t> obejmuje obecnie  tereny w znacznym stopniu otwarte </a:t>
              </a:r>
              <a:br>
                <a:rPr lang="pl-PL" sz="1200" dirty="0"/>
              </a:br>
              <a:r>
                <a:rPr lang="pl-PL" sz="1200" dirty="0"/>
                <a:t>i niezainwestowane. </a:t>
              </a:r>
              <a:br>
                <a:rPr lang="pl-PL" sz="1200" dirty="0"/>
              </a:br>
              <a:r>
                <a:rPr lang="pl-PL" sz="1200" dirty="0"/>
                <a:t>Aktualnie, omawiany obszar w przeważającej mierze stanowią nieużytkowane grunty rolne: łąki, pola i pastwiska, z podrostem z sosny i brzozy.</a:t>
              </a:r>
              <a:endParaRPr lang="pl-PL" sz="1275" dirty="0"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0E5B3DA5-44B4-1EFB-3F3B-834C7067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418" y="3645025"/>
            <a:ext cx="4265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41D6755-93E6-C727-6DB9-6966916FC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16" y="2133435"/>
            <a:ext cx="4346285" cy="293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72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71AF3-76B4-2874-C6C1-59A7180CF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:a16="http://schemas.microsoft.com/office/drawing/2014/main" id="{6F7A7901-6C0D-BEEB-3ACD-43044733B534}"/>
              </a:ext>
            </a:extLst>
          </p:cNvPr>
          <p:cNvGrpSpPr/>
          <p:nvPr/>
        </p:nvGrpSpPr>
        <p:grpSpPr>
          <a:xfrm>
            <a:off x="-4500820" y="1445131"/>
            <a:ext cx="5241336" cy="722215"/>
            <a:chOff x="2503504" y="438335"/>
            <a:chExt cx="7927759" cy="1074198"/>
          </a:xfrm>
        </p:grpSpPr>
        <p:sp>
          <p:nvSpPr>
            <p:cNvPr id="6" name="Strzałka: pięciokąt 5">
              <a:extLst>
                <a:ext uri="{FF2B5EF4-FFF2-40B4-BE49-F238E27FC236}">
                  <a16:creationId xmlns:a16="http://schemas.microsoft.com/office/drawing/2014/main" id="{74186BF6-987E-3E28-DF18-437430F156B1}"/>
                </a:ext>
              </a:extLst>
            </p:cNvPr>
            <p:cNvSpPr/>
            <p:nvPr/>
          </p:nvSpPr>
          <p:spPr>
            <a:xfrm>
              <a:off x="2503504" y="438335"/>
              <a:ext cx="7927759" cy="1074198"/>
            </a:xfrm>
            <a:prstGeom prst="homePlate">
              <a:avLst/>
            </a:prstGeom>
            <a:solidFill>
              <a:srgbClr val="CC0099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C6EC874C-2557-CADE-1685-44DA2D3395E9}"/>
                </a:ext>
              </a:extLst>
            </p:cNvPr>
            <p:cNvSpPr txBox="1"/>
            <p:nvPr/>
          </p:nvSpPr>
          <p:spPr>
            <a:xfrm>
              <a:off x="2560321" y="508264"/>
              <a:ext cx="7569614" cy="96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Wnętrze kierunkowe – zespołowość w kształtowaniu ścian budynków otaczających przestrzeń, wyraźnie zaznaczone przez przepływający strumień ruchu kieruje uwagę na siebie i podporządkowuje sobie kształt wnętrza.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3871432A-DEBD-D084-61C6-ECC6FA6350BD}"/>
              </a:ext>
            </a:extLst>
          </p:cNvPr>
          <p:cNvGrpSpPr/>
          <p:nvPr/>
        </p:nvGrpSpPr>
        <p:grpSpPr>
          <a:xfrm>
            <a:off x="-5205303" y="3856376"/>
            <a:ext cx="5945819" cy="805649"/>
            <a:chOff x="2476870" y="3852353"/>
            <a:chExt cx="7927759" cy="1074198"/>
          </a:xfrm>
        </p:grpSpPr>
        <p:sp>
          <p:nvSpPr>
            <p:cNvPr id="10" name="Strzałka: pięciokąt 9">
              <a:extLst>
                <a:ext uri="{FF2B5EF4-FFF2-40B4-BE49-F238E27FC236}">
                  <a16:creationId xmlns:a16="http://schemas.microsoft.com/office/drawing/2014/main" id="{CBDFE6C9-07A2-4BE0-F2FD-0BB6112D2EFF}"/>
                </a:ext>
              </a:extLst>
            </p:cNvPr>
            <p:cNvSpPr/>
            <p:nvPr/>
          </p:nvSpPr>
          <p:spPr>
            <a:xfrm>
              <a:off x="2476870" y="3852353"/>
              <a:ext cx="7927759" cy="1074198"/>
            </a:xfrm>
            <a:prstGeom prst="homePlate">
              <a:avLst/>
            </a:prstGeom>
            <a:solidFill>
              <a:srgbClr val="E72F2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6C22D067-3575-1473-6AA3-F67EEDA9E40A}"/>
                </a:ext>
              </a:extLst>
            </p:cNvPr>
            <p:cNvSpPr txBox="1"/>
            <p:nvPr/>
          </p:nvSpPr>
          <p:spPr>
            <a:xfrm>
              <a:off x="2530135" y="4048582"/>
              <a:ext cx="727969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Ściany – utworzone przez elementy architektoniczne tj. ściany budynków, mogą w nich powstawać różnego rodzaju przerwy  tworząc otarcia widokowe.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DD9252FD-8FC8-F3E5-3BD2-40EE332D8E4A}"/>
              </a:ext>
            </a:extLst>
          </p:cNvPr>
          <p:cNvGrpSpPr/>
          <p:nvPr/>
        </p:nvGrpSpPr>
        <p:grpSpPr>
          <a:xfrm>
            <a:off x="-5278545" y="5131848"/>
            <a:ext cx="6019061" cy="805649"/>
            <a:chOff x="2467992" y="5504155"/>
            <a:chExt cx="8025414" cy="1074198"/>
          </a:xfrm>
        </p:grpSpPr>
        <p:sp>
          <p:nvSpPr>
            <p:cNvPr id="12" name="Strzałka: pięciokąt 11">
              <a:extLst>
                <a:ext uri="{FF2B5EF4-FFF2-40B4-BE49-F238E27FC236}">
                  <a16:creationId xmlns:a16="http://schemas.microsoft.com/office/drawing/2014/main" id="{11B7A608-B512-9B86-1B2F-F8EA84F37B34}"/>
                </a:ext>
              </a:extLst>
            </p:cNvPr>
            <p:cNvSpPr/>
            <p:nvPr/>
          </p:nvSpPr>
          <p:spPr>
            <a:xfrm>
              <a:off x="2476869" y="5504155"/>
              <a:ext cx="8016537" cy="1074198"/>
            </a:xfrm>
            <a:prstGeom prst="homePlat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5865970F-AEE6-F2D6-15BD-8E0EBDAD39E1}"/>
                </a:ext>
              </a:extLst>
            </p:cNvPr>
            <p:cNvSpPr txBox="1"/>
            <p:nvPr/>
          </p:nvSpPr>
          <p:spPr>
            <a:xfrm>
              <a:off x="2467992" y="5769903"/>
              <a:ext cx="73862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Elementy wolnostojące – obiekty małej architektury lub różnorodne formy zieleni. </a:t>
              </a:r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51BD81A1-B065-F3BD-4898-F16473C7D917}"/>
              </a:ext>
            </a:extLst>
          </p:cNvPr>
          <p:cNvSpPr/>
          <p:nvPr/>
        </p:nvSpPr>
        <p:spPr>
          <a:xfrm>
            <a:off x="294414" y="957124"/>
            <a:ext cx="53266" cy="4980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AC74E56-0BE6-11DA-488A-037EFC51DDFD}"/>
              </a:ext>
            </a:extLst>
          </p:cNvPr>
          <p:cNvSpPr/>
          <p:nvPr/>
        </p:nvSpPr>
        <p:spPr>
          <a:xfrm>
            <a:off x="-5458317" y="857250"/>
            <a:ext cx="575273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033151C3-E6B6-D4A5-5EE9-101AB09B60F8}"/>
              </a:ext>
            </a:extLst>
          </p:cNvPr>
          <p:cNvGrpSpPr/>
          <p:nvPr/>
        </p:nvGrpSpPr>
        <p:grpSpPr>
          <a:xfrm>
            <a:off x="347680" y="2562972"/>
            <a:ext cx="5945819" cy="805649"/>
            <a:chOff x="2467992" y="2118711"/>
            <a:chExt cx="7927759" cy="1074198"/>
          </a:xfrm>
        </p:grpSpPr>
        <p:sp>
          <p:nvSpPr>
            <p:cNvPr id="9" name="Strzałka: pięciokąt 8">
              <a:extLst>
                <a:ext uri="{FF2B5EF4-FFF2-40B4-BE49-F238E27FC236}">
                  <a16:creationId xmlns:a16="http://schemas.microsoft.com/office/drawing/2014/main" id="{02F5920F-A1FF-E587-AAA1-FD6F0E8E1C96}"/>
                </a:ext>
              </a:extLst>
            </p:cNvPr>
            <p:cNvSpPr/>
            <p:nvPr/>
          </p:nvSpPr>
          <p:spPr>
            <a:xfrm>
              <a:off x="2467992" y="2118711"/>
              <a:ext cx="7927759" cy="107419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F3093846-4727-B9CE-153F-7D46D2251A9E}"/>
                </a:ext>
              </a:extLst>
            </p:cNvPr>
            <p:cNvSpPr txBox="1"/>
            <p:nvPr/>
          </p:nvSpPr>
          <p:spPr>
            <a:xfrm>
              <a:off x="2476869" y="2229574"/>
              <a:ext cx="7528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Widok na tereny wzdłuż istniejących  rowów</a:t>
              </a: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B1D454FC-F5D8-F886-1F14-F34AA04365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089" b="-523"/>
          <a:stretch/>
        </p:blipFill>
        <p:spPr>
          <a:xfrm>
            <a:off x="6346765" y="3368621"/>
            <a:ext cx="2648886" cy="341635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445071E-9141-8223-6E54-41E3AC8C71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426" t="1471" r="433"/>
          <a:stretch/>
        </p:blipFill>
        <p:spPr>
          <a:xfrm>
            <a:off x="6381567" y="73025"/>
            <a:ext cx="2486856" cy="32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4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1A2A9-83B3-3943-6661-FC4E95978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>
            <a:extLst>
              <a:ext uri="{FF2B5EF4-FFF2-40B4-BE49-F238E27FC236}">
                <a16:creationId xmlns:a16="http://schemas.microsoft.com/office/drawing/2014/main" id="{DFCBEB6C-10BC-33B5-8757-70B3A13A20A7}"/>
              </a:ext>
            </a:extLst>
          </p:cNvPr>
          <p:cNvGrpSpPr/>
          <p:nvPr/>
        </p:nvGrpSpPr>
        <p:grpSpPr>
          <a:xfrm>
            <a:off x="-5165355" y="2655352"/>
            <a:ext cx="5945819" cy="805649"/>
            <a:chOff x="2467992" y="2118711"/>
            <a:chExt cx="7927759" cy="1074198"/>
          </a:xfrm>
        </p:grpSpPr>
        <p:sp>
          <p:nvSpPr>
            <p:cNvPr id="9" name="Strzałka: pięciokąt 8">
              <a:extLst>
                <a:ext uri="{FF2B5EF4-FFF2-40B4-BE49-F238E27FC236}">
                  <a16:creationId xmlns:a16="http://schemas.microsoft.com/office/drawing/2014/main" id="{980C0F22-EE22-C614-D628-699F54719588}"/>
                </a:ext>
              </a:extLst>
            </p:cNvPr>
            <p:cNvSpPr/>
            <p:nvPr/>
          </p:nvSpPr>
          <p:spPr>
            <a:xfrm>
              <a:off x="2467992" y="2118711"/>
              <a:ext cx="7927759" cy="107419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B4BAFD12-D78E-FE3E-2200-8AAD5838B24B}"/>
                </a:ext>
              </a:extLst>
            </p:cNvPr>
            <p:cNvSpPr txBox="1"/>
            <p:nvPr/>
          </p:nvSpPr>
          <p:spPr>
            <a:xfrm>
              <a:off x="2476869" y="2229574"/>
              <a:ext cx="75282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Podłoga – Układ przestrzenny podłogi bezpośrednio oddziałuje na użytkowników przestrzeni, układ posadzki – chodników – ułatwia orientację w przestrzeni, również ułatwiając dostępność dla osób z niepełnosprawnościami. 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58E3762-EB2C-940F-6E4E-2ADD863FEC38}"/>
              </a:ext>
            </a:extLst>
          </p:cNvPr>
          <p:cNvGrpSpPr/>
          <p:nvPr/>
        </p:nvGrpSpPr>
        <p:grpSpPr>
          <a:xfrm>
            <a:off x="-4500820" y="1445131"/>
            <a:ext cx="5241336" cy="722215"/>
            <a:chOff x="2503504" y="438335"/>
            <a:chExt cx="7927759" cy="1074198"/>
          </a:xfrm>
        </p:grpSpPr>
        <p:sp>
          <p:nvSpPr>
            <p:cNvPr id="6" name="Strzałka: pięciokąt 5">
              <a:extLst>
                <a:ext uri="{FF2B5EF4-FFF2-40B4-BE49-F238E27FC236}">
                  <a16:creationId xmlns:a16="http://schemas.microsoft.com/office/drawing/2014/main" id="{AE94CC30-BD1C-C6A1-48AB-6B3180792FC7}"/>
                </a:ext>
              </a:extLst>
            </p:cNvPr>
            <p:cNvSpPr/>
            <p:nvPr/>
          </p:nvSpPr>
          <p:spPr>
            <a:xfrm>
              <a:off x="2503504" y="438335"/>
              <a:ext cx="7927759" cy="1074198"/>
            </a:xfrm>
            <a:prstGeom prst="homePlate">
              <a:avLst/>
            </a:prstGeom>
            <a:solidFill>
              <a:srgbClr val="CC0099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F1DA822B-0BDE-9E00-FCD9-498A80CA3955}"/>
                </a:ext>
              </a:extLst>
            </p:cNvPr>
            <p:cNvSpPr txBox="1"/>
            <p:nvPr/>
          </p:nvSpPr>
          <p:spPr>
            <a:xfrm>
              <a:off x="2560321" y="508264"/>
              <a:ext cx="7569614" cy="96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Wnętrze kierunkowe – zespołowość w kształtowaniu ścian budynków otaczających przestrzeń, wyraźnie zaznaczone przez przepływający strumień ruchu kieruje uwagę na siebie i podporządkowuje sobie kształt wnętrza.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5A7D9665-8B3B-C843-DE6F-236202D8F65E}"/>
              </a:ext>
            </a:extLst>
          </p:cNvPr>
          <p:cNvGrpSpPr/>
          <p:nvPr/>
        </p:nvGrpSpPr>
        <p:grpSpPr>
          <a:xfrm>
            <a:off x="-5278545" y="5131848"/>
            <a:ext cx="6019061" cy="805649"/>
            <a:chOff x="2467992" y="5504155"/>
            <a:chExt cx="8025414" cy="1074198"/>
          </a:xfrm>
        </p:grpSpPr>
        <p:sp>
          <p:nvSpPr>
            <p:cNvPr id="12" name="Strzałka: pięciokąt 11">
              <a:extLst>
                <a:ext uri="{FF2B5EF4-FFF2-40B4-BE49-F238E27FC236}">
                  <a16:creationId xmlns:a16="http://schemas.microsoft.com/office/drawing/2014/main" id="{C080286E-8CB9-967C-22C9-D0DD729BD6CF}"/>
                </a:ext>
              </a:extLst>
            </p:cNvPr>
            <p:cNvSpPr/>
            <p:nvPr/>
          </p:nvSpPr>
          <p:spPr>
            <a:xfrm>
              <a:off x="2476869" y="5504155"/>
              <a:ext cx="8016537" cy="1074198"/>
            </a:xfrm>
            <a:prstGeom prst="homePlat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3986FEC4-2EA7-4B17-DFFD-4800ED14DE06}"/>
                </a:ext>
              </a:extLst>
            </p:cNvPr>
            <p:cNvSpPr txBox="1"/>
            <p:nvPr/>
          </p:nvSpPr>
          <p:spPr>
            <a:xfrm>
              <a:off x="2467992" y="5769903"/>
              <a:ext cx="73862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Elementy wolnostojące – obiekty małej architektury lub różnorodne formy zieleni. </a:t>
              </a:r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A9DCD0DA-BD02-27DF-2A10-EFA5336D7A32}"/>
              </a:ext>
            </a:extLst>
          </p:cNvPr>
          <p:cNvSpPr/>
          <p:nvPr/>
        </p:nvSpPr>
        <p:spPr>
          <a:xfrm>
            <a:off x="294414" y="957124"/>
            <a:ext cx="53266" cy="4980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BD55010-3359-8787-C44B-64D8265F26E9}"/>
              </a:ext>
            </a:extLst>
          </p:cNvPr>
          <p:cNvSpPr/>
          <p:nvPr/>
        </p:nvSpPr>
        <p:spPr>
          <a:xfrm>
            <a:off x="-5458317" y="857250"/>
            <a:ext cx="575273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58F785EC-F80A-D38B-F1DB-B4B2734463C9}"/>
              </a:ext>
            </a:extLst>
          </p:cNvPr>
          <p:cNvGrpSpPr/>
          <p:nvPr/>
        </p:nvGrpSpPr>
        <p:grpSpPr>
          <a:xfrm>
            <a:off x="347680" y="3949008"/>
            <a:ext cx="4508594" cy="805649"/>
            <a:chOff x="2476870" y="3852353"/>
            <a:chExt cx="7927759" cy="1074198"/>
          </a:xfrm>
        </p:grpSpPr>
        <p:sp>
          <p:nvSpPr>
            <p:cNvPr id="10" name="Strzałka: pięciokąt 9">
              <a:extLst>
                <a:ext uri="{FF2B5EF4-FFF2-40B4-BE49-F238E27FC236}">
                  <a16:creationId xmlns:a16="http://schemas.microsoft.com/office/drawing/2014/main" id="{21126510-F0DD-BE69-CBA1-C10E4A9E4187}"/>
                </a:ext>
              </a:extLst>
            </p:cNvPr>
            <p:cNvSpPr/>
            <p:nvPr/>
          </p:nvSpPr>
          <p:spPr>
            <a:xfrm>
              <a:off x="2476870" y="3852353"/>
              <a:ext cx="7927759" cy="1074198"/>
            </a:xfrm>
            <a:prstGeom prst="homePlate">
              <a:avLst/>
            </a:prstGeom>
            <a:solidFill>
              <a:srgbClr val="E72F2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2E716809-A44A-FE99-4FFC-80B2D9D4CF01}"/>
                </a:ext>
              </a:extLst>
            </p:cNvPr>
            <p:cNvSpPr txBox="1"/>
            <p:nvPr/>
          </p:nvSpPr>
          <p:spPr>
            <a:xfrm>
              <a:off x="2524740" y="4007798"/>
              <a:ext cx="727969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Istniejąca zabudowa mieszkaniowa jednorodzinna i zabudowa zagrodowa wzdłuż ul. Spacerowej </a:t>
              </a: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05789BA7-CBD4-E04E-EEDB-6A908A67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992" b="56634"/>
          <a:stretch/>
        </p:blipFill>
        <p:spPr>
          <a:xfrm>
            <a:off x="832183" y="808588"/>
            <a:ext cx="4233154" cy="259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BB72110-40DA-2B61-0189-4F41999D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4" t="52357" r="48676" b="5527"/>
          <a:stretch/>
        </p:blipFill>
        <p:spPr>
          <a:xfrm>
            <a:off x="3002373" y="4895975"/>
            <a:ext cx="3225811" cy="204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D86A838-6AA6-528A-0845-88D0A8C7B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360" t="46299"/>
          <a:stretch/>
        </p:blipFill>
        <p:spPr>
          <a:xfrm>
            <a:off x="6131284" y="2915339"/>
            <a:ext cx="3012716" cy="261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E3E8007-B5C4-DC54-060C-C415385E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994" t="2883" r="1963" b="56976"/>
          <a:stretch/>
        </p:blipFill>
        <p:spPr>
          <a:xfrm>
            <a:off x="5148064" y="332722"/>
            <a:ext cx="3701522" cy="248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830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F84D-2AB0-C9D9-39F8-24530BABC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>
            <a:extLst>
              <a:ext uri="{FF2B5EF4-FFF2-40B4-BE49-F238E27FC236}">
                <a16:creationId xmlns:a16="http://schemas.microsoft.com/office/drawing/2014/main" id="{DA645F12-B71B-BA15-8E0C-FE9E9A3CAF2C}"/>
              </a:ext>
            </a:extLst>
          </p:cNvPr>
          <p:cNvGrpSpPr/>
          <p:nvPr/>
        </p:nvGrpSpPr>
        <p:grpSpPr>
          <a:xfrm>
            <a:off x="-4772517" y="3893600"/>
            <a:ext cx="5513033" cy="805649"/>
            <a:chOff x="2476870" y="3852353"/>
            <a:chExt cx="7927759" cy="1074198"/>
          </a:xfrm>
        </p:grpSpPr>
        <p:sp>
          <p:nvSpPr>
            <p:cNvPr id="10" name="Strzałka: pięciokąt 9">
              <a:extLst>
                <a:ext uri="{FF2B5EF4-FFF2-40B4-BE49-F238E27FC236}">
                  <a16:creationId xmlns:a16="http://schemas.microsoft.com/office/drawing/2014/main" id="{50B154EF-F647-C3DA-273C-41307156B531}"/>
                </a:ext>
              </a:extLst>
            </p:cNvPr>
            <p:cNvSpPr/>
            <p:nvPr/>
          </p:nvSpPr>
          <p:spPr>
            <a:xfrm>
              <a:off x="2476870" y="3852353"/>
              <a:ext cx="7927759" cy="1074198"/>
            </a:xfrm>
            <a:prstGeom prst="homePlate">
              <a:avLst/>
            </a:prstGeom>
            <a:solidFill>
              <a:srgbClr val="E72F2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910AC02F-8508-8ABA-3355-96FFF07E334F}"/>
                </a:ext>
              </a:extLst>
            </p:cNvPr>
            <p:cNvSpPr txBox="1"/>
            <p:nvPr/>
          </p:nvSpPr>
          <p:spPr>
            <a:xfrm>
              <a:off x="2524740" y="4007798"/>
              <a:ext cx="7279693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Ściany – utworzone przez elementy architektoniczne tj. ściany budynków, mogą w nich powstawać różnego rodzaju przerwy  tworząc otarcia widokowe.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809209F6-DDCA-1C92-0CF6-EC91C6BE91BF}"/>
              </a:ext>
            </a:extLst>
          </p:cNvPr>
          <p:cNvGrpSpPr/>
          <p:nvPr/>
        </p:nvGrpSpPr>
        <p:grpSpPr>
          <a:xfrm>
            <a:off x="-5165355" y="2655352"/>
            <a:ext cx="5945819" cy="805649"/>
            <a:chOff x="2467992" y="2118711"/>
            <a:chExt cx="7927759" cy="1074198"/>
          </a:xfrm>
        </p:grpSpPr>
        <p:sp>
          <p:nvSpPr>
            <p:cNvPr id="9" name="Strzałka: pięciokąt 8">
              <a:extLst>
                <a:ext uri="{FF2B5EF4-FFF2-40B4-BE49-F238E27FC236}">
                  <a16:creationId xmlns:a16="http://schemas.microsoft.com/office/drawing/2014/main" id="{04DF7CA4-BEAC-A959-517C-E1AC61757AB5}"/>
                </a:ext>
              </a:extLst>
            </p:cNvPr>
            <p:cNvSpPr/>
            <p:nvPr/>
          </p:nvSpPr>
          <p:spPr>
            <a:xfrm>
              <a:off x="2467992" y="2118711"/>
              <a:ext cx="7927759" cy="107419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43F3092A-AEF9-CB2A-B3A7-ED8CB3992BB4}"/>
                </a:ext>
              </a:extLst>
            </p:cNvPr>
            <p:cNvSpPr txBox="1"/>
            <p:nvPr/>
          </p:nvSpPr>
          <p:spPr>
            <a:xfrm>
              <a:off x="2476869" y="2229574"/>
              <a:ext cx="75282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Podłoga – Układ przestrzenny podłogi bezpośrednio oddziałuje na użytkowników przestrzeni, układ posadzki – chodników – ułatwia orientację w przestrzeni, również ułatwiając dostępność dla osób z niepełnosprawnościami. 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D5DDA4F-F087-2C46-FD85-38C0A0CB37EC}"/>
              </a:ext>
            </a:extLst>
          </p:cNvPr>
          <p:cNvGrpSpPr/>
          <p:nvPr/>
        </p:nvGrpSpPr>
        <p:grpSpPr>
          <a:xfrm>
            <a:off x="-4500820" y="1445131"/>
            <a:ext cx="5241336" cy="722215"/>
            <a:chOff x="2503504" y="438335"/>
            <a:chExt cx="7927759" cy="1074198"/>
          </a:xfrm>
        </p:grpSpPr>
        <p:sp>
          <p:nvSpPr>
            <p:cNvPr id="6" name="Strzałka: pięciokąt 5">
              <a:extLst>
                <a:ext uri="{FF2B5EF4-FFF2-40B4-BE49-F238E27FC236}">
                  <a16:creationId xmlns:a16="http://schemas.microsoft.com/office/drawing/2014/main" id="{E6B72005-DC09-B048-7EAA-0EC4313DECCA}"/>
                </a:ext>
              </a:extLst>
            </p:cNvPr>
            <p:cNvSpPr/>
            <p:nvPr/>
          </p:nvSpPr>
          <p:spPr>
            <a:xfrm>
              <a:off x="2503504" y="438335"/>
              <a:ext cx="7927759" cy="1074198"/>
            </a:xfrm>
            <a:prstGeom prst="homePlate">
              <a:avLst/>
            </a:prstGeom>
            <a:solidFill>
              <a:srgbClr val="CC0099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48B8F9C4-F1B3-74F6-9C29-9C561D9ADD88}"/>
                </a:ext>
              </a:extLst>
            </p:cNvPr>
            <p:cNvSpPr txBox="1"/>
            <p:nvPr/>
          </p:nvSpPr>
          <p:spPr>
            <a:xfrm>
              <a:off x="2560321" y="508264"/>
              <a:ext cx="7569614" cy="96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Wnętrze kierunkowe – zespołowość w kształtowaniu ścian budynków otaczających przestrzeń, wyraźnie zaznaczone przez przepływający strumień ruchu kieruje uwagę na siebie i podporządkowuje sobie kształt wnętrza.</a:t>
              </a:r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A26387B8-876C-6C8A-9A30-8068DB71D903}"/>
              </a:ext>
            </a:extLst>
          </p:cNvPr>
          <p:cNvSpPr/>
          <p:nvPr/>
        </p:nvSpPr>
        <p:spPr>
          <a:xfrm>
            <a:off x="294414" y="957124"/>
            <a:ext cx="53266" cy="4980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555A72B-61F0-CE40-20B3-E14FFEA655BC}"/>
              </a:ext>
            </a:extLst>
          </p:cNvPr>
          <p:cNvSpPr/>
          <p:nvPr/>
        </p:nvSpPr>
        <p:spPr>
          <a:xfrm>
            <a:off x="-5458317" y="857250"/>
            <a:ext cx="575273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B1C83FEB-4081-A4D9-2E1E-806CF0E3C66A}"/>
              </a:ext>
            </a:extLst>
          </p:cNvPr>
          <p:cNvGrpSpPr/>
          <p:nvPr/>
        </p:nvGrpSpPr>
        <p:grpSpPr>
          <a:xfrm>
            <a:off x="330781" y="5095228"/>
            <a:ext cx="5423400" cy="805649"/>
            <a:chOff x="2467992" y="5504155"/>
            <a:chExt cx="8025414" cy="1074198"/>
          </a:xfrm>
        </p:grpSpPr>
        <p:sp>
          <p:nvSpPr>
            <p:cNvPr id="12" name="Strzałka: pięciokąt 11">
              <a:extLst>
                <a:ext uri="{FF2B5EF4-FFF2-40B4-BE49-F238E27FC236}">
                  <a16:creationId xmlns:a16="http://schemas.microsoft.com/office/drawing/2014/main" id="{67F03053-B0EF-2C11-A406-0B0980465E44}"/>
                </a:ext>
              </a:extLst>
            </p:cNvPr>
            <p:cNvSpPr/>
            <p:nvPr/>
          </p:nvSpPr>
          <p:spPr>
            <a:xfrm>
              <a:off x="2476869" y="5504155"/>
              <a:ext cx="8016537" cy="1074198"/>
            </a:xfrm>
            <a:prstGeom prst="homePlat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FCFA64D4-A4FD-E289-2B0F-37FFB0835575}"/>
                </a:ext>
              </a:extLst>
            </p:cNvPr>
            <p:cNvSpPr txBox="1"/>
            <p:nvPr/>
          </p:nvSpPr>
          <p:spPr>
            <a:xfrm>
              <a:off x="2467992" y="5769903"/>
              <a:ext cx="738622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75" dirty="0"/>
                <a:t>Elementy infrastruktury liniowej – linia wysokiego napięcia 110 </a:t>
              </a:r>
              <a:r>
                <a:rPr lang="pl-PL" sz="1275" dirty="0" err="1"/>
                <a:t>kV</a:t>
              </a:r>
              <a:endParaRPr lang="pl-PL" sz="1275" dirty="0"/>
            </a:p>
          </p:txBody>
        </p:sp>
      </p:grp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Powiększenie slajdu 6">
                <a:extLst>
                  <a:ext uri="{FF2B5EF4-FFF2-40B4-BE49-F238E27FC236}">
                    <a16:creationId xmlns:a16="http://schemas.microsoft.com/office/drawing/2014/main" id="{7EACADDB-5B2A-F624-71B8-338DA1AA3D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87122" y="2575787"/>
              <a:ext cx="2706172" cy="1522222"/>
            </p:xfrm>
            <a:graphic>
              <a:graphicData uri="http://schemas.microsoft.com/office/powerpoint/2016/slidezoom">
                <pslz:sldZm>
                  <pslz:sldZmObj sldId="278" cId="3666163337">
                    <pslz:zmPr id="{C6CC3F5B-903A-4915-9337-EA76270B3C2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6172" cy="15222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Powiększenie slajdu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EACADDB-5B2A-F624-71B8-338DA1AA3D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7122" y="2575787"/>
                <a:ext cx="2706172" cy="15222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485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A2F407-63C0-0402-3774-C6B0DD9D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868" y="664369"/>
            <a:ext cx="4218484" cy="80540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Gabriola" panose="04040605051002020D02" pitchFamily="82" charset="0"/>
              </a:rPr>
              <a:t>Linia energetyczna 110kV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8783B09-145C-1EA6-881D-7E83AF896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38" y="1556792"/>
            <a:ext cx="7638602" cy="51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633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10471</TotalTime>
  <Words>2110</Words>
  <Application>Microsoft Office PowerPoint</Application>
  <PresentationFormat>Pokaz na ekranie (4:3)</PresentationFormat>
  <Paragraphs>159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Gabriola</vt:lpstr>
      <vt:lpstr>Garamond</vt:lpstr>
      <vt:lpstr>Times New Roman</vt:lpstr>
      <vt:lpstr>Wingdings</vt:lpstr>
      <vt:lpstr>Retrospekcja</vt:lpstr>
      <vt:lpstr>PROJEKT     MIEJSCOWEGO  PLANU ZAGOSPODAROWANIA PRZESTRZENNEGO GMINY MSZCZONÓW     </vt:lpstr>
      <vt:lpstr>             </vt:lpstr>
      <vt:lpstr>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Linia energetyczna 110kV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1MN - 6MN     Tereny zabudowy mieszkaniowej jednorodzinnej.        (18,75ha)   przeznaczenie uzupełniające: - budynki gospodarcze i garażowe na samochody osobowe, - komunikacja, infrastruktura techniczna i urządzenia ochrony środowiska dla potrzeb działki lub potrzeb lokalnych. </vt:lpstr>
      <vt:lpstr>1MN/U - 3MN/U    Tereny zabudowy mieszkaniowej jednorodzinnej i zabudowy usługowej.  (19,98 ha)                  Usługi nieuciążliwe   przeznaczenie uzupełniające: - budynki gospodarcze i garażowe na samochody osobowe, - komunikacja, infrastruktura techniczna i urządzenia ochrony środowiska dla potrzeb działki lub potrzeb lokalnych. </vt:lpstr>
      <vt:lpstr>2 R - Teren rolniczy. (15,65ha)  przeznaczenie uzupełniające: dla potrzeb rolnictwa i mieszkańców wsi: -  komunikacja, infrastruktura techniczna, urządzenia ochrony środowiska dla potrzeb działki lub potrzeb lokalnych zgodnie z przepisami odrębnymi z zakresu ochrony gruntów rolnych i leśnych  przeznaczenie dopuszczalne: - zabudowa zagrodowa</vt:lpstr>
      <vt:lpstr>1R /Z – 2R/Z   - Tereny rolnicze – istniejące łąki i pastwiska.  Ustala się:    -  zakaz zabudowy,   -  zachowanie zadrzewień śródpolnych. </vt:lpstr>
      <vt:lpstr>Prezentacja programu PowerPoint</vt:lpstr>
      <vt:lpstr>            DZIĘKUJĘ ZA UWAGĘ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MIEJSCOWY PLAN ZAGOSPODAROWANIA PRZESTRZENNEGO GMINY ŻABIA WOLA OBEJMUJĄCY MIEJSCOWOŚĆ BOLESŁAWEK</dc:title>
  <dc:creator>Iwona</dc:creator>
  <cp:lastModifiedBy>Jadwiga Jeznach</cp:lastModifiedBy>
  <cp:revision>910</cp:revision>
  <cp:lastPrinted>2021-10-19T13:11:49Z</cp:lastPrinted>
  <dcterms:created xsi:type="dcterms:W3CDTF">2015-01-19T06:35:19Z</dcterms:created>
  <dcterms:modified xsi:type="dcterms:W3CDTF">2024-12-09T15:56:12Z</dcterms:modified>
</cp:coreProperties>
</file>