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0"/>
  </p:notesMasterIdLst>
  <p:sldIdLst>
    <p:sldId id="256" r:id="rId2"/>
    <p:sldId id="319" r:id="rId3"/>
    <p:sldId id="421" r:id="rId4"/>
    <p:sldId id="422" r:id="rId5"/>
    <p:sldId id="441" r:id="rId6"/>
    <p:sldId id="407" r:id="rId7"/>
    <p:sldId id="401" r:id="rId8"/>
    <p:sldId id="429" r:id="rId9"/>
    <p:sldId id="408" r:id="rId10"/>
    <p:sldId id="430" r:id="rId11"/>
    <p:sldId id="431" r:id="rId12"/>
    <p:sldId id="409" r:id="rId13"/>
    <p:sldId id="424" r:id="rId14"/>
    <p:sldId id="425" r:id="rId15"/>
    <p:sldId id="434" r:id="rId16"/>
    <p:sldId id="435" r:id="rId17"/>
    <p:sldId id="436" r:id="rId18"/>
    <p:sldId id="437" r:id="rId19"/>
    <p:sldId id="438" r:id="rId20"/>
    <p:sldId id="416" r:id="rId21"/>
    <p:sldId id="439" r:id="rId22"/>
    <p:sldId id="427" r:id="rId23"/>
    <p:sldId id="426" r:id="rId24"/>
    <p:sldId id="428" r:id="rId25"/>
    <p:sldId id="440" r:id="rId26"/>
    <p:sldId id="432" r:id="rId27"/>
    <p:sldId id="433" r:id="rId28"/>
    <p:sldId id="395" r:id="rId2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CC"/>
    <a:srgbClr val="9933FF"/>
    <a:srgbClr val="57F92B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D283-7BB8-47AB-8763-FFD5EAD6BA35}" type="datetimeFigureOut">
              <a:rPr lang="pl-PL" smtClean="0"/>
              <a:pPr/>
              <a:t>2024-08-13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D52A-7771-44CA-A2D5-8CB5C3707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20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7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73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6DC807-687E-4F3D-9324-DEE13BC955F7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E36BD6-FE38-464E-9361-8C8D2FB3DA6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3B1B1-C397-4848-9597-D09BDF96BF44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E2EE-A5CF-4242-B6BA-9E3078A0C9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E2F37-B131-442E-A9CB-DB03D304F545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5D1C-49FB-43C0-B3E4-C605D47F355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C4CAB-F723-4E7E-B445-711E2FD6976F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AD90-7B2E-4BDA-AE83-32D39E89F9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134E-5F2B-4E3B-89E9-011071830FB8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AA0D-8C69-4246-8745-324C47E0D2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1E0FE-A582-40ED-828A-FAA60903AE5B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26F0-1E1F-4657-A0A8-97B174AE68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873DF-90BC-45FB-86D3-F2C9E66D57D3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2E4F7-4628-4C5D-B97F-1546CB8F48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4813C-8542-4271-917B-9F31D47F03AB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D840-CEF8-4990-9128-50BE0A3409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3B071-8F5C-428A-B846-70AC385BF8CC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6206-78E0-420B-80DC-6CC61BAEBE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77DE95DC-F91C-448F-8E32-28A1F9371976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F68C6-77A2-450E-858E-EA910B8B9AB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1A8D7F-45B5-43A7-A415-B8DF111B7F38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30784B-F467-4E1D-8996-457463CF73C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D154B0-38D6-40EF-8E22-0A007FAF426C}" type="datetimeFigureOut">
              <a:rPr lang="pl-PL" smtClean="0"/>
              <a:pPr>
                <a:defRPr/>
              </a:pPr>
              <a:t>2024-08-13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B17457-3ABC-4FE3-87BD-B97AFAE72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MIEJSCOWY  PLAN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ZAGOSPODAROWANIA PRZESTRZENNEGO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000" dirty="0"/>
              <a:t> 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691680" y="2276872"/>
            <a:ext cx="7056784" cy="129614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 sz="2000" b="1" dirty="0"/>
              <a:t>OBEJMUJĄCY  FRAGMENT  MIEJSCOWOŚCI </a:t>
            </a:r>
            <a:r>
              <a:rPr lang="pl-PL" sz="2000" b="1" u="sng" dirty="0"/>
              <a:t>POWĄZKI</a:t>
            </a: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4BD2A7B-439B-4681-21D2-048854ACB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27564"/>
            <a:ext cx="5760640" cy="68113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7CBF859-D2F7-7CA6-8F1B-5B03BC65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703" y="4077072"/>
            <a:ext cx="3921785" cy="26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1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C1296B37-D566-1E7D-9CAE-4B044237D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02138"/>
            <a:ext cx="6015470" cy="656996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30E0F92-952B-CD07-9EF3-6D58A19A3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911" y="5341816"/>
            <a:ext cx="4162554" cy="10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67544" y="4046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Projekt miejscowego planu zagospodarowania przestrzennego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1560" y="751288"/>
            <a:ext cx="8208912" cy="56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600" b="1" u="sng" dirty="0">
                <a:solidFill>
                  <a:srgbClr val="FF0000"/>
                </a:solidFill>
              </a:rPr>
              <a:t>1P/U– 2P/U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Teren  obiektów produkcyjnych, składów, magazynów i usług</a:t>
            </a:r>
          </a:p>
          <a:p>
            <a:pPr marL="180340"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w tym stacje paliw, </a:t>
            </a:r>
          </a:p>
          <a:p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z wyłączeniem usług użyteczności publicznej z zakresu: administracji publicznej, oświaty, wychowania, kultu religijnego, opieki zdrowotnej, szkolnictwa wyższego, nauki, opieki społecznej lub socjalnej, sportu, turystyki, rekreacji, wymiaru sprawiedliwości oraz innych do nich podobnych.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</a:rPr>
              <a:t>Przeznaczenie uzupełniające: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garaże, wiaty, chłodnie, hangary, w tym silosy, elewatory, oraz inne budynki związane z podstawowym przeznaczeniem terenu, 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komunikacja w tym kolejowe drogi szynowe oraz lądowiska, infrastruktura techniczna, urządzenia ochrony środowiska dla potrzeb działki lub potrzeb lokalnych, zbiorniki wodne.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zabudowy: 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maksymalna powierzchnia zabudowy  w stosunku do powierzchni działki budowlanej - 55%,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powierzchnia biologicznie czynna w stosunku do powierzchni działki budowlanej– co najmniej 15%,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maksymalna intensywność zabudowy – 1,</a:t>
            </a:r>
          </a:p>
          <a:p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-      minimalna intensywność zabudowy  - 0.001.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</a:t>
            </a:r>
            <a:endParaRPr lang="pl-PL" sz="1400" dirty="0">
              <a:solidFill>
                <a:schemeClr val="tx2"/>
              </a:solidFill>
              <a:highlight>
                <a:srgbClr val="C0C0C0"/>
              </a:highlight>
            </a:endParaRPr>
          </a:p>
          <a:p>
            <a:pPr marL="179705" algn="just">
              <a:spcAft>
                <a:spcPts val="600"/>
              </a:spcAft>
              <a:tabLst>
                <a:tab pos="40005" algn="l"/>
              </a:tabLst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-   20.0m, </a:t>
            </a:r>
          </a:p>
          <a:p>
            <a:pPr marL="285750" indent="-285750">
              <a:buFontTx/>
              <a:buChar char="-"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wysokość budowli do wys. 210m n.pm. zgodnie ze strefą ograniczenia wysokości ze wzg. na  zlokalizowane w sąsiedztwie LUN (lotnicze urządzenie naziemne).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Geometria dachu: </a:t>
            </a: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dachy płaskie, wielospadowe o nachyleniu połaci dachowych do 45°.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Minimalna powierzchnia nowo wydzielonej działki: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000m</a:t>
            </a:r>
            <a:r>
              <a:rPr lang="pl-PL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endParaRPr lang="pl-PL" sz="1400" b="1" u="sng" baseline="30000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Nieprzekraczalne linie zabudowy :</a:t>
            </a:r>
          </a:p>
          <a:p>
            <a:pPr marL="0" indent="0" algn="just">
              <a:buNone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- 10,0m od linii rozgraniczającej drogi 1KDL (ul. Polna), </a:t>
            </a:r>
          </a:p>
          <a:p>
            <a:pPr marL="285750" indent="-285750">
              <a:buFontTx/>
              <a:buChar char="-"/>
            </a:pPr>
            <a:endParaRPr lang="pl-PL" sz="13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3D1FCC3-6074-5551-12D4-06565B8E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04656"/>
          </a:xfrm>
        </p:spPr>
        <p:txBody>
          <a:bodyPr>
            <a:normAutofit fontScale="92500" lnSpcReduction="10000"/>
          </a:bodyPr>
          <a:lstStyle/>
          <a:p>
            <a:pPr marL="135255" indent="-135255" algn="just"/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Parkingi: </a:t>
            </a:r>
          </a:p>
          <a:p>
            <a:pPr marL="109728" indent="0">
              <a:buNone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Ustala się, iż miejsca postojowe należy lokalizować na terenie związanym z inwestycją oraz zgodnie z § 17 ust. 3. </a:t>
            </a:r>
          </a:p>
          <a:p>
            <a:pPr marL="109728" indent="0">
              <a:buNone/>
            </a:pPr>
            <a:endParaRPr lang="pl-PL" sz="1300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109728" indent="0">
              <a:buNone/>
            </a:pPr>
            <a:r>
              <a:rPr lang="pl-PL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1PU–3PU-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 obiektów produkcyjnych, składów, magazynów, wielkopowierzchniowych obiektów handlowych i usług.</a:t>
            </a:r>
            <a:endParaRPr lang="pl-PL" sz="16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 wyłączeniem usług użyteczności publicznej z zakresu: administracji publicznej, oświaty, wychowania, kultu religijnego, opieki zdrowotnej, szkolnictwa wyższego, nauki, opieki społecznej lub socjalnej, sportu, turystyki, rekreacji, wymiaru sprawiedliwości oraz innych do nich podobnych.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Przeznaczenie uzupełniające:</a:t>
            </a: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garaże oraz inne budynki związane z podstawowym przeznaczeniem terenu,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komunikacja, infrastruktura techniczna, urządzenia ochrony środowiska dla potrzeb działki lub potrzeb lokalnych,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c) zbiorniki wodne.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Parametry zabudowy: 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powierzchnia zabudowy  w stosunku do powierzchni działki budowlanej - 55%,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powierzchnia biologicznie czynna w stosunku do powierzchni działki budowlanej– co najmniej 15%,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intensywność zabudowy – 1,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minimalna intensywność zabudowy  - 0.001.</a:t>
            </a:r>
          </a:p>
          <a:p>
            <a:pPr marL="0" indent="0" fontAlgn="base">
              <a:buSzPts val="1000"/>
              <a:buNone/>
              <a:tabLst>
                <a:tab pos="15113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Maksymalna wysokość  zabudowy: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20.0m,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budowli do wys. 210m n.pm. zgodnie ze strefą ograniczenia wysokości ze wzg. na zlokalizowane w sąsiedztwie LUN.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Geometria dachu: 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Dachy płaskie, wielospadowe o nachyleniu połaci dachowych do 45°.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2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9E2732-DC57-4422-7D6D-7BF89DD76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4726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Minimalna powierzchnia nowo wydzielonej działki: </a:t>
            </a:r>
            <a:r>
              <a:rPr lang="pl-PL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l-PL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pl-PL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00m</a:t>
            </a:r>
            <a:r>
              <a:rPr lang="pl-PL" sz="13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109728" indent="0">
              <a:buNone/>
            </a:pPr>
            <a:endParaRPr lang="pl-PL" sz="1300" baseline="30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Nieprzekraczalne linie zabudowy :</a:t>
            </a:r>
          </a:p>
          <a:p>
            <a:pPr mar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terenie 1PU:</a:t>
            </a:r>
            <a:endParaRPr lang="pl-PL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10,0m od linii rozgraniczających drogi 1KDL (ul. Polna), 1KDD (ul. Krańcowa),</a:t>
            </a:r>
            <a:endParaRPr lang="pl-PL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terenie 2PU:</a:t>
            </a:r>
            <a:endParaRPr lang="pl-PL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10,0m od strony terenów 1R, 3U, 5U,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12,0m od linii rozgraniczającej drogi 1KDL (ul. Leśna), 1KDD (ul. Krańcowa),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terenie 3PU:</a:t>
            </a:r>
            <a:endParaRPr lang="pl-PL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linii rozgraniczających drogi 1KDL, odległość zmienna od 12,0m do 64,5m,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30,0m od linii rozgraniczającej terenu 1KK, zgodnie z rysunkiem planu,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27,0m od strony terenu 4U.</a:t>
            </a:r>
          </a:p>
          <a:p>
            <a:pPr marL="109728" indent="0">
              <a:buNone/>
            </a:pPr>
            <a:endParaRPr lang="pl-PL" sz="13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Parkingi: </a:t>
            </a:r>
          </a:p>
          <a:p>
            <a:pPr marL="109728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Ustala się, iż miejsca postojowe należy lokalizować na terenie związanym z inwestycją oraz zgodnie z § 17 ust. 3.</a:t>
            </a:r>
          </a:p>
        </p:txBody>
      </p:sp>
    </p:spTree>
    <p:extLst>
      <p:ext uri="{BB962C8B-B14F-4D97-AF65-F5344CB8AC3E}">
        <p14:creationId xmlns:p14="http://schemas.microsoft.com/office/powerpoint/2010/main" val="386401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CFE007F7-CC2D-8ABE-186B-7F222A9A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12068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pl-PL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1U–5U, 9U-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 zabudowy usługowej.</a:t>
            </a:r>
            <a:endParaRPr lang="pl-PL" sz="16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 wyłączeniem usług użyteczności publicznej z zakresu: administracji publicznej, oświaty, wychowania, kultu religijnego, opieki zdrowotnej, szkolnictwa wyższego, nauki, opieki społecznej lub socjalnej, sportu, turystyki, rekreacji, wymiaru sprawiedliwości oraz innych do nich podobnych.</a:t>
            </a:r>
            <a:endParaRPr lang="pl-PL" sz="14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Przeznaczenie dopuszczalne: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Tereny zabudowy mieszkaniowej jednorodzinnej.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Przeznaczenie uzupełniające:</a:t>
            </a: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garaże oraz inne budynki związane z podstawowym przeznaczeniem terenu,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komunikacja, infrastruktura techniczna, urządzenia ochrony środowiska dla potrzeb działki lub potrzeb lokalnych,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 zbiorniki wodne.</a:t>
            </a:r>
          </a:p>
          <a:p>
            <a:pPr marL="0" indent="0" algn="just">
              <a:buNone/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Parametry zabudowy: 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powierzchnia zabudowy  w stosunku do powierzchni działki budowlanej - 40%,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powierzchnia biologicznie czynna w stosunku do powierzchni działki budowlanej – co najmniej 25%,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intensywność zabudowy – 2.0,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minimalna intensywność zabudowy  - 0.001.</a:t>
            </a:r>
          </a:p>
          <a:p>
            <a:pPr marL="109728" indent="0">
              <a:buNone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Maksymalna wysokość  zabudowy: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- 20.0m, w tym dla budynków z pomieszczeniami nieprzeznaczonymi na pobyt ludzi w obszarze ograniczonego zagospodarowania i zabudowy – 4,0m,</a:t>
            </a:r>
          </a:p>
          <a:p>
            <a:pPr marL="45720" indent="0" algn="just">
              <a:spcAft>
                <a:spcPts val="600"/>
              </a:spcAft>
              <a:buNone/>
              <a:tabLst>
                <a:tab pos="40005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- 12.0m dla budynków mieszkalnych jednorodzinnych.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budowli do wys. 210m n.pm. zgodnie ze strefą ograniczenia wysokości ze wzg. na zlokalizowane w sąsiedztwie LUN.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Geometria dachu: 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Dachy płaskie, wielospadowe o nachyleniu połaci dachowych do 45°.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Minimalna powierzchnia nowo wydzielonej działki: -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00m</a:t>
            </a:r>
            <a:r>
              <a:rPr lang="pl-PL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6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047F61CE-74BB-F5ED-AB44-C6D32F44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12068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Nieprzekraczalne linie zabudowy :</a:t>
            </a:r>
          </a:p>
          <a:p>
            <a:pPr marL="0" indent="0" algn="just">
              <a:buNone/>
              <a:tabLst>
                <a:tab pos="1543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- 10,0m od linii rozgraniczających drogi 2KDD, </a:t>
            </a:r>
          </a:p>
          <a:p>
            <a:pPr marL="0" indent="0" algn="just">
              <a:buNone/>
              <a:tabLst>
                <a:tab pos="22542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- 6,0m od linii rozgraniczających drogi 1KDL, </a:t>
            </a:r>
          </a:p>
          <a:p>
            <a:pPr marL="0" indent="0" algn="just">
              <a:buNone/>
              <a:tabLst>
                <a:tab pos="13525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-12,0m od linii rozgraniczających tereny lasów oznaczonych symbolem ZL,</a:t>
            </a:r>
          </a:p>
          <a:p>
            <a:pPr marL="0" indent="0" algn="just">
              <a:buNone/>
              <a:tabLst>
                <a:tab pos="13525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terenie 2U, 4U 20,0m od linii rozgraniczającej terenu 1KK, zgodnie z rysunkiem planu, ,</a:t>
            </a:r>
          </a:p>
          <a:p>
            <a:pPr marL="0" indent="0" algn="just">
              <a:buNone/>
              <a:tabLst>
                <a:tab pos="22542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terenie 2U, 4U, od linii rozgraniczających drogi 1KDL, odległość zmienna od 5,5m do 16,0m,</a:t>
            </a:r>
          </a:p>
          <a:p>
            <a:pPr marL="0" indent="0" algn="just">
              <a:buNone/>
              <a:tabLst>
                <a:tab pos="22542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terenie 9U od linii rozgraniczających drogi 1KDL, odległość 12,0m,</a:t>
            </a:r>
          </a:p>
          <a:p>
            <a:pPr marL="0" indent="0" algn="just">
              <a:buNone/>
              <a:tabLst>
                <a:tab pos="22542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terenie 3U od linii rozgraniczających drogi 1KDW, odległość zmienna od 6,0m do 14,5m,</a:t>
            </a:r>
          </a:p>
          <a:p>
            <a:pPr marL="0" indent="0" algn="just">
              <a:buNone/>
              <a:tabLst>
                <a:tab pos="22542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terenie 5U, 12,0m od drogi znajdującej się poza granicą planu.</a:t>
            </a:r>
          </a:p>
          <a:p>
            <a:pPr marL="109728" indent="0">
              <a:buNone/>
            </a:pPr>
            <a:endParaRPr lang="pl-PL" sz="13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Parkingi: </a:t>
            </a:r>
          </a:p>
          <a:p>
            <a:pPr marL="109728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Ustala się, iż miejsca postojowe należy lokalizować na terenie związanym z inwestycją oraz zgodnie z § 17 ust. 3.</a:t>
            </a:r>
          </a:p>
          <a:p>
            <a:pPr marL="109728" indent="0" algn="just">
              <a:buNone/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6U–7U-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 zabudowy usługowej.</a:t>
            </a:r>
            <a:endParaRPr lang="pl-PL" sz="16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składy, magazyny,</a:t>
            </a:r>
          </a:p>
          <a:p>
            <a:pPr marL="342900" lvl="0" indent="-342900" algn="just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obsługi komunikacji takie  jak: stacje paliw, myjnie samochodowe, warsztaty samochodowe,</a:t>
            </a:r>
          </a:p>
          <a:p>
            <a:pPr marL="342900" lvl="0" indent="-342900" algn="just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handlu, gastronomii, rozrywki,</a:t>
            </a:r>
          </a:p>
          <a:p>
            <a:pPr marL="342900" lvl="0" indent="-342900" algn="just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związane z obsługą pasażerską w transporcie kolejowym i drogowym,</a:t>
            </a:r>
          </a:p>
          <a:p>
            <a:pPr marL="452628" indent="-342900">
              <a:buClrTx/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drobna wytwórczość.</a:t>
            </a:r>
          </a:p>
          <a:p>
            <a:pPr marL="109728" indent="0">
              <a:buClrTx/>
              <a:buNone/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Przeznaczenie uzupełniające:</a:t>
            </a: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budynki gospodarcze i garażowe i inne związane z podstawowym przeznaczeniem terenu,</a:t>
            </a:r>
          </a:p>
          <a:p>
            <a:pPr marL="342900" lvl="0" indent="-342900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komunikacja, infrastruktura techniczna, urządzenia ochrony środowiska dla potrzeb działki lub potrzeb lokalnych,</a:t>
            </a:r>
          </a:p>
          <a:p>
            <a:pPr marL="452628" indent="-342900">
              <a:buClrTx/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zbiorniki wodne.</a:t>
            </a:r>
          </a:p>
        </p:txBody>
      </p:sp>
    </p:spTree>
    <p:extLst>
      <p:ext uri="{BB962C8B-B14F-4D97-AF65-F5344CB8AC3E}">
        <p14:creationId xmlns:p14="http://schemas.microsoft.com/office/powerpoint/2010/main" val="284903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C9C33317-77AE-B445-472B-A262E1DD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046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Parametry zabudowy: </a:t>
            </a:r>
          </a:p>
          <a:p>
            <a:pPr marL="180340" indent="0">
              <a:buNone/>
              <a:tabLst>
                <a:tab pos="180340" algn="l"/>
                <a:tab pos="2686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maksymalna powierzchnia zabudowy  w stosunku do powierzchni działki budowlanej–  40%, </a:t>
            </a:r>
          </a:p>
          <a:p>
            <a:pPr marL="180340" indent="0">
              <a:buNone/>
              <a:tabLst>
                <a:tab pos="180340" algn="l"/>
                <a:tab pos="2686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powierzchnia biologicznie czynna w stosunku do powierzchni działki budowlanej – co najmniej 30%, - maksymalna intensywność zabudowy – 1,2, 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minimalna intensywność zabudowy – 0,04;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Maksymalna wysokość  zabudowy: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- 12.0m,  w tym: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maksymalna wysokość budynków gospodarczych i garażowych - 6.0m,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Geometria dachu: 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Dachy płaskie, wielospadowe o nachyleniu połaci dachowych do 45°.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Minimalna powierzchnia nowo wydzielonej działki: -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00m</a:t>
            </a:r>
            <a:r>
              <a:rPr lang="pl-PL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Nieprzekraczalne linie zabudowy :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- 6,0 m od linii rozgraniczającej drogi 2KDL,</a:t>
            </a:r>
          </a:p>
          <a:p>
            <a:pPr>
              <a:buFontTx/>
              <a:buChar char="-"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10,0 m, od linii rozgraniczającej terenu 1KK, zgodnie z rysunkiem planu, 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Parkingi: </a:t>
            </a:r>
          </a:p>
          <a:p>
            <a:pPr marL="109728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Ustala się, iż miejsca postojowe należy lokalizować na terenie związanym z inwestycją oraz zgodnie z § 17 ust. 3.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aseline="30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4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F1571983-B2FD-D420-A8AC-4AA50FCE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59046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8U-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 zabudowy usługowej.</a:t>
            </a:r>
            <a:endParaRPr lang="pl-PL" sz="16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ClrTx/>
              <a:buFont typeface="+mj-lt"/>
              <a:buAutoNum type="alphaLcParenR"/>
              <a:tabLst>
                <a:tab pos="225425" algn="l"/>
              </a:tabLst>
            </a:pPr>
            <a:r>
              <a:rPr lang="pl-PL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usługi</a:t>
            </a:r>
            <a:r>
              <a:rPr lang="pl-PL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użyteczności publicznej</a:t>
            </a:r>
            <a:r>
              <a:rPr lang="pl-PL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m.in. takie jak: tereny usług zdrowia i opieki społecznej, sportu i rekreacji,</a:t>
            </a:r>
          </a:p>
          <a:p>
            <a:pPr marL="452628" indent="-342900">
              <a:buClrTx/>
              <a:buFont typeface="+mj-lt"/>
              <a:buAutoNum type="alphaLcParenR"/>
            </a:pPr>
            <a:r>
              <a:rPr lang="pl-PL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usługi zamieszkania zbiorowego.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Przeznaczenie uzupełniające:</a:t>
            </a: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budynki gospodarcze i garażowe i inne związane z podstawowym przeznaczeniem terenu,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komunikacja, infrastruktura techniczna, urządzenia ochrony środowiska dla potrzeb działki lub potrzeb lokalnych,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 zbiorniki wodne.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Parametry zabudowy: </a:t>
            </a:r>
          </a:p>
          <a:p>
            <a:pPr marL="0" indent="0">
              <a:buNone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maksymalna powierzchnia zabudowy  w stosunku do powierzchni działki budowlanej - 55%,</a:t>
            </a:r>
          </a:p>
          <a:p>
            <a:pPr marL="0" indent="0">
              <a:buNone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powierzchnia biologicznie czynna w stosunku do powierzchni działki budowlanej– co najmniej 15%,</a:t>
            </a:r>
          </a:p>
          <a:p>
            <a:pPr marL="0" indent="0">
              <a:buNone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maksymalna intensywność zabudowy – 1,</a:t>
            </a:r>
          </a:p>
          <a:p>
            <a:pPr marL="0" indent="0">
              <a:buNone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minimalna intensywność zabudowy  - 0.001.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Maksymalna wysokość  zabudowy: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20.0m, 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wysokość budowli do wys. 210m n.pm. zgodnie ze strefą ograniczenia wysokości ze wzg. na  zlokalizowane w sąsiedztwie LUN.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Geometria dachu: 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Dachy płaskie, wielospadowe o nachyleniu połaci dachowych do 45°.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Minimalna powierzchnia nowo wydzielonej działki: -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00m</a:t>
            </a:r>
            <a:r>
              <a:rPr lang="pl-PL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5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1">
            <a:extLst>
              <a:ext uri="{FF2B5EF4-FFF2-40B4-BE49-F238E27FC236}">
                <a16:creationId xmlns:a16="http://schemas.microsoft.com/office/drawing/2014/main" id="{4AE0D47B-7943-5177-88DA-7731C5A8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0465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Nieprzekraczalne linie zabudowy :</a:t>
            </a:r>
          </a:p>
          <a:p>
            <a:pPr>
              <a:buFontTx/>
              <a:buChar char="-"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10,0m od linii rozgraniczającej drogi 1KDL (ul. Polna),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Parkingi: </a:t>
            </a:r>
          </a:p>
          <a:p>
            <a:pPr marL="109728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Ustala się, iż miejsca postojowe należy lokalizować na terenie związanym z inwestycją oraz zgodnie z § 17 ust. 3.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aseline="30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4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5292080" y="258636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</a:rPr>
              <a:t>Uchwała Uchwały Nr XXIV/191/12 Rady Miejskiej w Mszczonowie z dnia 29 sierpnia 2012 r. w sprawie przystąpienia do sporządzenia miejscowego planu zagospodarowania przestrzennego gminy Mszczonów obejmującego fragment miejscowości Powązki.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CE52A27-04B1-764C-7E33-5E1B7CAC8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9318"/>
            <a:ext cx="4893300" cy="65993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332656"/>
            <a:ext cx="864096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u="sng" dirty="0">
                <a:solidFill>
                  <a:srgbClr val="FF0000"/>
                </a:solidFill>
              </a:rPr>
              <a:t>1R- 2R </a:t>
            </a:r>
            <a:r>
              <a:rPr lang="pl-PL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Tereny rolnicze.</a:t>
            </a:r>
            <a:endParaRPr lang="pl-PL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uzupełniające:</a:t>
            </a: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potrzeb rolnictwa i mieszkańców wsi zgodnie z przepisami odrębnymi z zakresu ochrony gruntów rolnych i leśnych.: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komunikacja, infrastruktura techniczna,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urządzenia ochrony środowiska dla potrzeb działki lub potrzeb lokalnych.</a:t>
            </a:r>
          </a:p>
          <a:p>
            <a:r>
              <a:rPr lang="pl-PL" sz="1400" b="1" dirty="0">
                <a:solidFill>
                  <a:srgbClr val="000000"/>
                </a:solidFill>
              </a:rPr>
              <a:t>Przeznaczenie dopuszczalne:</a:t>
            </a:r>
          </a:p>
          <a:p>
            <a:r>
              <a:rPr lang="pl-PL" sz="1400" dirty="0">
                <a:latin typeface="Arial" panose="020B0604020202020204" pitchFamily="34" charset="0"/>
                <a:cs typeface="Times New Roman" panose="02020603050405020304" pitchFamily="18" charset="0"/>
              </a:rPr>
              <a:t>a) zabudowa zagrodowa,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zabudowy: </a:t>
            </a: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-powierzchnia zabudowy - do 10%,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-powierzchnia biologicznie czynna – nie mniej niż 85%,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-max. intensywność zabudowy – 0.1,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-min. intensywność zabudowy – 0.001.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</a:rPr>
              <a:t>12,0m, </a:t>
            </a:r>
          </a:p>
          <a:p>
            <a:pPr>
              <a:tabLst>
                <a:tab pos="29845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Geometria dachu: 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dachy jedno, dwu lub wielospadowe o nachyleniu połaci dachowych do 45° ,</a:t>
            </a:r>
          </a:p>
          <a:p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przypadku rozbudowy budynków istniejących dopuszcza się dostosowanie kąta nachylenia połaci dachu do istniejącego spadku połaci dachowych.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Nieprzekraczalne linie zabudowy :</a:t>
            </a:r>
          </a:p>
          <a:p>
            <a:pPr marL="135255" indent="-135255" algn="just"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-12,0m od linii rozgraniczających tereny lasów oznaczonych symbolem ZL, oraz lasów znajdujących się poza granicą planu,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255" indent="-135255" algn="just"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- 6,0m od linii rozgraniczających drogi 1KDW, 1KDL (ul. Dębowa),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255" indent="-135255" algn="just"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- 10,0m od linii rozgraniczających drogi 2KDD (ul. Leśna),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terenie 3R: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255" indent="-135255" algn="just"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- 20,0m od obszaru kolejowego,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odległość od terenu 4ZL zmienna od 12,0m do 74,0m,</a:t>
            </a: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odległość od granicy planu zmienna od 118,0m do 124,0m,</a:t>
            </a:r>
          </a:p>
          <a:p>
            <a:endParaRPr lang="pl-PL" sz="1600" dirty="0">
              <a:solidFill>
                <a:schemeClr val="tx2"/>
              </a:solidFill>
            </a:endParaRPr>
          </a:p>
          <a:p>
            <a:endParaRPr lang="pl-PL" sz="1600" dirty="0">
              <a:solidFill>
                <a:schemeClr val="tx2"/>
              </a:solidFill>
            </a:endParaRPr>
          </a:p>
          <a:p>
            <a:endParaRPr lang="pl-PL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4500143-2F8E-E253-DDA8-9AE33C8D3CDD}"/>
              </a:ext>
            </a:extLst>
          </p:cNvPr>
          <p:cNvSpPr txBox="1"/>
          <p:nvPr/>
        </p:nvSpPr>
        <p:spPr>
          <a:xfrm>
            <a:off x="395536" y="332656"/>
            <a:ext cx="849694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u="sng" dirty="0">
                <a:solidFill>
                  <a:srgbClr val="FF0000"/>
                </a:solidFill>
              </a:rPr>
              <a:t>1PEF- </a:t>
            </a:r>
            <a:r>
              <a:rPr lang="pl-PL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Teren</a:t>
            </a:r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elektrowni słonecznej</a:t>
            </a:r>
            <a:r>
              <a:rPr lang="pl-PL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l-PL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uzupełniające:</a:t>
            </a: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potrzeb rolnictwa i mieszkańców wsi zgodnie z przepisami odrębnymi z zakresu ochrony gruntów rolnych i leśnych.: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090" indent="-285750">
              <a:buFontTx/>
              <a:buChar char="-"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komunikacja, infrastruktura techniczna, </a:t>
            </a:r>
          </a:p>
          <a:p>
            <a:pPr marL="466090" indent="-285750">
              <a:buFontTx/>
              <a:buChar char="-"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urządzenia ochrony środowiska dla potrzeb działki lub potrzeb lokalnych.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zabudowy: 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maksymalna powierzchnia zabudowy  w stosunku do powierzchni działki budowlanej - 10%,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powierzchnia biologicznie czynna w stosunku do powierzchni działki budowlanej– co najmniej 80%,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maksymalna intensywność zabudowy – 0.1,</a:t>
            </a:r>
          </a:p>
          <a:p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     minimalna intensywność zabudowy  - 0.001.</a:t>
            </a:r>
          </a:p>
          <a:p>
            <a:endParaRPr lang="pl-PL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</a:rPr>
              <a:t>6,0m, </a:t>
            </a:r>
          </a:p>
          <a:p>
            <a:pPr>
              <a:tabLst>
                <a:tab pos="29845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Geometria dachu: 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</a:rPr>
              <a:t>dachy płaskie, jedno-, dwu- lub wielospadowe o nachyleniu połaci dachowych do 45°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tabLst>
                <a:tab pos="29845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Minimalna powierzchnia nowo wydzielonej działki: - </a:t>
            </a:r>
            <a:r>
              <a:rPr lang="pl-PL" sz="1400" dirty="0">
                <a:latin typeface="Arial" panose="020B0604020202020204" pitchFamily="34" charset="0"/>
              </a:rPr>
              <a:t>3000m</a:t>
            </a:r>
            <a:r>
              <a:rPr lang="pl-PL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>
              <a:tabLst>
                <a:tab pos="298450" algn="l"/>
              </a:tabLst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tabLst>
                <a:tab pos="29845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Nieprzekraczalne linie zabudowy :</a:t>
            </a:r>
          </a:p>
          <a:p>
            <a:pPr marL="135255" indent="-135255" algn="just">
              <a:tabLst>
                <a:tab pos="154305" algn="l"/>
              </a:tabLst>
            </a:pPr>
            <a:r>
              <a:rPr lang="pl-PL" sz="1400" dirty="0">
                <a:latin typeface="Arial" panose="020B0604020202020204" pitchFamily="34" charset="0"/>
              </a:rPr>
              <a:t>- 6,0m od linii rozgraniczającej drogę oznaczona symbolem 1KDL, zgodnie z rysunkiem planu,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latin typeface="Arial" panose="020B0604020202020204" pitchFamily="34" charset="0"/>
              </a:rPr>
              <a:t>od strony terenu 3ZL odległość zmienna od 12,0m do 54,0m,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Nieprzekraczalna linia lokalizacji urządzeń fotowoltaicznych:</a:t>
            </a:r>
          </a:p>
          <a:p>
            <a:r>
              <a:rPr lang="pl-PL" sz="1400" dirty="0">
                <a:latin typeface="Arial" panose="020B0604020202020204" pitchFamily="34" charset="0"/>
              </a:rPr>
              <a:t>Urządzenia fotowoltaiczne mogą być  lokalizowane w minimalnej odległości od granicy działki 4.0 m oraz zgodnie z wyznaczoną linią zabudowy od terenu 3ZL i drogi 1KDL, zgodnie z rysunkiem planu,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Parkingi: </a:t>
            </a:r>
          </a:p>
          <a:p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Ustala się, iż miejsca postojowe należy lokalizować na terenie związanym z inwestycją oraz zgodnie z § 17 ust. 3.</a:t>
            </a:r>
          </a:p>
          <a:p>
            <a:endParaRPr lang="pl-PL" sz="1400" dirty="0">
              <a:latin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</a:endParaRPr>
          </a:p>
          <a:p>
            <a:endParaRPr lang="pl-PL" sz="1600" dirty="0">
              <a:solidFill>
                <a:schemeClr val="tx2"/>
              </a:solidFill>
            </a:endParaRPr>
          </a:p>
          <a:p>
            <a:endParaRPr lang="pl-P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9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332656"/>
            <a:ext cx="856895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1ZL-4ZL- Tereny lasów</a:t>
            </a:r>
            <a:endParaRPr lang="pl-PL" sz="1400" dirty="0">
              <a:latin typeface="Arial" panose="020B0604020202020204" pitchFamily="34" charset="0"/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Ogólne zasady zagospodarowania:</a:t>
            </a:r>
            <a:endParaRPr lang="pl-PL" sz="1800" b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l-PL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ustala</a:t>
            </a:r>
            <a:r>
              <a:rPr lang="x-none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się zakaz zabudowy</a:t>
            </a:r>
            <a:r>
              <a:rPr lang="pl-PL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ustala się prowadzenie gospodarki leśnej w rozumieniu przepisów o lasach.</a:t>
            </a:r>
            <a:endParaRPr lang="pl-PL" sz="1400" dirty="0">
              <a:solidFill>
                <a:schemeClr val="tx2"/>
              </a:solidFill>
            </a:endParaRPr>
          </a:p>
          <a:p>
            <a:endParaRPr lang="pl-PL" sz="1500" b="1" u="sng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1E- Teren infrastruktury technicznej- elektroenergetyka</a:t>
            </a:r>
          </a:p>
          <a:p>
            <a:r>
              <a:rPr lang="pl-PL" sz="1400" dirty="0">
                <a:latin typeface="Arial" panose="020B0604020202020204" pitchFamily="34" charset="0"/>
              </a:rPr>
              <a:t>Stacja transformatorowa i inne urządzenia, będące częścią sieci elektroenergetycznej, bądź elementem służącym obsłudze tej sieci.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</a:rPr>
              <a:t>15,0m, </a:t>
            </a:r>
          </a:p>
          <a:p>
            <a:pPr>
              <a:tabLst>
                <a:tab pos="29845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 działki: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</a:rPr>
              <a:t>powierzchnia biologicznie czynna na działce – co najmniej 40%.</a:t>
            </a:r>
          </a:p>
          <a:p>
            <a:endParaRPr lang="pl-PL" sz="1400" dirty="0">
              <a:latin typeface="Arial" panose="020B0604020202020204" pitchFamily="34" charset="0"/>
            </a:endParaRPr>
          </a:p>
          <a:p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1KDL-2KDL- Tereny komunikacji – tereny  dróg publicznych kategorii gminnej,  klasy lokalnej.</a:t>
            </a: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uzupełniające:</a:t>
            </a:r>
          </a:p>
          <a:p>
            <a:pPr marL="342900" indent="-342900">
              <a:buAutoNum type="alphaLcParenR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obiekty i urządzenia związane z prowadzeniem i obsługą ruchu drogowego.</a:t>
            </a: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dopuszczalne:</a:t>
            </a:r>
          </a:p>
          <a:p>
            <a:pPr marL="342900" lvl="0" indent="-342900">
              <a:buFont typeface="+mj-lt"/>
              <a:buAutoNum type="alphaLcParenR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lokalizacja sieci  infrastruktury technicznej zgodnie z przepisami odrębnymi,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lokalizacja ścieżki rowerowej.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Szerokość w liniach rozgraniczających:</a:t>
            </a:r>
          </a:p>
          <a:p>
            <a:pPr marL="342900" lvl="0" indent="-342900">
              <a:buFont typeface="+mj-lt"/>
              <a:buAutoNum type="alphaLcParenR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1KDL – nr 470120W (ul. Dębowa, ul. Leśna i ul. Polna) – w granicach planu szerokość zmienna od 15,0m do 32,5m, z wyjątkiem skrzyżowań, gdzie zaprojektowano narożne ścięcia linii rozgraniczających zgodnie z rysunkiem planu,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2KDL –nr 470129W w granicach planu szerokość zmienna od 0.0m do 29.5m.</a:t>
            </a:r>
            <a:endParaRPr lang="pl-PL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7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18558" y="442546"/>
            <a:ext cx="817711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1KDD- 2KDD- Tereny komunikacji - tereny dróg publicznych kategorii gminnej, klasy dojazdowej.</a:t>
            </a:r>
          </a:p>
          <a:p>
            <a:r>
              <a:rPr lang="pl-PL" sz="1500" b="1" dirty="0">
                <a:solidFill>
                  <a:schemeClr val="tx2">
                    <a:lumMod val="50000"/>
                  </a:schemeClr>
                </a:solidFill>
              </a:rPr>
              <a:t>Przeznaczenie uzupełniające: </a:t>
            </a:r>
          </a:p>
          <a:p>
            <a:r>
              <a:rPr lang="pl-PL" sz="1500" dirty="0">
                <a:latin typeface="Arial" panose="020B0604020202020204" pitchFamily="34" charset="0"/>
              </a:rPr>
              <a:t>obiekty i urządzenia związane z prowadzeniem i obsługą ruchu drogowego</a:t>
            </a:r>
          </a:p>
          <a:p>
            <a:r>
              <a:rPr lang="pl-PL" sz="1500" b="1" dirty="0">
                <a:solidFill>
                  <a:schemeClr val="tx2">
                    <a:lumMod val="50000"/>
                  </a:schemeClr>
                </a:solidFill>
              </a:rPr>
              <a:t>Przeznaczenie dopuszczalne:</a:t>
            </a:r>
          </a:p>
          <a:p>
            <a:pPr marL="342900" indent="-342900"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lokalizacja sieci infrastruktury technicznej zgodnie z przepisami odrębnymi,</a:t>
            </a:r>
          </a:p>
          <a:p>
            <a:pPr marL="342900" indent="-342900"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Lokalizacja ścieżki rowerowej.</a:t>
            </a:r>
          </a:p>
          <a:p>
            <a:endParaRPr lang="pl-PL" sz="16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Szerokości w liniach rozgraniczających:</a:t>
            </a:r>
          </a:p>
          <a:p>
            <a:pPr marL="342900" lvl="0" indent="-342900">
              <a:buFont typeface="+mj-lt"/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1KDD- (ul. Krańcowa) -  w granicach planu szerokość zmienne od 0,0m do  15,0m, całkowita szerokość drogi 15,0m, zgodnie z rysunkiem planu,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2KDD- nr 470121W (ul. Leśna)  - w granicach planu szerokość drogi 12,0m, zgodnie z rysunkiem planu.</a:t>
            </a:r>
          </a:p>
          <a:p>
            <a:pPr marL="342900" indent="-342900">
              <a:buFont typeface="+mj-lt"/>
              <a:buAutoNum type="alphaLcParenR"/>
            </a:pPr>
            <a:endParaRPr lang="pl-PL" sz="1500" dirty="0">
              <a:latin typeface="Arial" panose="020B0604020202020204" pitchFamily="34" charset="0"/>
            </a:endParaRPr>
          </a:p>
          <a:p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1KDW- Teren komunikacji - teren drogi wewnętrznej.</a:t>
            </a:r>
          </a:p>
          <a:p>
            <a:r>
              <a:rPr lang="pl-PL" sz="1500" b="1" dirty="0">
                <a:solidFill>
                  <a:schemeClr val="tx2">
                    <a:lumMod val="50000"/>
                  </a:schemeClr>
                </a:solidFill>
              </a:rPr>
              <a:t>Przeznaczenie uzupełniające: </a:t>
            </a:r>
          </a:p>
          <a:p>
            <a:r>
              <a:rPr lang="pl-PL" sz="1500" dirty="0">
                <a:latin typeface="Arial" panose="020B0604020202020204" pitchFamily="34" charset="0"/>
              </a:rPr>
              <a:t>obiekty i urządzenia związane z prowadzeniem i obsługą ruchu drogowego</a:t>
            </a:r>
          </a:p>
          <a:p>
            <a:r>
              <a:rPr lang="pl-PL" sz="1500" b="1" dirty="0">
                <a:solidFill>
                  <a:schemeClr val="tx2">
                    <a:lumMod val="50000"/>
                  </a:schemeClr>
                </a:solidFill>
              </a:rPr>
              <a:t>Przeznaczenie dopuszczalne:</a:t>
            </a:r>
          </a:p>
          <a:p>
            <a:pPr marL="342900" indent="-342900"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lokalizacja sieci infrastruktury technicznej zgodnie z przepisami odrębnymi,</a:t>
            </a:r>
          </a:p>
          <a:p>
            <a:pPr marL="342900" indent="-342900"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Lokalizacja ścieżki rowerowej.</a:t>
            </a:r>
          </a:p>
          <a:p>
            <a:endParaRPr lang="pl-PL" sz="16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Szerokości w liniach rozgraniczających:</a:t>
            </a:r>
          </a:p>
          <a:p>
            <a:r>
              <a:rPr lang="pl-PL" sz="1500" dirty="0">
                <a:latin typeface="Arial" panose="020B0604020202020204" pitchFamily="34" charset="0"/>
              </a:rPr>
              <a:t>1KDW –szerokość drogi zmienna od 10,0m do 20,0m, z wyjątkiem skrzyżowań, gdzie zaprojektowano narożne ścięcia linii rozgraniczających, zgodnie z rysunkiem planu.</a:t>
            </a:r>
          </a:p>
          <a:p>
            <a:endParaRPr lang="pl-PL" sz="1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9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18558" y="442546"/>
            <a:ext cx="8177113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1KK- 2KK Tereny-  obszary kolejowe.</a:t>
            </a:r>
            <a:endParaRPr lang="pl-PL" sz="15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drogi szynowe i obiekty inżynierskie,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rampy, perony, place przeładunkowe,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skrzyżowania linii kolejowych z drogami publicznymi,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infrastruktura kolejowa,</a:t>
            </a:r>
          </a:p>
          <a:p>
            <a:r>
              <a:rPr lang="pl-PL" sz="1400" dirty="0">
                <a:latin typeface="Arial" panose="020B0604020202020204" pitchFamily="34" charset="0"/>
              </a:rPr>
              <a:t>- urządzenia zasilania elektrotrakcyjnego, urządzenia zabezpieczenia i sterowania ruchem, urządzenia elektroenergetyki nietrakcyjnej oraz sieci i urządzenia techniczne oraz inne budowle służące do prowadzenia ruchu kolejowego i utrzymania linii kolejowej.</a:t>
            </a:r>
          </a:p>
          <a:p>
            <a:endParaRPr lang="pl-PL" sz="1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dopuszczalne: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</a:rPr>
              <a:t>Dopuszcza się w obrębie linii rozgraniczających terenu KK lokalizację budowli służących obsłudze ruchu kolejowego;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</a:rPr>
              <a:t>Dopuszcza się w obrębie linii rozgraniczających terenu lokalizację ciągów, obiektów i urządzeń infrastruktury technicznej i komunikacji, niezwiązanej funkcjonalnie z koleją.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 </a:t>
            </a:r>
          </a:p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400" dirty="0">
                <a:latin typeface="Arial" panose="020B0604020202020204" pitchFamily="34" charset="0"/>
              </a:rPr>
              <a:t>25,0m</a:t>
            </a:r>
          </a:p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pl-PL" sz="1400" dirty="0">
                <a:latin typeface="Arial" panose="020B0604020202020204" pitchFamily="34" charset="0"/>
              </a:rPr>
              <a:t>budowli do wys. 210m n.pm. zgodnie ze strefą ograniczenia wysokości ze wzg. na  zlokalizowanie w sąsiedztwie LUN.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 działki: </a:t>
            </a:r>
          </a:p>
          <a:p>
            <a:r>
              <a:rPr lang="pl-PL" sz="1400" dirty="0">
                <a:latin typeface="Arial" panose="020B0604020202020204" pitchFamily="34" charset="0"/>
              </a:rPr>
              <a:t>-  powierzchnia biologicznie czynna w stosunku do powierzchni działki budowlanej– co najmniej 10%.</a:t>
            </a:r>
          </a:p>
        </p:txBody>
      </p:sp>
    </p:spTree>
    <p:extLst>
      <p:ext uri="{BB962C8B-B14F-4D97-AF65-F5344CB8AC3E}">
        <p14:creationId xmlns:p14="http://schemas.microsoft.com/office/powerpoint/2010/main" val="4011990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47D1A93-DE41-6F16-F25A-6586127DDB84}"/>
              </a:ext>
            </a:extLst>
          </p:cNvPr>
          <p:cNvSpPr txBox="1"/>
          <p:nvPr/>
        </p:nvSpPr>
        <p:spPr>
          <a:xfrm>
            <a:off x="418558" y="442546"/>
            <a:ext cx="817711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3KK- Tereny-  obszary kolejowe.</a:t>
            </a:r>
            <a:endParaRPr lang="pl-PL" sz="15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drogi szynowe i obiekty inżynierskie,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rampy, perony, place przeładunkowe,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skrzyżowania linii kolejowych z drogami publicznymi,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infrastruktura kolejowa,</a:t>
            </a:r>
          </a:p>
          <a:p>
            <a:r>
              <a:rPr lang="pl-PL" sz="1400" dirty="0">
                <a:latin typeface="Arial" panose="020B0604020202020204" pitchFamily="34" charset="0"/>
              </a:rPr>
              <a:t>- urządzenia zasilania elektrotrakcyjnego, urządzenia zabezpieczenia i sterowania ruchem, urządzenia elektroenergetyki nietrakcyjnej oraz sieci i urządzenia techniczne oraz inne budowle służące do prowadzenia ruchu kolejowego i utrzymania linii kolejowej.</a:t>
            </a:r>
          </a:p>
          <a:p>
            <a:endParaRPr lang="pl-PL" sz="1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dopuszczalne: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</a:rPr>
              <a:t>Dopuszcza się w obrębie linii rozgraniczających terenu KK lokalizację obiektów budowlanych służących obsłudze ruchu kolejowego;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</a:rPr>
              <a:t>Dopuszcza się w obrębie linii rozgraniczających terenu lokalizację ciągów, obiektów i urządzeń infrastruktury technicznej i komunikacji, niezwiązanej funkcjonalnie z koleją.</a:t>
            </a:r>
          </a:p>
          <a:p>
            <a:pPr marL="39370">
              <a:spcAft>
                <a:spcPts val="600"/>
              </a:spcAft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pPr marL="39370">
              <a:spcAft>
                <a:spcPts val="600"/>
              </a:spcAft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 </a:t>
            </a:r>
          </a:p>
          <a:p>
            <a:pPr marL="39370">
              <a:spcAft>
                <a:spcPts val="600"/>
              </a:spcAft>
              <a:tabLst>
                <a:tab pos="40005" algn="l"/>
              </a:tabLs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400" dirty="0">
                <a:latin typeface="Arial" panose="020B0604020202020204" pitchFamily="34" charset="0"/>
              </a:rPr>
              <a:t>25,0m, w tym dla budynków 15,0m;</a:t>
            </a:r>
          </a:p>
          <a:p>
            <a:r>
              <a:rPr lang="pl-PL" sz="1400" dirty="0">
                <a:latin typeface="Arial" panose="020B0604020202020204" pitchFamily="34" charset="0"/>
              </a:rPr>
              <a:t>- budowli do wys. 210m n.pm. zgodnie ze strefą ograniczenia wysokości ze wzg. na  zlokalizowanie w sąsiedztwie LUN.</a:t>
            </a:r>
          </a:p>
          <a:p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 działki: </a:t>
            </a:r>
          </a:p>
          <a:p>
            <a:pPr lvl="0" fontAlgn="base">
              <a:buSzPts val="1000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</a:rPr>
              <a:t>- powierzchnia biologicznie czynna w stosunku do powierzchni działki budowlanej– co najmniej 10%,</a:t>
            </a:r>
          </a:p>
          <a:p>
            <a:pPr lvl="0" fontAlgn="base">
              <a:buSzPts val="1000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</a:rPr>
              <a:t>- maksymalna intensywność zabudowy – 1,</a:t>
            </a:r>
          </a:p>
          <a:p>
            <a:r>
              <a:rPr lang="pl-PL" sz="1400" dirty="0">
                <a:latin typeface="Arial" panose="020B0604020202020204" pitchFamily="34" charset="0"/>
              </a:rPr>
              <a:t>- minimalna intensywność zabudowy  - 0,001.</a:t>
            </a:r>
          </a:p>
        </p:txBody>
      </p:sp>
    </p:spTree>
    <p:extLst>
      <p:ext uri="{BB962C8B-B14F-4D97-AF65-F5344CB8AC3E}">
        <p14:creationId xmlns:p14="http://schemas.microsoft.com/office/powerpoint/2010/main" val="319189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8C66D71-DB57-B750-EEF8-1890EF617F96}"/>
              </a:ext>
            </a:extLst>
          </p:cNvPr>
          <p:cNvSpPr txBox="1"/>
          <p:nvPr/>
        </p:nvSpPr>
        <p:spPr>
          <a:xfrm>
            <a:off x="539552" y="260648"/>
            <a:ext cx="8136904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215900" algn="just">
              <a:spcBef>
                <a:spcPts val="1200"/>
              </a:spcBef>
              <a:spcAft>
                <a:spcPts val="0"/>
              </a:spcAft>
            </a:pPr>
            <a:r>
              <a:rPr lang="pl-PL" sz="11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pl-PL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1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Ustalenia dotyczące parkowania pojazdów: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12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Obowiązują miejsca postojowe dla samochodów osobowych towarzyszące poszczególnym przeznaczeniom terenu co najmniej w liczbie ustalonej zgodnie z następującymi wskaźnikami: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44145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dla zabudowy zamieszkania zbiorowego – 2 miejsc na 5 miejsc noclegowych,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44145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dla handlu detalicznego – 30 miejsc na 1000m</a:t>
            </a:r>
            <a:r>
              <a:rPr lang="pl-PL" sz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powierzchni sprzedaży,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44145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dla pozostałych usług – 1 miejsce na każde 100 m</a:t>
            </a:r>
            <a:r>
              <a:rPr lang="pl-PL" sz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powierzchni użytkowej,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44145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dla obiektów magazynowych, produkcyjnych- 1 miejsce na 5000m</a:t>
            </a:r>
            <a:r>
              <a:rPr lang="pl-PL" sz="1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Dopuszcza się bilansowanie miejsc postojowych z miejscami postojowymi w garażach.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/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Obowiązują miejsca postojowe dla samochodów 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ciężarowych  towarzyszące poszczególnym  przeznaczeniom  </a:t>
            </a: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terenu co najmniej w liczbie ustalonej zgodnie z następującymi wskaźnikami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miejsce postojowe na 5000m</a:t>
            </a:r>
            <a:r>
              <a:rPr lang="pl-PL" sz="1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powierzchni użytkowej magazynu,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miejsce postojowe na 5000m</a:t>
            </a:r>
            <a:r>
              <a:rPr lang="pl-PL" sz="1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powierzchni użytkowej budynku produkcyjnego nie mniej niż 2 miejsca postojowe na działce.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90170" algn="l"/>
              </a:tabLs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4) Dla terenu 1PEF – min. 1 miejsca postojowe.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algn="just"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lokalizacji usług użyteczności publicznej ustala się wyznaczenie stanowisk postojowych dla pojazdów zaopatrzonych w kartę parkingową co najmniej w liczbie: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stanowisko – jeżeli liczba stanowisk wynosi od 6 do 15,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stanowiska – jeżeli liczba stanowisk wynosi 16-40,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stanowiska – jeżeli liczba stanowisk wynosi 41-100,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4% ogólnej liczby stanowisk jeżeli ogólna liczba stanowisk wynosi więcej niż 100.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Miejsca postojowe, o których mowa w pkt 1, 3 i 4 należy sytuować w terenie działek związanych z poszczególnymi obiektami lub jako zbiorcze w wydzielonych strefach parkowania;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Ustala się, że miejsca postojowe mogą być realizowane jako parkingi wielopoziomowe w tym jednopoziomowe – na poziomie terenu lub w kondygnacjach podziemnych oraz jako parkingi wbudowane w poszczególne obiekty.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56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C8B886F-BE68-441D-A9CB-014A00F6CC5D}"/>
              </a:ext>
            </a:extLst>
          </p:cNvPr>
          <p:cNvSpPr txBox="1"/>
          <p:nvPr/>
        </p:nvSpPr>
        <p:spPr>
          <a:xfrm>
            <a:off x="179512" y="260648"/>
            <a:ext cx="8568952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ctr">
              <a:lnSpc>
                <a:spcPct val="150000"/>
              </a:lnSpc>
            </a:pPr>
            <a:r>
              <a:rPr lang="pl-PL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Zasady i warunki zagospodarowania wynikające z potrzeb ochrony środowiska, przyrody i krajobrazu kulturowego.</a:t>
            </a:r>
            <a:endParaRPr lang="pl-PL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215900" algn="just"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11. </a:t>
            </a:r>
          </a:p>
          <a:p>
            <a:pPr marL="180340" indent="21590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1.Ustala się zakaz realizacji przedsięwzięć mogących znacząco oddziaływać na środowisko w rozumieniu ustawy o udostępnianiu informacji o środowisku i jego ochronie, udziale społeczeństwa w ochronie środowiska oraz o ocenach oddziaływania na środowisko;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Zakaz, o którym mowa w ust. 1, nie dotyczy: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przedsięwzięć zaliczanych do inwestycji celu publicznego, w rozumieniu ustawy o gospodarce nieruchomościami takich jak drogi i urządzenia infrastruktury technicznej;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terenów oznaczonych symbolem 1-3PU, 1P/U- 2P/U oraz 4U, dla których dopuszcza się realizację inwestycji mogących potencjalnie znacząco oddziaływać na środowisko w rozumieniu ustawy o udostępnianiu informacji o środowisku i jego ochronie, udziale społeczeństwa w ochronie środowiska oraz o ocenach oddziaływania na środowisko;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3.Ustala się zakaz lokalizacji zakładów o zwiększonym bądź dużym ryzyku wystąpienia poważnej awarii przemysłowej w rozumieniu przepisów z zakresu ochrony środowiska.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73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27280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DZIĘKUJĘ ZA UWAGĘ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05D04C3-E7B0-6405-B458-CD897BA1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3" y="844984"/>
            <a:ext cx="4477375" cy="604921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8549FD10-4D59-E693-6B8E-38BCA0AE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/>
          </a:bodyPr>
          <a:lstStyle/>
          <a:p>
            <a:r>
              <a:rPr lang="pl-PL" sz="1600" dirty="0"/>
              <a:t>Lokalizacja terenu na tle układu komunikacyjnego fragmentu gminy Mszczonów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B741358-75FA-06DC-12B2-DB0616DB56D8}"/>
              </a:ext>
            </a:extLst>
          </p:cNvPr>
          <p:cNvSpPr txBox="1"/>
          <p:nvPr/>
        </p:nvSpPr>
        <p:spPr>
          <a:xfrm>
            <a:off x="5292080" y="980728"/>
            <a:ext cx="21803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obejmuje fragment miejscowości </a:t>
            </a:r>
            <a:r>
              <a:rPr lang="pl-PL" sz="16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Powązki </a:t>
            </a:r>
            <a:r>
              <a:rPr lang="pl-PL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96,3ha.</a:t>
            </a:r>
            <a:endParaRPr lang="pl-PL" sz="16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5999879-03EB-6FC3-0C01-FEF27AFC67BA}"/>
              </a:ext>
            </a:extLst>
          </p:cNvPr>
          <p:cNvSpPr txBox="1"/>
          <p:nvPr/>
        </p:nvSpPr>
        <p:spPr>
          <a:xfrm rot="1238106">
            <a:off x="2723237" y="4608027"/>
            <a:ext cx="986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Dębowa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EF576BB-82B1-3989-3C43-C8DD8A2168E2}"/>
              </a:ext>
            </a:extLst>
          </p:cNvPr>
          <p:cNvSpPr txBox="1"/>
          <p:nvPr/>
        </p:nvSpPr>
        <p:spPr>
          <a:xfrm rot="17264307">
            <a:off x="3449437" y="2278122"/>
            <a:ext cx="102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Polna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63931B9-2BB3-2B6C-C3CD-724A22C9105A}"/>
              </a:ext>
            </a:extLst>
          </p:cNvPr>
          <p:cNvSpPr txBox="1"/>
          <p:nvPr/>
        </p:nvSpPr>
        <p:spPr>
          <a:xfrm rot="17920671">
            <a:off x="2082640" y="3978174"/>
            <a:ext cx="122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Leśna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EE4752F-B9AE-C3F6-A6FA-AAAD6B18E1B4}"/>
              </a:ext>
            </a:extLst>
          </p:cNvPr>
          <p:cNvSpPr txBox="1"/>
          <p:nvPr/>
        </p:nvSpPr>
        <p:spPr>
          <a:xfrm>
            <a:off x="1137170" y="6306363"/>
            <a:ext cx="1418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Gmina Kowiesy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C71A672-A467-1969-B480-BA092F2DE814}"/>
              </a:ext>
            </a:extLst>
          </p:cNvPr>
          <p:cNvSpPr txBox="1"/>
          <p:nvPr/>
        </p:nvSpPr>
        <p:spPr>
          <a:xfrm>
            <a:off x="763816" y="2667781"/>
            <a:ext cx="136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Gmina Puszcza Mariańska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87B5987-AB0B-1617-2257-D27B5841E686}"/>
              </a:ext>
            </a:extLst>
          </p:cNvPr>
          <p:cNvSpPr txBox="1"/>
          <p:nvPr/>
        </p:nvSpPr>
        <p:spPr>
          <a:xfrm rot="2466537">
            <a:off x="2871342" y="3008691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Krańcowa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8DDBE8F-C7CB-6BD5-4951-0E506BD1D685}"/>
              </a:ext>
            </a:extLst>
          </p:cNvPr>
          <p:cNvSpPr txBox="1"/>
          <p:nvPr/>
        </p:nvSpPr>
        <p:spPr>
          <a:xfrm>
            <a:off x="5145381" y="2135882"/>
            <a:ext cx="2955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Granica obszaru planu wyznaczona jest od zachodu i południa granicą administracyjną gminy Mszczonów, od wschodu, wschodnią granicą działek nr ew. 170/3 i 170/5, północną granicę planu stanowi granica miejscowości Powązki zgodnie z rysunkiem planu.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FD345C1-DD0B-67F5-43C5-895E8D5CE295}"/>
              </a:ext>
            </a:extLst>
          </p:cNvPr>
          <p:cNvSpPr txBox="1"/>
          <p:nvPr/>
        </p:nvSpPr>
        <p:spPr>
          <a:xfrm>
            <a:off x="3747423" y="844984"/>
            <a:ext cx="68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Szeligi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27A018A-89EF-A6C9-B437-3CF063EA97F4}"/>
              </a:ext>
            </a:extLst>
          </p:cNvPr>
          <p:cNvSpPr txBox="1"/>
          <p:nvPr/>
        </p:nvSpPr>
        <p:spPr>
          <a:xfrm>
            <a:off x="4427984" y="1412574"/>
            <a:ext cx="68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Gurba</a:t>
            </a:r>
          </a:p>
        </p:txBody>
      </p:sp>
    </p:spTree>
    <p:extLst>
      <p:ext uri="{BB962C8B-B14F-4D97-AF65-F5344CB8AC3E}">
        <p14:creationId xmlns:p14="http://schemas.microsoft.com/office/powerpoint/2010/main" val="29440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1B2615B-3D39-4068-D11E-95221E23D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332656"/>
            <a:ext cx="6696744" cy="58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9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22C886B-E8F5-7611-FB6D-A72061A52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434" y="1196752"/>
            <a:ext cx="4392488" cy="5396240"/>
          </a:xfrm>
        </p:spPr>
      </p:pic>
      <p:sp>
        <p:nvSpPr>
          <p:cNvPr id="4" name="pole tekstowe 6">
            <a:extLst>
              <a:ext uri="{FF2B5EF4-FFF2-40B4-BE49-F238E27FC236}">
                <a16:creationId xmlns:a16="http://schemas.microsoft.com/office/drawing/2014/main" id="{7C01E728-5054-20C8-58B5-8ED278C69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9084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just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Miejscowy plan zagospodarowania przestrzennego zgodnie z uchwałą 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Nr XVI/125/11 Rady Miejskiej w Mszczonowie z dnia 19 grudnia 2011r. w sprawie miejscowego planu zagospodarowania przestrzennego obejmującego fragment miejscowości Powązki.</a:t>
            </a:r>
          </a:p>
          <a:p>
            <a:pPr marL="179705">
              <a:spcAft>
                <a:spcPts val="600"/>
              </a:spcAft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8538832-7E05-D9A1-E465-30728D2BC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59" y="4797152"/>
            <a:ext cx="5585381" cy="171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3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6271" y="332657"/>
            <a:ext cx="8948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Wyrys ze Studium uwarunkowań i kierunków zagospodarowania przestrzennego Gminy Mszczonów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78360E4-61CA-9E95-6AB3-524221A68D79}"/>
              </a:ext>
            </a:extLst>
          </p:cNvPr>
          <p:cNvSpPr txBox="1"/>
          <p:nvPr/>
        </p:nvSpPr>
        <p:spPr>
          <a:xfrm>
            <a:off x="615519" y="4024847"/>
            <a:ext cx="244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Granice obszaru objętego planem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E855B8C-7413-87D3-9206-1F75890D4495}"/>
              </a:ext>
            </a:extLst>
          </p:cNvPr>
          <p:cNvSpPr/>
          <p:nvPr/>
        </p:nvSpPr>
        <p:spPr>
          <a:xfrm>
            <a:off x="137602" y="4102468"/>
            <a:ext cx="460677" cy="203398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FA7608B-EC6E-26EE-9B6E-2F180161B236}"/>
              </a:ext>
            </a:extLst>
          </p:cNvPr>
          <p:cNvSpPr txBox="1"/>
          <p:nvPr/>
        </p:nvSpPr>
        <p:spPr>
          <a:xfrm>
            <a:off x="3059832" y="2709733"/>
            <a:ext cx="57748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450215" algn="just"/>
            <a:r>
              <a:rPr lang="pl-PL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G4</a:t>
            </a:r>
            <a:r>
              <a:rPr lang="pl-PL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Obszar rozwoju wielofunkcyjnego w kierunku aktywności funkcji gospodarczych, w tym m.in. Pod obiekty handlu wielkopowierzchniowego.</a:t>
            </a:r>
            <a:endParaRPr lang="pl-PL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Studium postuluje: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w strefie tej mogą być lokalizowane budynki wysokie maksymalna wysokość budynków do 20.0 m.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maksymalną powierzchnię zabudowy - 55% powierzchni działki lub terenu,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powierzchnię biologicznie czynną – min 15% powierzchni działki lub terenu, przy czym</a:t>
            </a:r>
            <a:endParaRPr lang="pl-PL" sz="11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600"/>
              </a:spcAft>
            </a:pPr>
            <a:endParaRPr lang="pl-PL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EEABDD0-C3E0-447E-C153-02230E7C21FC}"/>
              </a:ext>
            </a:extLst>
          </p:cNvPr>
          <p:cNvSpPr txBox="1"/>
          <p:nvPr/>
        </p:nvSpPr>
        <p:spPr>
          <a:xfrm>
            <a:off x="309281" y="4794071"/>
            <a:ext cx="79928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G5</a:t>
            </a:r>
            <a:r>
              <a:rPr lang="pl-PL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Obszary wielofunkcyjnego rozwoju działalności gospodarczej głownie związane z produkcją energii odnawialnej</a:t>
            </a:r>
          </a:p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Studium postuluje:</a:t>
            </a:r>
            <a:endParaRPr lang="pl-PL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powierzchnia biologicznie czynną – min 80% powierzchni działki lub terenu,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wysokość zabudowy maksymalnie 6.0 m.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l-PL" sz="14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600"/>
              </a:spcAft>
            </a:pPr>
            <a:endParaRPr lang="pl-PL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4E00C82-CCBA-A218-2BB8-971A3B81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5" t="11756" r="26126"/>
          <a:stretch/>
        </p:blipFill>
        <p:spPr>
          <a:xfrm>
            <a:off x="309281" y="738500"/>
            <a:ext cx="2586486" cy="319835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E20F8EA-4036-FFC3-FA4F-CA92CE4ADB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464"/>
          <a:stretch/>
        </p:blipFill>
        <p:spPr>
          <a:xfrm>
            <a:off x="3059832" y="680288"/>
            <a:ext cx="4156625" cy="19065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C2011-E9B1-C4C6-E2AE-E890C1D0D0CF}"/>
              </a:ext>
            </a:extLst>
          </p:cNvPr>
          <p:cNvSpPr txBox="1">
            <a:spLocks/>
          </p:cNvSpPr>
          <p:nvPr/>
        </p:nvSpPr>
        <p:spPr>
          <a:xfrm>
            <a:off x="182839" y="260648"/>
            <a:ext cx="8784976" cy="748717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 sporządzania </a:t>
            </a:r>
            <a:r>
              <a:rPr lang="pl-PL" sz="1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m.p.z.p</a:t>
            </a: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zgodnie z art. 17 ust. 2 ustawy z dnia 27 marca 2003 r. o planowaniu i zagospodarowaniu i </a:t>
            </a:r>
            <a:r>
              <a:rPr lang="pl-PL" sz="1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zagospod</a:t>
            </a: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przestrzennym ( Dz. U. 2023. 977 z </a:t>
            </a:r>
            <a:r>
              <a:rPr lang="pl-PL" sz="1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zm. oraz z związku z art.</a:t>
            </a: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67 ust. 3 ustawy  z dnia 7 lipca 2023 r . o zmianie ustawy o planowaniu i zagospodarowaniu przestrzennym oraz niektórych innych ustaw (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t.j</a:t>
            </a: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Dz. U. z 2023r. poz. 1688)</a:t>
            </a: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endParaRPr lang="pl-PL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48F1909-098A-ECF1-A99F-4393BA0213C7}"/>
              </a:ext>
            </a:extLst>
          </p:cNvPr>
          <p:cNvSpPr txBox="1">
            <a:spLocks/>
          </p:cNvSpPr>
          <p:nvPr/>
        </p:nvSpPr>
        <p:spPr>
          <a:xfrm>
            <a:off x="39472" y="908720"/>
            <a:ext cx="8928343" cy="53285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Ogłoszono w prasie miejscowej oraz przez obwieszczenie w Internecie i na tablicy ogłoszeń</a:t>
            </a:r>
            <a:r>
              <a:rPr lang="pl-PL" sz="1400" dirty="0">
                <a:solidFill>
                  <a:srgbClr val="000000"/>
                </a:solidFill>
              </a:rPr>
              <a:t> o podjęciu uchwały o przystąpieniu do sporządzania planu, określając formę, miejsce i termin składania wniosków do planu, nie krótszy niż 21 dni od dnia ogłoszenia;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Zawiadomiono</a:t>
            </a:r>
            <a:r>
              <a:rPr lang="pl-PL" sz="1400" dirty="0">
                <a:solidFill>
                  <a:srgbClr val="000000"/>
                </a:solidFill>
              </a:rPr>
              <a:t>, na piśmie, o podjęciu uchwały o przystąpieniu do sporządzania planu instytucje i organy właściwe do uzgadniania i opiniowania planu;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Sporządzono projekt planu miejscowego</a:t>
            </a:r>
            <a:r>
              <a:rPr lang="pl-PL" sz="1400" dirty="0">
                <a:solidFill>
                  <a:srgbClr val="000000"/>
                </a:solidFill>
              </a:rPr>
              <a:t> – wnioski;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Sporządzenie prognozy oddziaływania na środowisko</a:t>
            </a:r>
            <a:r>
              <a:rPr lang="pl-PL" sz="1400" dirty="0">
                <a:solidFill>
                  <a:srgbClr val="000000"/>
                </a:solidFill>
              </a:rPr>
              <a:t>; 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Sporządzenie prognozę skutków finansowych </a:t>
            </a:r>
            <a:r>
              <a:rPr lang="pl-PL" sz="1400" dirty="0">
                <a:solidFill>
                  <a:srgbClr val="000000"/>
                </a:solidFill>
              </a:rPr>
              <a:t>uchwalenia planu miejscowego;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Wystąpienie o opinie i uzgodnienia projektu planu</a:t>
            </a:r>
            <a:r>
              <a:rPr lang="pl-PL" sz="1400" dirty="0">
                <a:solidFill>
                  <a:srgbClr val="000000"/>
                </a:solidFill>
              </a:rPr>
              <a:t>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B050"/>
                </a:solidFill>
              </a:rPr>
              <a:t>Uzyskuje zgody na zmianę przeznaczenia gruntów rolnych i leśnych na cele nierolnicze i nieleśne, jeżeli wymagają tego przepisy odrębne;</a:t>
            </a:r>
          </a:p>
          <a:p>
            <a:pPr fontAlgn="auto">
              <a:lnSpc>
                <a:spcPct val="150000"/>
              </a:lnSpc>
            </a:pPr>
            <a:r>
              <a:rPr lang="pl-PL" sz="1400" dirty="0"/>
              <a:t>Zgodnie z decyzją z dnia 05 czerwca 2023r. (DNI.tr.602.1432023) </a:t>
            </a:r>
            <a:r>
              <a:rPr lang="pl-PL" sz="1400" u="sng" dirty="0">
                <a:solidFill>
                  <a:srgbClr val="FF0000"/>
                </a:solidFill>
              </a:rPr>
              <a:t>Minister Rolnictwa i Rozwoju Wsi </a:t>
            </a:r>
            <a:r>
              <a:rPr lang="pl-PL" sz="1400" dirty="0"/>
              <a:t>wyraził zgodę na przeznaczenie na cele nierolnicze, zgodnie z projektem miejscowego planu zagospodarowania przestrzennego, gruntów rolnych klasy III o łącznej powierzchni 0.2143ha, położonych na terenie gminy Mszczonów w obrębie Powązki, w granicach wydzielenia planistycznego nr 5U, w granicach działki nr 31.</a:t>
            </a:r>
          </a:p>
          <a:p>
            <a:pPr fontAlgn="auto">
              <a:lnSpc>
                <a:spcPct val="150000"/>
              </a:lnSpc>
            </a:pPr>
            <a:endParaRPr lang="pl-PL" sz="1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250F1CE-C6F3-1BA6-7230-E9CC88B4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buFont typeface="Wingdings" pitchFamily="2" charset="2"/>
              <a:buChar char="Ø"/>
            </a:pPr>
            <a:r>
              <a:rPr lang="pl-PL" sz="1400" b="1" dirty="0">
                <a:solidFill>
                  <a:srgbClr val="000000"/>
                </a:solidFill>
              </a:rPr>
              <a:t>Wprowadzenie zmian wynikających z uzyskanych uzgodnień i opinii;</a:t>
            </a:r>
          </a:p>
          <a:p>
            <a:pPr fontAlgn="auto">
              <a:spcBef>
                <a:spcPts val="0"/>
              </a:spcBef>
              <a:buFont typeface="Wingdings" pitchFamily="2" charset="2"/>
              <a:buChar char="Ø"/>
            </a:pPr>
            <a:r>
              <a:rPr lang="pl-PL" sz="1400" b="1" dirty="0">
                <a:solidFill>
                  <a:srgbClr val="000000"/>
                </a:solidFill>
              </a:rPr>
              <a:t>Ogłoszenie o wyłożeniu projektu planu do publicznego wglądu 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000000"/>
                </a:solidFill>
              </a:rPr>
              <a:t>  </a:t>
            </a:r>
            <a:r>
              <a:rPr lang="pl-PL" sz="1400" dirty="0">
                <a:solidFill>
                  <a:srgbClr val="C00000"/>
                </a:solidFill>
              </a:rPr>
              <a:t>wyłożenie od 21.06.2023r. do 13.07.2023r.,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</a:t>
            </a:r>
            <a:r>
              <a:rPr lang="pl-PL" sz="1400" i="1" u="sng" dirty="0">
                <a:solidFill>
                  <a:srgbClr val="C00000"/>
                </a:solidFill>
              </a:rPr>
              <a:t>dyskusja publiczna w dniu 27.06.2023r.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 </a:t>
            </a:r>
            <a:r>
              <a:rPr lang="pl-PL" sz="1400" b="1" u="sng" dirty="0">
                <a:solidFill>
                  <a:srgbClr val="C00000"/>
                </a:solidFill>
              </a:rPr>
              <a:t>Brak  uwag do dnia 31.07.2023r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endParaRPr lang="pl-PL" sz="1400" b="1" u="sng" dirty="0">
              <a:solidFill>
                <a:srgbClr val="C00000"/>
              </a:solidFill>
            </a:endParaRPr>
          </a:p>
          <a:p>
            <a:pPr marL="0" indent="0" algn="ctr" fontAlgn="auto">
              <a:spcBef>
                <a:spcPts val="0"/>
              </a:spcBef>
              <a:buFont typeface="Wingdings 3"/>
              <a:buNone/>
            </a:pPr>
            <a:r>
              <a:rPr lang="pl-PL" sz="1400" b="1" u="sng" dirty="0">
                <a:solidFill>
                  <a:srgbClr val="000000"/>
                </a:solidFill>
              </a:rPr>
              <a:t>09 sierpnia 2023r po wyznaczonym w obwieszczeniu terminie wpłynęła uwaga do Projektu MPZP</a:t>
            </a:r>
          </a:p>
          <a:p>
            <a:pPr marL="0" indent="0" algn="ctr" fontAlgn="auto">
              <a:spcBef>
                <a:spcPts val="0"/>
              </a:spcBef>
              <a:buFont typeface="Wingdings 3"/>
              <a:buNone/>
            </a:pPr>
            <a:r>
              <a:rPr lang="pl-PL" sz="1400" b="1" u="sng" dirty="0">
                <a:solidFill>
                  <a:srgbClr val="000000"/>
                </a:solidFill>
              </a:rPr>
              <a:t>dotycząca działek 3/1 i 2/2. </a:t>
            </a:r>
          </a:p>
          <a:p>
            <a:pPr marL="0" indent="0" fontAlgn="auto">
              <a:spcBef>
                <a:spcPts val="0"/>
              </a:spcBef>
              <a:buFont typeface="Wingdings 3"/>
              <a:buNone/>
            </a:pPr>
            <a:r>
              <a:rPr lang="pl-PL" sz="1400" b="1" u="sng" dirty="0">
                <a:solidFill>
                  <a:srgbClr val="C00000"/>
                </a:solidFill>
              </a:rPr>
              <a:t>Treść wniosku: </a:t>
            </a:r>
            <a:r>
              <a:rPr lang="pl-PL" sz="1200" dirty="0"/>
              <a:t>Zwracam się z uprzejmą prośba o udzielenie informacji na temat możliwości realizacji zamierzenia polegającego na budowie Placówki Opiekuńczo Rehabilitacyjnej Dom Seniora wraz z niezbędną infrastrukturą techniczną i towarzyszącą. </a:t>
            </a:r>
            <a:endParaRPr lang="pl-PL" sz="1200" b="1" u="sng" dirty="0"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buFont typeface="Wingdings 3"/>
              <a:buNone/>
            </a:pPr>
            <a:r>
              <a:rPr lang="pl-PL" sz="1200" b="1" u="sng" dirty="0">
                <a:solidFill>
                  <a:srgbClr val="C00000"/>
                </a:solidFill>
              </a:rPr>
              <a:t>Projekt planu wskazywał w tym terenie strefę P/U- teren obiektów produkcyjnych, składów , magazynów i usług (zgodnie z wcześniejszym wnioskiem właścicieli)</a:t>
            </a:r>
          </a:p>
          <a:p>
            <a:pPr marL="0" indent="0" fontAlgn="auto">
              <a:spcBef>
                <a:spcPts val="0"/>
              </a:spcBef>
              <a:buFont typeface="Wingdings 3"/>
              <a:buNone/>
            </a:pPr>
            <a:endParaRPr lang="pl-PL" sz="1200" b="1" u="sng" dirty="0">
              <a:solidFill>
                <a:srgbClr val="C00000"/>
              </a:solidFill>
            </a:endParaRP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200" b="1" u="sng" dirty="0">
                <a:solidFill>
                  <a:srgbClr val="C00000"/>
                </a:solidFill>
              </a:rPr>
              <a:t>Po przeanalizowaniu zgodności ze studium podjęto decyzję o wprowadzeniu korekty do Projektu MPZP zgodnie z wnioskiem.</a:t>
            </a: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200" b="1" u="sng" dirty="0">
                <a:solidFill>
                  <a:srgbClr val="C00000"/>
                </a:solidFill>
              </a:rPr>
              <a:t>Zmieniono projekt planu zgodnie z nowym wnioskiem na teren 8U, </a:t>
            </a: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200" b="1" u="sng" dirty="0">
                <a:solidFill>
                  <a:srgbClr val="C00000"/>
                </a:solidFill>
              </a:rPr>
              <a:t>Wykonano korektę Prognozy oddziaływania na Środowisko,</a:t>
            </a: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200" b="1" u="sng" dirty="0">
                <a:solidFill>
                  <a:srgbClr val="C00000"/>
                </a:solidFill>
              </a:rPr>
              <a:t>Ponowiono uzgodnienia w niezbędnym zakresie</a:t>
            </a: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200" b="1" u="sng" dirty="0">
                <a:solidFill>
                  <a:srgbClr val="C00000"/>
                </a:solidFill>
              </a:rPr>
              <a:t>Ponownie wyłożono Projekt MPZP</a:t>
            </a: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200" b="1" u="sng" dirty="0">
              <a:solidFill>
                <a:srgbClr val="C00000"/>
              </a:solidFill>
            </a:endParaRP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200" b="1" u="sng" dirty="0">
              <a:solidFill>
                <a:srgbClr val="C00000"/>
              </a:solidFill>
            </a:endParaRP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wyłożenie od 19.06.2024r. do 11.07.2024r.,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</a:t>
            </a:r>
            <a:r>
              <a:rPr lang="pl-PL" sz="1400" i="1" u="sng" dirty="0">
                <a:solidFill>
                  <a:srgbClr val="C00000"/>
                </a:solidFill>
              </a:rPr>
              <a:t>dyskusja publiczna w dniu 21.06.2024r.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 </a:t>
            </a:r>
            <a:r>
              <a:rPr lang="pl-PL" sz="1400" b="1" u="sng" dirty="0">
                <a:solidFill>
                  <a:srgbClr val="C00000"/>
                </a:solidFill>
              </a:rPr>
              <a:t>Brak  uwag do dnia 25.07.2024r</a:t>
            </a:r>
          </a:p>
          <a:p>
            <a:pPr marL="0" indent="0" fontAlgn="auto">
              <a:spcBef>
                <a:spcPts val="0"/>
              </a:spcBef>
              <a:buFont typeface="Wingdings 3"/>
              <a:buNone/>
            </a:pPr>
            <a:endParaRPr lang="pl-PL" sz="14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7140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661F5A5-FBB3-21A7-F197-B87904B4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15825"/>
            <a:ext cx="5079483" cy="648072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0"/>
            <a:ext cx="752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Projekt miejscowego planu zagospodarowania przestrzennego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CABB3BF-845E-C389-7E6F-92452104D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206" y="2584435"/>
            <a:ext cx="4856721" cy="41598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8344</TotalTime>
  <Words>3630</Words>
  <Application>Microsoft Office PowerPoint</Application>
  <PresentationFormat>Pokaz na ekranie (4:3)</PresentationFormat>
  <Paragraphs>374</Paragraphs>
  <Slides>28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9" baseType="lpstr">
      <vt:lpstr>Arial</vt:lpstr>
      <vt:lpstr>Calibri</vt:lpstr>
      <vt:lpstr>Garamond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Hol</vt:lpstr>
      <vt:lpstr>MIEJSCOWY  PLAN ZAGOSPODAROWANIA PRZESTRZENNEGO  </vt:lpstr>
      <vt:lpstr>Prezentacja programu PowerPoint</vt:lpstr>
      <vt:lpstr>Lokalizacja terenu na tle układu komunikacyjnego fragmentu gminy Mszczonów</vt:lpstr>
      <vt:lpstr>Prezentacja programu PowerPoint</vt:lpstr>
      <vt:lpstr>Miejscowy plan zagospodarowania przestrzennego zgodnie z uchwałą  Nr XVI/125/11 Rady Miejskiej w Mszczonowie z dnia 19 grudnia 2011r. w sprawie miejscowego planu zagospodarowania przestrzennego obejmującego fragment miejscowości Powązki.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MIEJSCOWY PLAN ZAGOSPODAROWANIA PRZESTRZENNEGO GMINY ŻABIA WOLA OBEJMUJĄCY MIEJSCOWOŚĆ BOLESŁAWEK</dc:title>
  <dc:creator>Iwona</dc:creator>
  <cp:lastModifiedBy>Joanna Pływaczewska</cp:lastModifiedBy>
  <cp:revision>743</cp:revision>
  <dcterms:created xsi:type="dcterms:W3CDTF">2015-01-19T06:35:19Z</dcterms:created>
  <dcterms:modified xsi:type="dcterms:W3CDTF">2024-08-13T06:06:20Z</dcterms:modified>
</cp:coreProperties>
</file>