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sldIdLst>
    <p:sldId id="256" r:id="rId2"/>
    <p:sldId id="257" r:id="rId3"/>
    <p:sldId id="261" r:id="rId4"/>
    <p:sldId id="263" r:id="rId5"/>
    <p:sldId id="289" r:id="rId6"/>
    <p:sldId id="267" r:id="rId7"/>
    <p:sldId id="292" r:id="rId8"/>
    <p:sldId id="269" r:id="rId9"/>
    <p:sldId id="270" r:id="rId10"/>
    <p:sldId id="274" r:id="rId11"/>
    <p:sldId id="273" r:id="rId12"/>
    <p:sldId id="271" r:id="rId13"/>
    <p:sldId id="276" r:id="rId14"/>
    <p:sldId id="275" r:id="rId15"/>
    <p:sldId id="293" r:id="rId16"/>
    <p:sldId id="294" r:id="rId17"/>
    <p:sldId id="277" r:id="rId18"/>
    <p:sldId id="278" r:id="rId19"/>
    <p:sldId id="287" r:id="rId20"/>
    <p:sldId id="291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7C11"/>
    <a:srgbClr val="0A7394"/>
    <a:srgbClr val="089236"/>
    <a:srgbClr val="048626"/>
    <a:srgbClr val="0BCEE3"/>
    <a:srgbClr val="DCBD06"/>
    <a:srgbClr val="FCED96"/>
    <a:srgbClr val="609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385" autoAdjust="0"/>
  </p:normalViewPr>
  <p:slideViewPr>
    <p:cSldViewPr>
      <p:cViewPr varScale="1">
        <p:scale>
          <a:sx n="72" d="100"/>
          <a:sy n="72" d="100"/>
        </p:scale>
        <p:origin x="14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914606710365514E-2"/>
          <c:y val="9.1085337960685145E-2"/>
          <c:w val="0.97208543575094375"/>
          <c:h val="0.81966627501108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gradFill>
              <a:gsLst>
                <a:gs pos="10000">
                  <a:srgbClr val="052F61">
                    <a:lumMod val="75000"/>
                  </a:srgbClr>
                </a:gs>
                <a:gs pos="100000">
                  <a:srgbClr val="052F61">
                    <a:lumMod val="40000"/>
                    <a:lumOff val="60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0000">
                    <a:srgbClr val="052F61">
                      <a:lumMod val="75000"/>
                    </a:srgbClr>
                  </a:gs>
                  <a:gs pos="100000">
                    <a:srgbClr val="052F61">
                      <a:lumMod val="40000"/>
                      <a:lumOff val="60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EF-4659-A4A1-E9C84F4E66D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2EF-4659-A4A1-E9C84F4E66D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2EF-4659-A4A1-E9C84F4E66D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2EF-4659-A4A1-E9C84F4E66D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2EF-4659-A4A1-E9C84F4E66D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B2EF-4659-A4A1-E9C84F4E66D0}"/>
              </c:ext>
            </c:extLst>
          </c:dPt>
          <c:dPt>
            <c:idx val="7"/>
            <c:invertIfNegative val="0"/>
            <c:bubble3D val="0"/>
            <c:spPr>
              <a:gradFill>
                <a:gsLst>
                  <a:gs pos="10000">
                    <a:srgbClr val="E87D37">
                      <a:lumMod val="75000"/>
                    </a:srgbClr>
                  </a:gs>
                  <a:gs pos="100000">
                    <a:srgbClr val="E87D37">
                      <a:lumMod val="40000"/>
                      <a:lumOff val="60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3861-477F-BBF3-CA860BE17A2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128228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2EF-4659-A4A1-E9C84F4E66D0}"/>
                </c:ext>
              </c:extLst>
            </c:dLbl>
            <c:dLbl>
              <c:idx val="1"/>
              <c:layout>
                <c:manualLayout>
                  <c:x val="2.9394882050142036E-3"/>
                  <c:y val="-5.6120307620140973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248443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2EF-4659-A4A1-E9C84F4E66D0}"/>
                </c:ext>
              </c:extLst>
            </c:dLbl>
            <c:dLbl>
              <c:idx val="2"/>
              <c:layout>
                <c:manualLayout>
                  <c:x val="2.9394882050143116E-3"/>
                  <c:y val="2.8061255980376077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123019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2EF-4659-A4A1-E9C84F4E66D0}"/>
                </c:ext>
              </c:extLst>
            </c:dLbl>
            <c:dLbl>
              <c:idx val="3"/>
              <c:layout>
                <c:manualLayout>
                  <c:x val="4.4092323075213867E-3"/>
                  <c:y val="-2.8061255980376077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145024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2EF-4659-A4A1-E9C84F4E66D0}"/>
                </c:ext>
              </c:extLst>
            </c:dLbl>
            <c:dLbl>
              <c:idx val="4"/>
              <c:layout>
                <c:manualLayout>
                  <c:x val="1.4697441025069134E-3"/>
                  <c:y val="-1.68166940886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EF-4659-A4A1-E9C84F4E66D0}"/>
                </c:ext>
              </c:extLst>
            </c:dLbl>
            <c:dLbl>
              <c:idx val="5"/>
              <c:layout>
                <c:manualLayout>
                  <c:x val="-7.34872051253575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EF-4659-A4A1-E9C84F4E66D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219 135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B2EF-4659-A4A1-E9C84F4E66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Arkusz1!$B$2:$B$7</c:f>
              <c:numCache>
                <c:formatCode>#,##0</c:formatCode>
                <c:ptCount val="6"/>
                <c:pt idx="0">
                  <c:v>128228</c:v>
                </c:pt>
                <c:pt idx="1">
                  <c:v>248443</c:v>
                </c:pt>
                <c:pt idx="2">
                  <c:v>123019</c:v>
                </c:pt>
                <c:pt idx="3" formatCode="General">
                  <c:v>145024</c:v>
                </c:pt>
                <c:pt idx="4" formatCode="General">
                  <c:v>197555</c:v>
                </c:pt>
                <c:pt idx="5" formatCode="General">
                  <c:v>223393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2EF-4659-A4A1-E9C84F4E66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97108352"/>
        <c:axId val="101000704"/>
      </c:barChart>
      <c:catAx>
        <c:axId val="9710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pPr>
            <a:endParaRPr lang="pl-PL"/>
          </a:p>
        </c:txPr>
        <c:crossAx val="101000704"/>
        <c:crosses val="autoZero"/>
        <c:auto val="1"/>
        <c:lblAlgn val="ctr"/>
        <c:lblOffset val="100"/>
        <c:noMultiLvlLbl val="0"/>
      </c:catAx>
      <c:valAx>
        <c:axId val="101000704"/>
        <c:scaling>
          <c:orientation val="minMax"/>
        </c:scaling>
        <c:delete val="1"/>
        <c:axPos val="l"/>
        <c:majorGridlines/>
        <c:numFmt formatCode="#,##0" sourceLinked="1"/>
        <c:majorTickMark val="none"/>
        <c:minorTickMark val="none"/>
        <c:tickLblPos val="none"/>
        <c:crossAx val="97108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116650121312687E-3"/>
          <c:y val="4.6260883321601019E-2"/>
          <c:w val="0.90333724241386648"/>
          <c:h val="0.764455588723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F4-4524-ADC3-E5F003DAB8F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3F4-4524-ADC3-E5F003DAB8F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3F4-4524-ADC3-E5F003DAB8F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3F4-4524-ADC3-E5F003DAB8F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3F4-4524-ADC3-E5F003DAB8F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53F4-4524-ADC3-E5F003DAB8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6000</a:t>
                    </a:r>
                    <a:endParaRPr lang="en-US" sz="1600" dirty="0">
                      <a:solidFill>
                        <a:schemeClr val="bg1"/>
                      </a:solidFill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3F4-4524-ADC3-E5F003DAB8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9000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3F4-4524-ADC3-E5F003DAB8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14086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3F4-4524-ADC3-E5F003DAB8F1}"/>
                </c:ext>
              </c:extLst>
            </c:dLbl>
            <c:dLbl>
              <c:idx val="3"/>
              <c:layout>
                <c:manualLayout>
                  <c:x val="4.672034233135244E-3"/>
                  <c:y val="3.4012922232265408E-3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52420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3F4-4524-ADC3-E5F003DAB8F1}"/>
                </c:ext>
              </c:extLst>
            </c:dLbl>
            <c:dLbl>
              <c:idx val="4"/>
              <c:layout>
                <c:manualLayout>
                  <c:x val="8.0994584831076122E-4"/>
                  <c:y val="-5.6120665617607922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77400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3F4-4524-ADC3-E5F003DAB8F1}"/>
                </c:ext>
              </c:extLst>
            </c:dLbl>
            <c:dLbl>
              <c:idx val="5"/>
              <c:layout>
                <c:manualLayout>
                  <c:x val="1.422333002426253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106 </a:t>
                    </a:r>
                    <a:r>
                      <a:rPr lang="pl-PL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639</a:t>
                    </a:r>
                    <a:endParaRPr lang="en-US" sz="1600" b="1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3F4-4524-ADC3-E5F003DAB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Arkusz1!$B$2:$B$9</c:f>
              <c:numCache>
                <c:formatCode>#,##0</c:formatCode>
                <c:ptCount val="5"/>
                <c:pt idx="0">
                  <c:v>6000</c:v>
                </c:pt>
                <c:pt idx="1">
                  <c:v>9000</c:v>
                </c:pt>
                <c:pt idx="2">
                  <c:v>14085.5</c:v>
                </c:pt>
                <c:pt idx="3">
                  <c:v>52419.7</c:v>
                </c:pt>
                <c:pt idx="4" formatCode="General">
                  <c:v>77400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F4-4524-ADC3-E5F003DAB8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63870464"/>
        <c:axId val="64045440"/>
      </c:barChart>
      <c:catAx>
        <c:axId val="6387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pl-PL"/>
          </a:p>
        </c:txPr>
        <c:crossAx val="64045440"/>
        <c:crosses val="autoZero"/>
        <c:auto val="1"/>
        <c:lblAlgn val="ctr"/>
        <c:lblOffset val="100"/>
        <c:noMultiLvlLbl val="0"/>
      </c:catAx>
      <c:valAx>
        <c:axId val="6404544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6387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800"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116650121312687E-3"/>
          <c:y val="4.6260883321601019E-2"/>
          <c:w val="0.90333724241386648"/>
          <c:h val="0.764455588723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F4-4524-ADC3-E5F003DAB8F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3F4-4524-ADC3-E5F003DAB8F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3F4-4524-ADC3-E5F003DAB8F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3F4-4524-ADC3-E5F003DAB8F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3F4-4524-ADC3-E5F003DAB8F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53F4-4524-ADC3-E5F003DAB8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13201</a:t>
                    </a:r>
                    <a:endParaRPr lang="en-US" sz="1600" dirty="0">
                      <a:solidFill>
                        <a:schemeClr val="bg1"/>
                      </a:solidFill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3F4-4524-ADC3-E5F003DAB8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10315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3F4-4524-ADC3-E5F003DAB8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5066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3F4-4524-ADC3-E5F003DAB8F1}"/>
                </c:ext>
              </c:extLst>
            </c:dLbl>
            <c:dLbl>
              <c:idx val="3"/>
              <c:layout>
                <c:manualLayout>
                  <c:x val="4.672034233135244E-3"/>
                  <c:y val="3.4012922232265408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10335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3F4-4524-ADC3-E5F003DAB8F1}"/>
                </c:ext>
              </c:extLst>
            </c:dLbl>
            <c:dLbl>
              <c:idx val="4"/>
              <c:layout>
                <c:manualLayout>
                  <c:x val="8.0994584831076122E-4"/>
                  <c:y val="-5.6120665617607922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10328</a:t>
                    </a:r>
                    <a:endParaRPr lang="en-US" sz="1600" b="1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3F4-4524-ADC3-E5F003DAB8F1}"/>
                </c:ext>
              </c:extLst>
            </c:dLbl>
            <c:dLbl>
              <c:idx val="5"/>
              <c:layout>
                <c:manualLayout>
                  <c:x val="1.422333002426253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106 </a:t>
                    </a:r>
                    <a:r>
                      <a:rPr lang="pl-PL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639</a:t>
                    </a:r>
                    <a:endParaRPr lang="en-US" sz="1600" b="1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3F4-4524-ADC3-E5F003DAB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5"/>
                <c:pt idx="0">
                  <c:v>2015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Arkusz1!$B$2:$B$9</c:f>
              <c:numCache>
                <c:formatCode>#,##0</c:formatCode>
                <c:ptCount val="5"/>
                <c:pt idx="0">
                  <c:v>13201</c:v>
                </c:pt>
                <c:pt idx="1">
                  <c:v>9659</c:v>
                </c:pt>
                <c:pt idx="2">
                  <c:v>5066</c:v>
                </c:pt>
                <c:pt idx="3">
                  <c:v>10335</c:v>
                </c:pt>
                <c:pt idx="4" formatCode="General">
                  <c:v>10328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F4-4524-ADC3-E5F003DAB8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63870464"/>
        <c:axId val="64045440"/>
      </c:barChart>
      <c:catAx>
        <c:axId val="6387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pl-PL"/>
          </a:p>
        </c:txPr>
        <c:crossAx val="64045440"/>
        <c:crosses val="autoZero"/>
        <c:auto val="1"/>
        <c:lblAlgn val="ctr"/>
        <c:lblOffset val="100"/>
        <c:noMultiLvlLbl val="0"/>
      </c:catAx>
      <c:valAx>
        <c:axId val="6404544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6387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800"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95013355122997E-2"/>
          <c:y val="7.1234714523333104E-2"/>
          <c:w val="0.91007977679827323"/>
          <c:h val="0.8495069731982209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Rodzina 3+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E2-47BD-8B0C-CCB80C52779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E2-47BD-8B0C-CCB80C52779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2AA-4767-AB42-35D4FA43C38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E2-47BD-8B0C-CCB80C527790}"/>
              </c:ext>
            </c:extLst>
          </c:dPt>
          <c:cat>
            <c:numRef>
              <c:f>Arkusz1!$A$2:$A$5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477</c:v>
                </c:pt>
                <c:pt idx="1">
                  <c:v>618</c:v>
                </c:pt>
                <c:pt idx="2">
                  <c:v>538</c:v>
                </c:pt>
                <c:pt idx="3">
                  <c:v>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5C-4EFE-9169-B089DFBD8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777967"/>
        <c:axId val="2133022175"/>
      </c:barChart>
      <c:catAx>
        <c:axId val="180777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33022175"/>
        <c:crosses val="autoZero"/>
        <c:auto val="1"/>
        <c:lblAlgn val="ctr"/>
        <c:lblOffset val="100"/>
        <c:noMultiLvlLbl val="0"/>
      </c:catAx>
      <c:valAx>
        <c:axId val="213302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0777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60498697976647E-2"/>
          <c:y val="2.8607619772326856E-2"/>
          <c:w val="0.77715867753372936"/>
          <c:h val="0.80326462161481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1"/>
              <c:layout>
                <c:manualLayout>
                  <c:x val="1.4619883040935672E-3"/>
                  <c:y val="-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General</c:formatCode>
                <c:ptCount val="1"/>
                <c:pt idx="0">
                  <c:v>2658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1-48BE-8F96-A71695AEEC2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21000">
                  <a:schemeClr val="bg2">
                    <a:lumMod val="75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1-48BE-8F96-A71695AEEC2E}"/>
                </c:ext>
              </c:extLst>
            </c:dLbl>
            <c:dLbl>
              <c:idx val="1"/>
              <c:layout>
                <c:manualLayout>
                  <c:x val="-1.4619883040935672E-3"/>
                  <c:y val="-3.27542971415874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General</c:formatCode>
                <c:ptCount val="1"/>
                <c:pt idx="0">
                  <c:v>1043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B1-48BE-8F96-A71695AEEC2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General</c:formatCode>
                <c:ptCount val="1"/>
                <c:pt idx="0">
                  <c:v>2214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1-48BE-8F96-A71695AEEC2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14000"/>
                  </a:schemeClr>
                </a:gs>
                <a:gs pos="100000">
                  <a:schemeClr val="accent4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General</c:formatCode>
                <c:ptCount val="1"/>
                <c:pt idx="0">
                  <c:v>2821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4-449D-A764-F01FA611A1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2"/>
        <c:overlap val="-62"/>
        <c:axId val="65119744"/>
        <c:axId val="65121280"/>
      </c:barChart>
      <c:catAx>
        <c:axId val="651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21280"/>
        <c:crosses val="autoZero"/>
        <c:auto val="1"/>
        <c:lblAlgn val="ctr"/>
        <c:lblOffset val="100"/>
        <c:noMultiLvlLbl val="0"/>
      </c:catAx>
      <c:valAx>
        <c:axId val="651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998362030570843"/>
          <c:y val="0.87374348859516393"/>
          <c:w val="0.29498307955949832"/>
          <c:h val="4.9973125051833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60498697976647E-2"/>
          <c:y val="2.8607619772326856E-2"/>
          <c:w val="0.77715867753372936"/>
          <c:h val="0.80326462161481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1"/>
              <c:layout>
                <c:manualLayout>
                  <c:x val="1.4619883040935672E-3"/>
                  <c:y val="-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980</c:v>
                </c:pt>
                <c:pt idx="1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1-48BE-8F96-A71695AEEC2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21000">
                  <a:schemeClr val="bg2">
                    <a:lumMod val="75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1-48BE-8F96-A71695AEEC2E}"/>
                </c:ext>
              </c:extLst>
            </c:dLbl>
            <c:dLbl>
              <c:idx val="1"/>
              <c:layout>
                <c:manualLayout>
                  <c:x val="-1.4619883040935672E-3"/>
                  <c:y val="-3.27542971415874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1200</c:v>
                </c:pt>
                <c:pt idx="1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B1-48BE-8F96-A71695AEEC2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  <c:pt idx="0">
                  <c:v>678</c:v>
                </c:pt>
                <c:pt idx="1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1-48BE-8F96-A71695AEEC2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14000"/>
                  </a:schemeClr>
                </a:gs>
                <a:gs pos="100000">
                  <a:schemeClr val="accent4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  <c:pt idx="0">
                  <c:v>514</c:v>
                </c:pt>
                <c:pt idx="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4-449D-A764-F01FA611A1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2"/>
        <c:overlap val="-62"/>
        <c:axId val="65119744"/>
        <c:axId val="65121280"/>
      </c:barChart>
      <c:catAx>
        <c:axId val="651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21280"/>
        <c:crosses val="autoZero"/>
        <c:auto val="1"/>
        <c:lblAlgn val="ctr"/>
        <c:lblOffset val="100"/>
        <c:noMultiLvlLbl val="0"/>
      </c:catAx>
      <c:valAx>
        <c:axId val="651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194411043807326"/>
          <c:y val="0.90852053214744533"/>
          <c:w val="0.29498307955949832"/>
          <c:h val="4.9973125051833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54559640155234"/>
          <c:y val="5.6113699784991207E-2"/>
          <c:w val="0.86451848206474191"/>
          <c:h val="0.54459602527823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Upowszechnianie kultury fizycznej i sportu w obszarach szkolenia dzieci i młodzieży i organizacja stacjonarnego letniego wypoczynku 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6105129926829556E-4"/>
                  <c:y val="2.6385957115876014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397</a:t>
                    </a:r>
                    <a:r>
                      <a:rPr lang="en-US" sz="1400" b="0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800</a:t>
                    </a:r>
                    <a:endParaRPr lang="en-US" sz="1400" b="0" dirty="0">
                      <a:solidFill>
                        <a:schemeClr val="tx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DDF-439F-B18D-59B192C2BD9D}"/>
                </c:ext>
              </c:extLst>
            </c:dLbl>
            <c:dLbl>
              <c:idx val="1"/>
              <c:layout>
                <c:manualLayout>
                  <c:x val="4.8951417478586307E-5"/>
                  <c:y val="4.8262611343837612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410500</a:t>
                    </a:r>
                    <a:endParaRPr lang="en-US" sz="1400" b="0" dirty="0">
                      <a:solidFill>
                        <a:schemeClr val="tx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DDF-439F-B18D-59B192C2BD9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450750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DDF-439F-B18D-59B192C2BD9D}"/>
                </c:ext>
              </c:extLst>
            </c:dLbl>
            <c:dLbl>
              <c:idx val="3"/>
              <c:tx>
                <c:rich>
                  <a:bodyPr lIns="38100" tIns="19050" rIns="38100" bIns="19050">
                    <a:spAutoFit/>
                  </a:bodyPr>
                  <a:lstStyle/>
                  <a:p>
                    <a:pPr>
                      <a:defRPr sz="1400" b="0">
                        <a:latin typeface="Courier New" panose="02070309020205020404" pitchFamily="49" charset="0"/>
                        <a:cs typeface="Courier New" panose="02070309020205020404" pitchFamily="49" charset="0"/>
                      </a:defRPr>
                    </a:pPr>
                    <a:fld id="{BE69DE1E-C1AC-46C8-99BB-DF2621B0BC71}" type="VALUE">
                      <a:rPr lang="en-US" b="0"/>
                      <a:pPr>
                        <a:defRPr sz="1400" b="0">
                          <a:latin typeface="Courier New" panose="02070309020205020404" pitchFamily="49" charset="0"/>
                          <a:cs typeface="Courier New" panose="02070309020205020404" pitchFamily="49" charset="0"/>
                        </a:defRPr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FE3-4851-8E0D-8D30F3B15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400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397800</c:v>
                </c:pt>
                <c:pt idx="1">
                  <c:v>410500</c:v>
                </c:pt>
                <c:pt idx="2">
                  <c:v>450750</c:v>
                </c:pt>
                <c:pt idx="3">
                  <c:v>681000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DF-439F-B18D-59B192C2BD9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Upowszechnianie kultury fizycznej i sportu w obszarach turystyki i krajoznawstwa</c:v>
                </c:pt>
              </c:strCache>
            </c:strRef>
          </c:tx>
          <c:spPr>
            <a:gradFill>
              <a:gsLst>
                <a:gs pos="10000">
                  <a:srgbClr val="FFFF00"/>
                </a:gs>
                <a:gs pos="87000">
                  <a:srgbClr val="FFC000"/>
                </a:gs>
              </a:gsLst>
              <a:lin ang="6120000" scaled="1"/>
            </a:gradFill>
          </c:spPr>
          <c:invertIfNegative val="0"/>
          <c:dLbls>
            <c:dLbl>
              <c:idx val="0"/>
              <c:layout>
                <c:manualLayout>
                  <c:x val="2.9827358310653583E-3"/>
                  <c:y val="-4.3753393471855891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40000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DDF-439F-B18D-59B192C2BD9D}"/>
                </c:ext>
              </c:extLst>
            </c:dLbl>
            <c:dLbl>
              <c:idx val="1"/>
              <c:layout>
                <c:manualLayout>
                  <c:x val="2.9827358310653583E-3"/>
                  <c:y val="-4.3753393471855891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40000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DDF-439F-B18D-59B192C2BD9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0" dirty="0"/>
                      <a:t>40000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DDF-439F-B18D-59B192C2B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Arkusz1!$C$2:$C$5</c:f>
              <c:numCache>
                <c:formatCode>#,##0</c:formatCode>
                <c:ptCount val="4"/>
                <c:pt idx="0">
                  <c:v>40000</c:v>
                </c:pt>
                <c:pt idx="1">
                  <c:v>40000</c:v>
                </c:pt>
                <c:pt idx="2">
                  <c:v>40000</c:v>
                </c:pt>
                <c:pt idx="3">
                  <c:v>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DDF-439F-B18D-59B192C2BD9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Małe Granty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30000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DDF-439F-B18D-59B192C2B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10000</c:v>
                </c:pt>
                <c:pt idx="1">
                  <c:v>10000</c:v>
                </c:pt>
                <c:pt idx="2" formatCode="#,##0">
                  <c:v>30000</c:v>
                </c:pt>
                <c:pt idx="3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DDF-439F-B18D-59B192C2BD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-62"/>
        <c:axId val="65600896"/>
        <c:axId val="115209344"/>
      </c:barChart>
      <c:catAx>
        <c:axId val="6560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 b="1">
                <a:latin typeface="Courier New" panose="02070309020205020404" pitchFamily="49" charset="0"/>
                <a:cs typeface="Courier New" panose="02070309020205020404" pitchFamily="49" charset="0"/>
              </a:defRPr>
            </a:pPr>
            <a:endParaRPr lang="pl-PL"/>
          </a:p>
        </c:txPr>
        <c:crossAx val="115209344"/>
        <c:crosses val="autoZero"/>
        <c:auto val="1"/>
        <c:lblAlgn val="ctr"/>
        <c:lblOffset val="100"/>
        <c:noMultiLvlLbl val="0"/>
      </c:catAx>
      <c:valAx>
        <c:axId val="115209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 b="1">
                <a:latin typeface="Courier New" panose="02070309020205020404" pitchFamily="49" charset="0"/>
                <a:cs typeface="Courier New" panose="02070309020205020404" pitchFamily="49" charset="0"/>
              </a:defRPr>
            </a:pPr>
            <a:endParaRPr lang="pl-PL"/>
          </a:p>
        </c:txPr>
        <c:crossAx val="65600896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400">
                <a:latin typeface="Courier New" panose="02070309020205020404" pitchFamily="49" charset="0"/>
                <a:cs typeface="Courier New" panose="02070309020205020404" pitchFamily="49" charset="0"/>
              </a:defRPr>
            </a:pPr>
            <a:endParaRPr lang="pl-PL"/>
          </a:p>
        </c:txPr>
      </c:legendEntry>
      <c:layout>
        <c:manualLayout>
          <c:xMode val="edge"/>
          <c:yMode val="edge"/>
          <c:x val="0.11696344930541233"/>
          <c:y val="0.6864036591525291"/>
          <c:w val="0.84810218148373961"/>
          <c:h val="0.26696767916787939"/>
        </c:manualLayout>
      </c:layout>
      <c:overlay val="0"/>
      <c:txPr>
        <a:bodyPr/>
        <a:lstStyle/>
        <a:p>
          <a:pPr>
            <a:defRPr sz="1400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431167889886763"/>
          <c:y val="0.21740455879734916"/>
          <c:w val="0.62490872927699392"/>
          <c:h val="0.778345527635446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KS MSZCZONOWIANKA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4.2328630152205478E-3"/>
                  <c:y val="-1.9763608567259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260.000zł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9EB-4E0C-A694-B2010103E30D}"/>
                </c:ext>
              </c:extLst>
            </c:dLbl>
            <c:dLbl>
              <c:idx val="1"/>
              <c:layout>
                <c:manualLayout>
                  <c:x val="1.4109543384068441E-3"/>
                  <c:y val="-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</a:t>
                    </a:r>
                    <a:r>
                      <a:rPr lang="pl-PL" b="1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56</a:t>
                    </a:r>
                    <a:r>
                      <a:rPr lang="pl-PL" b="1" baseline="0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9EB-4E0C-A694-B2010103E30D}"/>
                </c:ext>
              </c:extLst>
            </c:dLbl>
            <c:dLbl>
              <c:idx val="9"/>
              <c:layout>
                <c:manualLayout>
                  <c:x val="7.8901960454686323E-2"/>
                  <c:y val="-4.25002978250073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 formatCode="#,##0">
                  <c:v>260000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EB-4E0C-A694-B2010103E30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LKS OSUCHÓW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70.000zł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9EB-4E0C-A694-B2010103E30D}"/>
                </c:ext>
              </c:extLst>
            </c:dLbl>
            <c:dLbl>
              <c:idx val="1"/>
              <c:layout>
                <c:manualLayout>
                  <c:x val="0.14593399735695767"/>
                  <c:y val="-3.9527217134519557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53.000zł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9EB-4E0C-A694-B2010103E30D}"/>
                </c:ext>
              </c:extLst>
            </c:dLbl>
            <c:dLbl>
              <c:idx val="2"/>
              <c:layout>
                <c:manualLayout>
                  <c:x val="0.1269858904566159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21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9EB-4E0C-A694-B2010103E30D}"/>
                </c:ext>
              </c:extLst>
            </c:dLbl>
            <c:dLbl>
              <c:idx val="3"/>
              <c:layout>
                <c:manualLayout>
                  <c:x val="0.1213420731029885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36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</c:strCache>
            </c:strRef>
          </c:cat>
          <c:val>
            <c:numRef>
              <c:f>Arkusz1!$C$2:$C$9</c:f>
              <c:numCache>
                <c:formatCode>#,##0</c:formatCode>
                <c:ptCount val="8"/>
                <c:pt idx="0">
                  <c:v>70000</c:v>
                </c:pt>
                <c:pt idx="1">
                  <c:v>53000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EB-4E0C-A694-B2010103E30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UKS OLIMPIJCZYK</c:v>
                </c:pt>
              </c:strCache>
            </c:strRef>
          </c:tx>
          <c:spPr>
            <a:gradFill>
              <a:gsLst>
                <a:gs pos="0">
                  <a:srgbClr val="DCBD06"/>
                </a:gs>
                <a:gs pos="100000">
                  <a:srgbClr val="FFFF00"/>
                </a:gs>
              </a:gsLst>
              <a:lin ang="0" scaled="1"/>
            </a:gradFill>
          </c:spPr>
          <c:invertIfNegative val="0"/>
          <c:dLbls>
            <c:dLbl>
              <c:idx val="0"/>
              <c:layout>
                <c:manualLayout>
                  <c:x val="-4.1790534738243672E-3"/>
                  <c:y val="-7.3125351698861113E-2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9EB-4E0C-A694-B2010103E30D}"/>
                </c:ext>
              </c:extLst>
            </c:dLbl>
            <c:dLbl>
              <c:idx val="1"/>
              <c:layout>
                <c:manualLayout>
                  <c:x val="7.7096100433285325E-2"/>
                  <c:y val="-5.9290825701779288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9EB-4E0C-A694-B2010103E30D}"/>
                </c:ext>
              </c:extLst>
            </c:dLbl>
            <c:dLbl>
              <c:idx val="2"/>
              <c:layout>
                <c:manualLayout>
                  <c:x val="0.2624373958449063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9EB-4E0C-A694-B2010103E30D}"/>
                </c:ext>
              </c:extLst>
            </c:dLbl>
            <c:dLbl>
              <c:idx val="3"/>
              <c:layout>
                <c:manualLayout>
                  <c:x val="0.12502814350741531"/>
                  <c:y val="-1.9763608567259778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46.000zł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9EB-4E0C-A694-B2010103E30D}"/>
                </c:ext>
              </c:extLst>
            </c:dLbl>
            <c:dLbl>
              <c:idx val="4"/>
              <c:layout>
                <c:manualLayout>
                  <c:x val="8.6266841644794395E-2"/>
                  <c:y val="-1.6692269630857039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13.000zł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9EB-4E0C-A694-B2010103E30D}"/>
                </c:ext>
              </c:extLst>
            </c:dLbl>
            <c:dLbl>
              <c:idx val="6"/>
              <c:layout>
                <c:manualLayout>
                  <c:x val="0.10723252971892035"/>
                  <c:y val="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11.000</a:t>
                    </a:r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A9EB-4E0C-A694-B2010103E30D}"/>
                </c:ext>
              </c:extLst>
            </c:dLbl>
            <c:dLbl>
              <c:idx val="7"/>
              <c:layout>
                <c:manualLayout>
                  <c:x val="0.1171092100877680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70.000zł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A9EB-4E0C-A694-B2010103E30D}"/>
                </c:ext>
              </c:extLst>
            </c:dLbl>
            <c:dLbl>
              <c:idx val="8"/>
              <c:layout>
                <c:manualLayout>
                  <c:x val="0.1030092461381842"/>
                  <c:y val="2.1249312325404271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50000zł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A9EB-4E0C-A694-B2010103E30D}"/>
                </c:ext>
              </c:extLst>
            </c:dLbl>
            <c:dLbl>
              <c:idx val="9"/>
              <c:layout>
                <c:manualLayout>
                  <c:x val="7.9013442950784329E-2"/>
                  <c:y val="-1.9763608567259982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800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</c:strCache>
            </c:strRef>
          </c:cat>
          <c:val>
            <c:numRef>
              <c:f>Arkusz1!$D$2:$D$9</c:f>
              <c:numCache>
                <c:formatCode>General</c:formatCode>
                <c:ptCount val="8"/>
                <c:pt idx="3" formatCode="#,##0">
                  <c:v>40000</c:v>
                </c:pt>
                <c:pt idx="4" formatCode="#,##0">
                  <c:v>13000</c:v>
                </c:pt>
                <c:pt idx="6" formatCode="#,##0">
                  <c:v>11000</c:v>
                </c:pt>
                <c:pt idx="7" formatCode="#,##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9EB-4E0C-A694-B2010103E30D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UKS LUTKÓWKA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2"/>
              <c:layout>
                <c:manualLayout>
                  <c:x val="0.11188879643678717"/>
                  <c:y val="3.952721713452028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42.000zł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A9EB-4E0C-A694-B2010103E30D}"/>
                </c:ext>
              </c:extLst>
            </c:dLbl>
            <c:dLbl>
              <c:idx val="4"/>
              <c:layout>
                <c:manualLayout>
                  <c:x val="0.1467392511943143"/>
                  <c:y val="7.2465727616353461E-1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8</a:t>
                    </a:r>
                    <a:r>
                      <a:rPr lang="pl-PL" b="1" baseline="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A9EB-4E0C-A694-B2010103E30D}"/>
                </c:ext>
              </c:extLst>
            </c:dLbl>
            <c:dLbl>
              <c:idx val="5"/>
              <c:layout>
                <c:manualLayout>
                  <c:x val="0.1255749361182090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16000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A9EB-4E0C-A694-B2010103E30D}"/>
                </c:ext>
              </c:extLst>
            </c:dLbl>
            <c:dLbl>
              <c:idx val="10"/>
              <c:layout>
                <c:manualLayout>
                  <c:x val="9.5944895011665587E-2"/>
                  <c:y val="5.929082570177928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A9EB-4E0C-A694-B2010103E30D}"/>
                </c:ext>
              </c:extLst>
            </c:dLbl>
            <c:dLbl>
              <c:idx val="11"/>
              <c:layout>
                <c:manualLayout>
                  <c:x val="9.3122986334851707E-2"/>
                  <c:y val="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</c:strCache>
            </c:strRef>
          </c:cat>
          <c:val>
            <c:numRef>
              <c:f>Arkusz1!$E$2:$E$9</c:f>
              <c:numCache>
                <c:formatCode>General</c:formatCode>
                <c:ptCount val="8"/>
                <c:pt idx="2" formatCode="#,##0">
                  <c:v>42000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9EB-4E0C-A694-B2010103E30D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SKF FRESH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5"/>
              <c:layout>
                <c:manualLayout>
                  <c:x val="0.13317681255370709"/>
                  <c:y val="6.37479369762128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80.000zł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556-4DAC-8820-26DCAE41F026}"/>
                </c:ext>
              </c:extLst>
            </c:dLbl>
            <c:dLbl>
              <c:idx val="6"/>
              <c:layout>
                <c:manualLayout>
                  <c:x val="0.10277777777777777"/>
                  <c:y val="-6.850231289698978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45000zł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A9EB-4E0C-A694-B2010103E30D}"/>
                </c:ext>
              </c:extLst>
            </c:dLbl>
            <c:dLbl>
              <c:idx val="9"/>
              <c:layout>
                <c:manualLayout>
                  <c:x val="0.1612850765119665"/>
                  <c:y val="-2.125098549960312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6400zł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</c:strCache>
            </c:strRef>
          </c:cat>
          <c:val>
            <c:numRef>
              <c:f>Arkusz1!$F$2:$F$9</c:f>
              <c:numCache>
                <c:formatCode>General</c:formatCode>
                <c:ptCount val="8"/>
                <c:pt idx="5">
                  <c:v>55000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A9EB-4E0C-A694-B2010103E3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5507712"/>
        <c:axId val="65509248"/>
      </c:barChart>
      <c:catAx>
        <c:axId val="655077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chemeClr val="tx1"/>
                </a:solidFill>
                <a:latin typeface="+mj-lt"/>
                <a:cs typeface="Courier New" panose="02070309020205020404" pitchFamily="49" charset="0"/>
              </a:defRPr>
            </a:pPr>
            <a:endParaRPr lang="pl-PL"/>
          </a:p>
        </c:txPr>
        <c:crossAx val="65509248"/>
        <c:crosses val="autoZero"/>
        <c:auto val="1"/>
        <c:lblAlgn val="ctr"/>
        <c:lblOffset val="100"/>
        <c:noMultiLvlLbl val="0"/>
      </c:catAx>
      <c:valAx>
        <c:axId val="6550924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one"/>
        <c:crossAx val="6550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67395618942528"/>
          <c:y val="7.2863856326758791E-2"/>
          <c:w val="0.78532069883007349"/>
          <c:h val="0.6749656908703746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lumMod val="114000"/>
                    </a:schemeClr>
                  </a:gs>
                  <a:gs pos="100000">
                    <a:schemeClr val="accent1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70B1-4AB4-B1C7-EFC6705C2AA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lumMod val="114000"/>
                    </a:schemeClr>
                  </a:gs>
                  <a:gs pos="100000">
                    <a:schemeClr val="accent2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70B1-4AB4-B1C7-EFC6705C2AA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lumMod val="114000"/>
                    </a:schemeClr>
                  </a:gs>
                  <a:gs pos="100000">
                    <a:schemeClr val="accent3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70B1-4AB4-B1C7-EFC6705C2AA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lumMod val="114000"/>
                    </a:schemeClr>
                  </a:gs>
                  <a:gs pos="100000">
                    <a:schemeClr val="accent4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70B1-4AB4-B1C7-EFC6705C2AA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8000"/>
                      <a:lumMod val="114000"/>
                    </a:schemeClr>
                  </a:gs>
                  <a:gs pos="100000">
                    <a:schemeClr val="accent5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9-70B1-4AB4-B1C7-EFC6705C2AA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8000"/>
                      <a:lumMod val="114000"/>
                    </a:schemeClr>
                  </a:gs>
                  <a:gs pos="100000">
                    <a:schemeClr val="accent6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B-7DD7-4AA6-8597-7E8F3CFA753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8000"/>
                      <a:lumMod val="114000"/>
                    </a:schemeClr>
                  </a:gs>
                  <a:gs pos="100000">
                    <a:schemeClr val="accent1">
                      <a:lumMod val="6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C-517E-4D16-9EBF-750D5F5D7BA2}"/>
              </c:ext>
            </c:extLst>
          </c:dPt>
          <c:dLbls>
            <c:dLbl>
              <c:idx val="0"/>
              <c:layout>
                <c:manualLayout>
                  <c:x val="2.6949095360454343E-3"/>
                  <c:y val="1.1644814720141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B1-4AB4-B1C7-EFC6705C2AAE}"/>
                </c:ext>
              </c:extLst>
            </c:dLbl>
            <c:dLbl>
              <c:idx val="1"/>
              <c:layout>
                <c:manualLayout>
                  <c:x val="7.0588487109994914E-3"/>
                  <c:y val="-1.4451568320298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B1-4AB4-B1C7-EFC6705C2AAE}"/>
                </c:ext>
              </c:extLst>
            </c:dLbl>
            <c:dLbl>
              <c:idx val="2"/>
              <c:layout>
                <c:manualLayout>
                  <c:x val="-8.7999906228563803E-4"/>
                  <c:y val="-5.96095650165285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0B1-4AB4-B1C7-EFC6705C2AAE}"/>
                </c:ext>
              </c:extLst>
            </c:dLbl>
            <c:dLbl>
              <c:idx val="3"/>
              <c:layout>
                <c:manualLayout>
                  <c:x val="-1.5795900353579469E-3"/>
                  <c:y val="-4.20425142040767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B1-4AB4-B1C7-EFC6705C2AAE}"/>
                </c:ext>
              </c:extLst>
            </c:dLbl>
            <c:dLbl>
              <c:idx val="6"/>
              <c:layout>
                <c:manualLayout>
                  <c:x val="-3.2361338036854806E-3"/>
                  <c:y val="-5.6699840246598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17E-4D16-9EBF-750D5F5D7B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Arkusz1!$A$2:$A$8</c:f>
              <c:strCache>
                <c:ptCount val="6"/>
                <c:pt idx="0">
                  <c:v>KS MSZCZONOWIANKA</c:v>
                </c:pt>
                <c:pt idx="1">
                  <c:v>LKS OSUCHÓW</c:v>
                </c:pt>
                <c:pt idx="2">
                  <c:v>UKS OLIMPIJCZYK 2008</c:v>
                </c:pt>
                <c:pt idx="3">
                  <c:v>UKS LUTKÓWKA</c:v>
                </c:pt>
                <c:pt idx="4">
                  <c:v>MWOPR</c:v>
                </c:pt>
                <c:pt idx="5">
                  <c:v>SKF FRESH</c:v>
                </c:pt>
              </c:strCache>
            </c:strRef>
          </c:cat>
          <c:val>
            <c:numRef>
              <c:f>Arkusz1!$B$2:$B$8</c:f>
              <c:numCache>
                <c:formatCode>#,##0</c:formatCode>
                <c:ptCount val="7"/>
                <c:pt idx="0">
                  <c:v>260000</c:v>
                </c:pt>
                <c:pt idx="1">
                  <c:v>123000</c:v>
                </c:pt>
                <c:pt idx="2">
                  <c:v>127000</c:v>
                </c:pt>
                <c:pt idx="3">
                  <c:v>42000</c:v>
                </c:pt>
                <c:pt idx="4">
                  <c:v>49000</c:v>
                </c:pt>
                <c:pt idx="5">
                  <c:v>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B1-4AB4-B1C7-EFC6705C2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3.7238471974062007E-2"/>
          <c:y val="0.7874161682865235"/>
          <c:w val="0.93453594350882507"/>
          <c:h val="0.162172025102442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431167889886763"/>
          <c:y val="0.21740455879734916"/>
          <c:w val="0.62490872927699392"/>
          <c:h val="0.778345527635446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KS MSZCZONOWIANKA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4.2328630152205478E-3"/>
                  <c:y val="-1.9763608567259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276.000zł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9EB-4E0C-A694-B2010103E30D}"/>
                </c:ext>
              </c:extLst>
            </c:dLbl>
            <c:dLbl>
              <c:idx val="1"/>
              <c:layout>
                <c:manualLayout>
                  <c:x val="1.4109543384068441E-3"/>
                  <c:y val="-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</a:t>
                    </a:r>
                    <a:r>
                      <a:rPr lang="en-US" b="1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56</a:t>
                    </a:r>
                    <a:r>
                      <a:rPr lang="en-US" b="1" baseline="0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9EB-4E0C-A694-B2010103E30D}"/>
                </c:ext>
              </c:extLst>
            </c:dLbl>
            <c:dLbl>
              <c:idx val="9"/>
              <c:layout>
                <c:manualLayout>
                  <c:x val="7.8901960454686323E-2"/>
                  <c:y val="-4.25002978250073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Arkusz1!$B$2:$B$10</c:f>
              <c:numCache>
                <c:formatCode>General</c:formatCode>
                <c:ptCount val="9"/>
                <c:pt idx="0" formatCode="#,##0">
                  <c:v>260000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EB-4E0C-A694-B2010103E30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LKS OSUCHÓW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74.000zł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9EB-4E0C-A694-B2010103E30D}"/>
                </c:ext>
              </c:extLst>
            </c:dLbl>
            <c:dLbl>
              <c:idx val="1"/>
              <c:layout>
                <c:manualLayout>
                  <c:x val="0.14593399735695767"/>
                  <c:y val="-3.9527217134519557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60.000zł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9EB-4E0C-A694-B2010103E30D}"/>
                </c:ext>
              </c:extLst>
            </c:dLbl>
            <c:dLbl>
              <c:idx val="2"/>
              <c:layout>
                <c:manualLayout>
                  <c:x val="0.1269858904566159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21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9EB-4E0C-A694-B2010103E30D}"/>
                </c:ext>
              </c:extLst>
            </c:dLbl>
            <c:dLbl>
              <c:idx val="3"/>
              <c:layout>
                <c:manualLayout>
                  <c:x val="0.1213420731029885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36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Arkusz1!$C$2:$C$10</c:f>
              <c:numCache>
                <c:formatCode>#,##0</c:formatCode>
                <c:ptCount val="9"/>
                <c:pt idx="0">
                  <c:v>70000</c:v>
                </c:pt>
                <c:pt idx="1">
                  <c:v>53000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EB-4E0C-A694-B2010103E30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UKS OLIMPIJCZYK</c:v>
                </c:pt>
              </c:strCache>
            </c:strRef>
          </c:tx>
          <c:spPr>
            <a:gradFill>
              <a:gsLst>
                <a:gs pos="0">
                  <a:srgbClr val="DCBD06"/>
                </a:gs>
                <a:gs pos="100000">
                  <a:srgbClr val="FFFF00"/>
                </a:gs>
              </a:gsLst>
              <a:lin ang="0" scaled="1"/>
            </a:gradFill>
          </c:spPr>
          <c:invertIfNegative val="0"/>
          <c:dLbls>
            <c:dLbl>
              <c:idx val="0"/>
              <c:layout>
                <c:manualLayout>
                  <c:x val="-4.1790534738243672E-3"/>
                  <c:y val="-7.3125351698861113E-2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9EB-4E0C-A694-B2010103E30D}"/>
                </c:ext>
              </c:extLst>
            </c:dLbl>
            <c:dLbl>
              <c:idx val="1"/>
              <c:layout>
                <c:manualLayout>
                  <c:x val="7.7096100433285325E-2"/>
                  <c:y val="-5.9290825701779288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9EB-4E0C-A694-B2010103E30D}"/>
                </c:ext>
              </c:extLst>
            </c:dLbl>
            <c:dLbl>
              <c:idx val="2"/>
              <c:layout>
                <c:manualLayout>
                  <c:x val="0.2624373958449063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9EB-4E0C-A694-B2010103E30D}"/>
                </c:ext>
              </c:extLst>
            </c:dLbl>
            <c:dLbl>
              <c:idx val="3"/>
              <c:layout>
                <c:manualLayout>
                  <c:x val="0.12502814350741531"/>
                  <c:y val="-1.9763608567259778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56.000zł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9EB-4E0C-A694-B2010103E30D}"/>
                </c:ext>
              </c:extLst>
            </c:dLbl>
            <c:dLbl>
              <c:idx val="4"/>
              <c:layout>
                <c:manualLayout>
                  <c:x val="8.6266841644794395E-2"/>
                  <c:y val="-1.6692269630857039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17.000zł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9EB-4E0C-A694-B2010103E30D}"/>
                </c:ext>
              </c:extLst>
            </c:dLbl>
            <c:dLbl>
              <c:idx val="6"/>
              <c:layout>
                <c:manualLayout>
                  <c:x val="0.10723252971892035"/>
                  <c:y val="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15.000</a:t>
                    </a:r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A9EB-4E0C-A694-B2010103E30D}"/>
                </c:ext>
              </c:extLst>
            </c:dLbl>
            <c:dLbl>
              <c:idx val="7"/>
              <c:layout>
                <c:manualLayout>
                  <c:x val="0.1171092100877680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93.000zł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A9EB-4E0C-A694-B2010103E30D}"/>
                </c:ext>
              </c:extLst>
            </c:dLbl>
            <c:dLbl>
              <c:idx val="8"/>
              <c:layout>
                <c:manualLayout>
                  <c:x val="0.1030092461381842"/>
                  <c:y val="2.1249312325404271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50000zł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A9EB-4E0C-A694-B2010103E30D}"/>
                </c:ext>
              </c:extLst>
            </c:dLbl>
            <c:dLbl>
              <c:idx val="9"/>
              <c:layout>
                <c:manualLayout>
                  <c:x val="7.9013442950784329E-2"/>
                  <c:y val="-1.9763608567259982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800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Arkusz1!$D$2:$D$10</c:f>
              <c:numCache>
                <c:formatCode>General</c:formatCode>
                <c:ptCount val="9"/>
                <c:pt idx="3" formatCode="#,##0">
                  <c:v>40000</c:v>
                </c:pt>
                <c:pt idx="4" formatCode="#,##0">
                  <c:v>13000</c:v>
                </c:pt>
                <c:pt idx="6" formatCode="#,##0">
                  <c:v>11000</c:v>
                </c:pt>
                <c:pt idx="7" formatCode="#,##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9EB-4E0C-A694-B2010103E30D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UKS LUTKÓWKA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2"/>
              <c:layout>
                <c:manualLayout>
                  <c:x val="0.11188879643678717"/>
                  <c:y val="3.952721713452028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45.000zł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A9EB-4E0C-A694-B2010103E30D}"/>
                </c:ext>
              </c:extLst>
            </c:dLbl>
            <c:dLbl>
              <c:idx val="4"/>
              <c:layout>
                <c:manualLayout>
                  <c:x val="0.1467392511943143"/>
                  <c:y val="7.2465727616353461E-1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8</a:t>
                    </a:r>
                    <a:r>
                      <a:rPr lang="pl-PL" b="1" baseline="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A9EB-4E0C-A694-B2010103E30D}"/>
                </c:ext>
              </c:extLst>
            </c:dLbl>
            <c:dLbl>
              <c:idx val="5"/>
              <c:layout>
                <c:manualLayout>
                  <c:x val="0.1255749361182090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16000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A9EB-4E0C-A694-B2010103E30D}"/>
                </c:ext>
              </c:extLst>
            </c:dLbl>
            <c:dLbl>
              <c:idx val="10"/>
              <c:layout>
                <c:manualLayout>
                  <c:x val="9.5944895011665587E-2"/>
                  <c:y val="5.929082570177928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A9EB-4E0C-A694-B2010103E30D}"/>
                </c:ext>
              </c:extLst>
            </c:dLbl>
            <c:dLbl>
              <c:idx val="11"/>
              <c:layout>
                <c:manualLayout>
                  <c:x val="9.3122986334851707E-2"/>
                  <c:y val="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Arkusz1!$E$2:$E$10</c:f>
              <c:numCache>
                <c:formatCode>General</c:formatCode>
                <c:ptCount val="9"/>
                <c:pt idx="2" formatCode="#,##0">
                  <c:v>42000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9EB-4E0C-A694-B2010103E30D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SKF FRESH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5"/>
              <c:layout>
                <c:manualLayout>
                  <c:x val="0.13317681255370709"/>
                  <c:y val="6.37479369762128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85.000zł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556-4DAC-8820-26DCAE41F026}"/>
                </c:ext>
              </c:extLst>
            </c:dLbl>
            <c:dLbl>
              <c:idx val="6"/>
              <c:layout>
                <c:manualLayout>
                  <c:x val="0.10277777777777777"/>
                  <c:y val="-6.850231289698978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45000zł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A9EB-4E0C-A694-B2010103E30D}"/>
                </c:ext>
              </c:extLst>
            </c:dLbl>
            <c:dLbl>
              <c:idx val="9"/>
              <c:layout>
                <c:manualLayout>
                  <c:x val="0.1612850765119665"/>
                  <c:y val="-2.125098549960312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6400zł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Arkusz1!$F$2:$F$10</c:f>
              <c:numCache>
                <c:formatCode>General</c:formatCode>
                <c:ptCount val="9"/>
                <c:pt idx="5">
                  <c:v>55000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A9EB-4E0C-A694-B2010103E30D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UKS PIRANIE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0.11697963264852658"/>
                  <c:y val="3.040849867256128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b="1">
                        <a:latin typeface="Courier New" panose="02070309020205020404" pitchFamily="49" charset="0"/>
                        <a:cs typeface="Courier New" panose="02070309020205020404" pitchFamily="49" charset="0"/>
                      </a:defRPr>
                    </a:pPr>
                    <a:r>
                      <a: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11.000</a:t>
                    </a:r>
                    <a:r>
                      <a:rPr lang="en-US" baseline="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zł</a:t>
                    </a:r>
                    <a:endParaRPr lang="en-US" dirty="0">
                      <a:latin typeface="Courier New" panose="02070309020205020404" pitchFamily="49" charset="0"/>
                      <a:cs typeface="Courier New" panose="02070309020205020404" pitchFamily="49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38151089788209"/>
                      <c:h val="4.474103771356183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688A-47D3-B47B-1B3C5BFA9A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Arkusz1!$G$2:$G$10</c:f>
              <c:numCache>
                <c:formatCode>General</c:formatCode>
                <c:ptCount val="9"/>
                <c:pt idx="8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8A-47D3-B47B-1B3C5BFA9A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5507712"/>
        <c:axId val="65509248"/>
      </c:barChart>
      <c:catAx>
        <c:axId val="655077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chemeClr val="tx1"/>
                </a:solidFill>
                <a:latin typeface="+mj-lt"/>
                <a:cs typeface="Courier New" panose="02070309020205020404" pitchFamily="49" charset="0"/>
              </a:defRPr>
            </a:pPr>
            <a:endParaRPr lang="pl-PL"/>
          </a:p>
        </c:txPr>
        <c:crossAx val="65509248"/>
        <c:crosses val="autoZero"/>
        <c:auto val="1"/>
        <c:lblAlgn val="ctr"/>
        <c:lblOffset val="100"/>
        <c:noMultiLvlLbl val="0"/>
      </c:catAx>
      <c:valAx>
        <c:axId val="6550924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one"/>
        <c:crossAx val="6550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0.4791</cdr:x>
      <cdr:y>0.18571</cdr:y>
    </cdr:from>
    <cdr:to>
      <cdr:x>0.54502</cdr:x>
      <cdr:y>0.26761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573AD665-BFAF-4322-B2C8-523B2C255C8A}"/>
            </a:ext>
          </a:extLst>
        </cdr:cNvPr>
        <cdr:cNvSpPr txBox="1"/>
      </cdr:nvSpPr>
      <cdr:spPr>
        <a:xfrm xmlns:a="http://schemas.openxmlformats.org/drawingml/2006/main">
          <a:off x="3140400" y="699595"/>
          <a:ext cx="432062" cy="308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b="1" dirty="0">
            <a:solidFill>
              <a:schemeClr val="tx1"/>
            </a:solidFill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0.59994</cdr:x>
      <cdr:y>0.28567</cdr:y>
    </cdr:from>
    <cdr:to>
      <cdr:x>0.65487</cdr:x>
      <cdr:y>0.36213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1D67C792-9517-494F-AA71-E32A0847D349}"/>
            </a:ext>
          </a:extLst>
        </cdr:cNvPr>
        <cdr:cNvSpPr txBox="1"/>
      </cdr:nvSpPr>
      <cdr:spPr>
        <a:xfrm xmlns:a="http://schemas.openxmlformats.org/drawingml/2006/main">
          <a:off x="3932501" y="1076170"/>
          <a:ext cx="360025" cy="288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1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538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01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41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23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0643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244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860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7269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5858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70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97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89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049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671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36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46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38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51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22948B1-B567-4331-B217-01AA6044E2F6}" type="datetimeFigureOut">
              <a:rPr lang="pl-PL" smtClean="0"/>
              <a:t>2024-07-16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573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8.jpe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22.jpe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49741" y="3140968"/>
            <a:ext cx="8458200" cy="1222375"/>
          </a:xfrm>
          <a:effectLst/>
        </p:spPr>
        <p:txBody>
          <a:bodyPr>
            <a:noAutofit/>
          </a:bodyPr>
          <a:lstStyle/>
          <a:p>
            <a:r>
              <a:rPr lang="pl-PL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  <a:t>SPRAWOZDANIE </a:t>
            </a:r>
            <a:br>
              <a:rPr lang="pl-PL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</a:br>
            <a:r>
              <a:rPr lang="pl-PL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  <a:t>Z DZIAŁALNOŚCI </a:t>
            </a:r>
            <a:br>
              <a:rPr lang="pl-PL" sz="48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48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OSIR MSZCZONÓW</a:t>
            </a:r>
            <a:endParaRPr lang="pl-PL" sz="4800" b="1" cap="none" dirty="0">
              <a:ln w="18415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cs typeface="Courier New" panose="02070309020205020404" pitchFamily="49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4506978"/>
            <a:ext cx="1368152" cy="914400"/>
          </a:xfrm>
        </p:spPr>
        <p:txBody>
          <a:bodyPr>
            <a:normAutofit fontScale="92500"/>
          </a:bodyPr>
          <a:lstStyle/>
          <a:p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2023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80ECF32-DF4F-4203-B00A-81D398A2D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581128"/>
            <a:ext cx="1632600" cy="17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 idx="4294967295"/>
          </p:nvPr>
        </p:nvSpPr>
        <p:spPr>
          <a:xfrm>
            <a:off x="457200" y="200025"/>
            <a:ext cx="8686800" cy="841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IMPREZY SPORTOWO - REKREACYJNE</a:t>
            </a:r>
            <a:endParaRPr lang="pl-PL" sz="3600" dirty="0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294967295"/>
          </p:nvPr>
        </p:nvSpPr>
        <p:spPr>
          <a:xfrm>
            <a:off x="107504" y="1263960"/>
            <a:ext cx="8712200" cy="151130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PIKNIK RODZINNY DZIEŃ DZIECKA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RAJDY ROWEROWE WIOSNA  - JESIEŃ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NOCNY RAJD PIESZY NA ORIENTACJĘ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ULICZNY BIEG ŚWIĄTECZNY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2A15CB-058D-998A-1AEA-97CA38BC7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79" y="4820993"/>
            <a:ext cx="2912548" cy="183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C435F43-A0D2-D271-36D6-33816C30F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03951"/>
            <a:ext cx="2664296" cy="176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Obraz zawierający osoba, drzewo, ubrania, na wolnym powietrzu&#10;&#10;Opis wygenerowany automatycznie">
            <a:extLst>
              <a:ext uri="{FF2B5EF4-FFF2-40B4-BE49-F238E27FC236}">
                <a16:creationId xmlns:a16="http://schemas.microsoft.com/office/drawing/2014/main" id="{12DBBAEF-D803-509C-428F-35732EDF0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31111"/>
            <a:ext cx="2016224" cy="2688298"/>
          </a:xfrm>
          <a:prstGeom prst="rect">
            <a:avLst/>
          </a:prstGeom>
        </p:spPr>
      </p:pic>
      <p:pic>
        <p:nvPicPr>
          <p:cNvPr id="9" name="Obraz 8" descr="Obraz zawierający na wolnym powietrzu, ubrania, osoba, kobieta&#10;&#10;Opis wygenerowany automatycznie">
            <a:extLst>
              <a:ext uri="{FF2B5EF4-FFF2-40B4-BE49-F238E27FC236}">
                <a16:creationId xmlns:a16="http://schemas.microsoft.com/office/drawing/2014/main" id="{FA01534F-8EE8-7947-1AF2-553A5E0CBB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3" y="4882009"/>
            <a:ext cx="3847927" cy="1775966"/>
          </a:xfrm>
          <a:prstGeom prst="rect">
            <a:avLst/>
          </a:prstGeom>
        </p:spPr>
      </p:pic>
      <p:pic>
        <p:nvPicPr>
          <p:cNvPr id="14" name="Obraz 13" descr="Obraz zawierający na wolnym powietrzu, Koło do roweru, drzewo, koło&#10;&#10;Opis wygenerowany automatycznie">
            <a:extLst>
              <a:ext uri="{FF2B5EF4-FFF2-40B4-BE49-F238E27FC236}">
                <a16:creationId xmlns:a16="http://schemas.microsoft.com/office/drawing/2014/main" id="{7616D040-CA14-4468-46B2-9BEEE264E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268829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9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861048"/>
            <a:ext cx="8610600" cy="882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WSPÓŁPRACA </a:t>
            </a:r>
            <a:b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Z ORGANIZACJAMI POZARZĄDOWYMI</a:t>
            </a:r>
            <a:endParaRPr lang="pl-PL" sz="4400" dirty="0"/>
          </a:p>
        </p:txBody>
      </p:sp>
      <p:pic>
        <p:nvPicPr>
          <p:cNvPr id="10" name="Symbol zastępczy obrazu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/>
        </p:blipFill>
        <p:spPr>
          <a:xfrm>
            <a:off x="323529" y="332656"/>
            <a:ext cx="4968552" cy="31053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41000" endPos="23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463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323528" y="116632"/>
            <a:ext cx="8982644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2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WSPARCIE ZADAŃ PUBLICZNYCH </a:t>
            </a:r>
            <a:endParaRPr lang="pl-PL" sz="2600" dirty="0"/>
          </a:p>
        </p:txBody>
      </p:sp>
      <p:graphicFrame>
        <p:nvGraphicFramePr>
          <p:cNvPr id="9" name="Symbol zastępczy zawartości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7025271"/>
              </p:ext>
            </p:extLst>
          </p:nvPr>
        </p:nvGraphicFramePr>
        <p:xfrm>
          <a:off x="40593" y="957879"/>
          <a:ext cx="8804648" cy="5906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0404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3568" y="404664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PODZIAŁ ŚRODKÓW </a:t>
            </a:r>
            <a:b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POSZCZEGÓLNE DYSCYPLINY 2023</a:t>
            </a:r>
            <a:endParaRPr lang="pl-PL" sz="3600" dirty="0"/>
          </a:p>
        </p:txBody>
      </p:sp>
      <p:graphicFrame>
        <p:nvGraphicFramePr>
          <p:cNvPr id="5" name="Symbol zastępczy zawartości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6231211"/>
              </p:ext>
            </p:extLst>
          </p:nvPr>
        </p:nvGraphicFramePr>
        <p:xfrm>
          <a:off x="-1431310" y="620688"/>
          <a:ext cx="10585176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8221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314595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KLUBY SPORTOWE </a:t>
            </a:r>
            <a:br>
              <a:rPr lang="pl-PL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PODZIAŁ ŚRODKÓW  - dotacje</a:t>
            </a:r>
            <a:b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2023</a:t>
            </a:r>
            <a:endParaRPr lang="pl-PL" dirty="0"/>
          </a:p>
        </p:txBody>
      </p:sp>
      <p:graphicFrame>
        <p:nvGraphicFramePr>
          <p:cNvPr id="8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48920116"/>
              </p:ext>
            </p:extLst>
          </p:nvPr>
        </p:nvGraphicFramePr>
        <p:xfrm>
          <a:off x="323528" y="1391715"/>
          <a:ext cx="7848872" cy="5151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2941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3568" y="404664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PODZIAŁ ŚRODKÓW </a:t>
            </a:r>
            <a:b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POSZCZEGÓLNE DYSCYPLINY 2024</a:t>
            </a:r>
            <a:endParaRPr lang="pl-PL" sz="3600" dirty="0"/>
          </a:p>
        </p:txBody>
      </p:sp>
      <p:graphicFrame>
        <p:nvGraphicFramePr>
          <p:cNvPr id="5" name="Symbol zastępczy zawartości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942886"/>
              </p:ext>
            </p:extLst>
          </p:nvPr>
        </p:nvGraphicFramePr>
        <p:xfrm>
          <a:off x="-1431310" y="476672"/>
          <a:ext cx="1058517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9052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228600" y="284138"/>
            <a:ext cx="8686800" cy="16326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2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STYPENDIA I NAGRODY </a:t>
            </a:r>
            <a:br>
              <a:rPr lang="pl-PL" sz="32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BURMISTRZA MSZCZONOWA</a:t>
            </a:r>
            <a:br>
              <a:rPr lang="pl-PL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br>
              <a:rPr lang="pl-PL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1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Courier New" panose="02070309020205020404" pitchFamily="49" charset="0"/>
              </a:rPr>
              <a:t>- za osiągniecia w działalności sportowej - </a:t>
            </a:r>
            <a:endParaRPr lang="pl-PL" sz="3200" dirty="0"/>
          </a:p>
        </p:txBody>
      </p:sp>
      <p:graphicFrame>
        <p:nvGraphicFramePr>
          <p:cNvPr id="5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377011"/>
              </p:ext>
            </p:extLst>
          </p:nvPr>
        </p:nvGraphicFramePr>
        <p:xfrm>
          <a:off x="490464" y="1628800"/>
          <a:ext cx="8928992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977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5157192"/>
            <a:ext cx="8610600" cy="882650"/>
          </a:xfrm>
        </p:spPr>
        <p:txBody>
          <a:bodyPr>
            <a:noAutofit/>
          </a:bodyPr>
          <a:lstStyle/>
          <a:p>
            <a:r>
              <a:rPr lang="pl-PL" sz="6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FINANSE </a:t>
            </a:r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2023</a:t>
            </a:r>
            <a:endParaRPr lang="pl-PL" sz="6600" dirty="0"/>
          </a:p>
        </p:txBody>
      </p:sp>
      <p:pic>
        <p:nvPicPr>
          <p:cNvPr id="10" name="Symbol zastępczy obrazu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5429921" cy="338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37000" endPos="3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5382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25327" y="400473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5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WYDATKI </a:t>
            </a:r>
            <a:endParaRPr lang="pl-PL" sz="54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12782333"/>
              </p:ext>
            </p:extLst>
          </p:nvPr>
        </p:nvGraphicFramePr>
        <p:xfrm>
          <a:off x="425327" y="1265106"/>
          <a:ext cx="812228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9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90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PLAN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REALIZACJA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7 155 434,00 zł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111 860,00 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6 956 631,95 zł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111 545,06 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97,22%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99,72 %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3764174-5EC2-AFF9-78FD-5DC13EF51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516890"/>
              </p:ext>
            </p:extLst>
          </p:nvPr>
        </p:nvGraphicFramePr>
        <p:xfrm>
          <a:off x="467544" y="4492938"/>
          <a:ext cx="8136904" cy="2160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112">
                  <a:extLst>
                    <a:ext uri="{9D8B030D-6E8A-4147-A177-3AD203B41FA5}">
                      <a16:colId xmlns:a16="http://schemas.microsoft.com/office/drawing/2014/main" val="282250067"/>
                    </a:ext>
                  </a:extLst>
                </a:gridCol>
                <a:gridCol w="3145432">
                  <a:extLst>
                    <a:ext uri="{9D8B030D-6E8A-4147-A177-3AD203B41FA5}">
                      <a16:colId xmlns:a16="http://schemas.microsoft.com/office/drawing/2014/main" val="3792426751"/>
                    </a:ext>
                  </a:extLst>
                </a:gridCol>
                <a:gridCol w="1667360">
                  <a:extLst>
                    <a:ext uri="{9D8B030D-6E8A-4147-A177-3AD203B41FA5}">
                      <a16:colId xmlns:a16="http://schemas.microsoft.com/office/drawing/2014/main" val="179526698"/>
                    </a:ext>
                  </a:extLst>
                </a:gridCol>
              </a:tblGrid>
              <a:tr h="666804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PLAN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REALIZACJA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471902"/>
                  </a:ext>
                </a:extLst>
              </a:tr>
              <a:tr h="1494172"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anose="02070309020205020404" pitchFamily="49" charset="0"/>
                        </a:rPr>
                        <a:t>   </a:t>
                      </a:r>
                      <a:r>
                        <a:rPr lang="pl-PL" sz="24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anose="02070309020205020404" pitchFamily="49" charset="0"/>
                        </a:rPr>
                        <a:t>5 141 500,00 zł</a:t>
                      </a:r>
                    </a:p>
                    <a:p>
                      <a:pPr algn="ctr"/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5 830 125,12 z</a:t>
                      </a:r>
                      <a:r>
                        <a:rPr lang="pl-PL" sz="20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113,39 %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631428"/>
                  </a:ext>
                </a:extLst>
              </a:tr>
            </a:tbl>
          </a:graphicData>
        </a:graphic>
      </p:graphicFrame>
      <p:sp>
        <p:nvSpPr>
          <p:cNvPr id="3" name="Tytuł 6">
            <a:extLst>
              <a:ext uri="{FF2B5EF4-FFF2-40B4-BE49-F238E27FC236}">
                <a16:creationId xmlns:a16="http://schemas.microsoft.com/office/drawing/2014/main" id="{503FA69E-E030-59EE-0D91-A32BCC0D9C2D}"/>
              </a:ext>
            </a:extLst>
          </p:cNvPr>
          <p:cNvSpPr txBox="1">
            <a:spLocks/>
          </p:cNvSpPr>
          <p:nvPr/>
        </p:nvSpPr>
        <p:spPr>
          <a:xfrm>
            <a:off x="323528" y="3574492"/>
            <a:ext cx="8686800" cy="841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DOCHODY 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3744392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64" y="3255483"/>
            <a:ext cx="2611273" cy="174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25" y="3267801"/>
            <a:ext cx="2773624" cy="174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ytuł 6"/>
          <p:cNvSpPr txBox="1">
            <a:spLocks/>
          </p:cNvSpPr>
          <p:nvPr/>
        </p:nvSpPr>
        <p:spPr>
          <a:xfrm>
            <a:off x="251520" y="5877272"/>
            <a:ext cx="8686800" cy="8382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pl-PL" sz="4800" dirty="0"/>
          </a:p>
        </p:txBody>
      </p:sp>
      <p:sp>
        <p:nvSpPr>
          <p:cNvPr id="2" name="Prostokąt 1"/>
          <p:cNvSpPr/>
          <p:nvPr/>
        </p:nvSpPr>
        <p:spPr>
          <a:xfrm>
            <a:off x="1109599" y="83036"/>
            <a:ext cx="6924802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- jesteśmy z wami 25 lat -</a:t>
            </a:r>
          </a:p>
          <a:p>
            <a:pPr algn="ctr"/>
            <a:r>
              <a:rPr lang="pl-PL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OSiR</a:t>
            </a:r>
            <a:r>
              <a:rPr lang="pl-PL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 MSZCZONÓW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83107"/>
            <a:ext cx="2328956" cy="154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8" y="1257231"/>
            <a:ext cx="2736304" cy="183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41" y="5236235"/>
            <a:ext cx="2227168" cy="147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3" y="5221863"/>
            <a:ext cx="2448509" cy="1493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ymbol zastępczy zawartości 7">
            <a:extLst>
              <a:ext uri="{FF2B5EF4-FFF2-40B4-BE49-F238E27FC236}">
                <a16:creationId xmlns:a16="http://schemas.microsoft.com/office/drawing/2014/main" id="{AFF169D3-E427-9B45-C1A9-DA217836A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221863"/>
            <a:ext cx="2185522" cy="145960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5000" dir="5400000" sy="-100000" algn="bl" rotWithShape="0"/>
            <a:softEdge rad="0"/>
          </a:effectLst>
        </p:spPr>
      </p:pic>
      <p:pic>
        <p:nvPicPr>
          <p:cNvPr id="5" name="Obraz 4" descr="Obraz zawierający na wolnym powietrzu, niebo, trawa, chmura&#10;&#10;Opis wygenerowany automatycznie">
            <a:extLst>
              <a:ext uri="{FF2B5EF4-FFF2-40B4-BE49-F238E27FC236}">
                <a16:creationId xmlns:a16="http://schemas.microsoft.com/office/drawing/2014/main" id="{823B3879-D24E-E685-22B7-8D32EF3A17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6" y="1056623"/>
            <a:ext cx="2328956" cy="1719773"/>
          </a:xfrm>
          <a:prstGeom prst="rect">
            <a:avLst/>
          </a:prstGeom>
        </p:spPr>
      </p:pic>
      <p:pic>
        <p:nvPicPr>
          <p:cNvPr id="7" name="Obraz 6" descr="Obraz zawierający na wolnym powietrzu, niebo, basen, chmura&#10;&#10;Opis wygenerowany automatycznie">
            <a:extLst>
              <a:ext uri="{FF2B5EF4-FFF2-40B4-BE49-F238E27FC236}">
                <a16:creationId xmlns:a16="http://schemas.microsoft.com/office/drawing/2014/main" id="{6D31047A-8DD9-9984-27D7-63DAAA792E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8" y="4899671"/>
            <a:ext cx="1336346" cy="1781795"/>
          </a:xfrm>
          <a:prstGeom prst="rect">
            <a:avLst/>
          </a:prstGeom>
        </p:spPr>
      </p:pic>
      <p:pic>
        <p:nvPicPr>
          <p:cNvPr id="9" name="Obraz 8" descr="Obraz zawierający niebo, na wolnym powietrzu, basen, chmura&#10;&#10;Opis wygenerowany automatycznie">
            <a:extLst>
              <a:ext uri="{FF2B5EF4-FFF2-40B4-BE49-F238E27FC236}">
                <a16:creationId xmlns:a16="http://schemas.microsoft.com/office/drawing/2014/main" id="{5784F9CC-EB16-2D3E-E704-D409EEE5B1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04101"/>
            <a:ext cx="2436961" cy="16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0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838200"/>
          </a:xfrm>
        </p:spPr>
        <p:txBody>
          <a:bodyPr>
            <a:normAutofit/>
          </a:bodyPr>
          <a:lstStyle/>
          <a:p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PODSTAWOWE INFORMACJE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8600" y="1238482"/>
            <a:ext cx="8686800" cy="5043190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ClrTx/>
              <a:buSzTx/>
              <a:buNone/>
            </a:pPr>
            <a:endParaRPr lang="pl-PL" sz="2200" b="1" dirty="0">
              <a:solidFill>
                <a:schemeClr val="tx1"/>
              </a:solidFill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r>
              <a:rPr lang="pl-PL" sz="2200" b="1" dirty="0">
                <a:solidFill>
                  <a:schemeClr val="tx1"/>
                </a:solidFill>
                <a:cs typeface="Courier New" panose="02070309020205020404" pitchFamily="49" charset="0"/>
              </a:rPr>
              <a:t>KOMPLEKS BASENÓW TERMALNYCH „ TERMY MSZCZONÓW”</a:t>
            </a:r>
          </a:p>
          <a:p>
            <a:pPr marL="0" indent="0">
              <a:buClrTx/>
              <a:buSzTx/>
              <a:buNone/>
            </a:pPr>
            <a:r>
              <a:rPr lang="pl-PL" sz="2200" b="1" dirty="0">
                <a:solidFill>
                  <a:schemeClr val="tx1"/>
                </a:solidFill>
                <a:cs typeface="Courier New" panose="02070309020205020404" pitchFamily="49" charset="0"/>
              </a:rPr>
              <a:t>2008  – rok rozpoczęcia działalności.</a:t>
            </a:r>
            <a:endParaRPr lang="pl-PL" sz="3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endParaRPr lang="pl-PL" sz="2400" b="1" u="sng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r>
              <a:rPr lang="pl-PL" sz="2400" b="1" u="sng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STRUKTURA ZATRUDNIENIA</a:t>
            </a:r>
            <a:r>
              <a:rPr lang="pl-PL" sz="30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: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800" b="1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DYREKTOR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KIEROWNIK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GŁÓWNY KSIĘGOWY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STANOWISKA ds.: KSIĘGOWOŚCI I PŁAC, MARKETINGU I KADR, ADMINISTRACJI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KASJER – 6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RATOWNIK – 3 os. / uzupełnienie firma zewnętrzna /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PRACOWNIK GOSPODARCZY / OBSŁUGA OBIEKTU, SERWIS SPRZĄTAJACY / - 11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KONSERWATOR / technika basenowa / - 5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lvl="0">
              <a:buClrTx/>
              <a:buSzTx/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ŁĄCZNA LICZBA ETATÓW – 31 </a:t>
            </a:r>
            <a:endParaRPr lang="pl-PL" b="1" i="1" dirty="0">
              <a:solidFill>
                <a:schemeClr val="tx1"/>
              </a:solidFill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31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8835C6EA-5344-41D4-8597-ADBA45B6D0B2}"/>
              </a:ext>
            </a:extLst>
          </p:cNvPr>
          <p:cNvSpPr/>
          <p:nvPr/>
        </p:nvSpPr>
        <p:spPr>
          <a:xfrm>
            <a:off x="683568" y="600846"/>
            <a:ext cx="7776864" cy="2739211"/>
          </a:xfrm>
          <a:prstGeom prst="rect">
            <a:avLst/>
          </a:prstGeom>
          <a:noFill/>
          <a:effectLst>
            <a:reflection blurRad="6350" stA="47000" endPos="3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1200" b="1" dirty="0">
              <a:ln w="0"/>
              <a:solidFill>
                <a:srgbClr val="067C1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ctr"/>
            <a:endParaRPr lang="pl-PL" sz="1200" b="1" dirty="0">
              <a:ln w="0"/>
              <a:solidFill>
                <a:srgbClr val="067C1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ctr"/>
            <a:endParaRPr lang="pl-PL" sz="1200" b="1" dirty="0">
              <a:ln w="0"/>
              <a:solidFill>
                <a:srgbClr val="067C11"/>
              </a:solidFill>
              <a:effectLst>
                <a:glow rad="127000">
                  <a:schemeClr val="tx1"/>
                </a:glow>
              </a:effectLst>
            </a:endParaRPr>
          </a:p>
          <a:p>
            <a:pPr algn="ctr"/>
            <a:r>
              <a:rPr lang="pl-PL" sz="2000" b="1" dirty="0">
                <a:ln w="0"/>
                <a:solidFill>
                  <a:srgbClr val="067C11"/>
                </a:solidFill>
                <a:effectLst>
                  <a:glow rad="127000">
                    <a:schemeClr val="tx1"/>
                  </a:glo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SERDECZNE PODZIĘKOWANIA DLA WSZYSTKICH PRACOWNIKÓW</a:t>
            </a:r>
          </a:p>
          <a:p>
            <a:pPr algn="ctr"/>
            <a:r>
              <a:rPr lang="pl-PL" sz="2000" b="1" dirty="0">
                <a:ln w="0"/>
                <a:solidFill>
                  <a:srgbClr val="067C11"/>
                </a:solidFill>
                <a:effectLst>
                  <a:glow rad="127000">
                    <a:schemeClr val="tx1"/>
                  </a:glo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OŚRODKA SPORTU I REKREACJI w MSZCZONOWIE</a:t>
            </a:r>
            <a:r>
              <a:rPr lang="pl-PL" sz="3200" b="1" dirty="0">
                <a:ln w="0"/>
                <a:solidFill>
                  <a:srgbClr val="067C11"/>
                </a:solidFill>
                <a:effectLst>
                  <a:glow rad="127000">
                    <a:schemeClr val="tx1"/>
                  </a:glo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ctr"/>
            <a:endParaRPr lang="pl-PL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5A98241D-09D6-18EC-039A-45E3074CFF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970520"/>
              </p:ext>
            </p:extLst>
          </p:nvPr>
        </p:nvGraphicFramePr>
        <p:xfrm>
          <a:off x="1187624" y="3284984"/>
          <a:ext cx="3600400" cy="2653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131040" imgH="3005296" progId="CorelDRAW.Graphic.14">
                  <p:embed/>
                </p:oleObj>
              </mc:Choice>
              <mc:Fallback>
                <p:oleObj name="CorelDRAW" r:id="rId2" imgW="4131040" imgH="3005296" progId="CorelDRAW.Graphic.14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5A98241D-09D6-18EC-039A-45E3074CFF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7624" y="3284984"/>
                        <a:ext cx="3600400" cy="2653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25D7B071-0AD1-1751-E7A7-4746271AE134}"/>
              </a:ext>
            </a:extLst>
          </p:cNvPr>
          <p:cNvSpPr/>
          <p:nvPr/>
        </p:nvSpPr>
        <p:spPr>
          <a:xfrm>
            <a:off x="846787" y="5040121"/>
            <a:ext cx="6173485" cy="1569660"/>
          </a:xfrm>
          <a:prstGeom prst="rect">
            <a:avLst/>
          </a:prstGeom>
          <a:noFill/>
          <a:effectLst>
            <a:reflection blurRad="6350" stA="47000" endPos="3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48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2400" b="0" cap="none" spc="0" dirty="0">
              <a:ln w="0"/>
              <a:solidFill>
                <a:srgbClr val="067C1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Obraz 8" descr="Obraz zawierający znak&#10;&#10;Opis wygenerowany automatycznie">
            <a:extLst>
              <a:ext uri="{FF2B5EF4-FFF2-40B4-BE49-F238E27FC236}">
                <a16:creationId xmlns:a16="http://schemas.microsoft.com/office/drawing/2014/main" id="{6DE13146-1F89-43E2-9EB2-E48471FCA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84984"/>
            <a:ext cx="3600400" cy="28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87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260648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5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DZIĘKUJĘ ZA UWAGĘ</a:t>
            </a:r>
            <a:endParaRPr lang="pl-PL" sz="5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6552728" cy="43680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7000" endPos="1100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2803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404664"/>
            <a:ext cx="8610600" cy="882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KOMPLEKS BASENÓW TERMALNYCH</a:t>
            </a:r>
            <a:endParaRPr lang="pl-PL" sz="4000" dirty="0"/>
          </a:p>
        </p:txBody>
      </p:sp>
      <p:pic>
        <p:nvPicPr>
          <p:cNvPr id="4" name="Obraz 3" descr="Obraz zawierający woda, zewnętrzne, basen, pływanie&#10;&#10;Opis wygenerowany automatycznie">
            <a:extLst>
              <a:ext uri="{FF2B5EF4-FFF2-40B4-BE49-F238E27FC236}">
                <a16:creationId xmlns:a16="http://schemas.microsoft.com/office/drawing/2014/main" id="{B7C90A7D-2214-4A5B-ADDA-D60D16F42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5472608" cy="3648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39000" endPos="18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362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476672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43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STATYSTYKA OGÓLNA</a:t>
            </a:r>
            <a:endParaRPr lang="pl-PL" dirty="0"/>
          </a:p>
        </p:txBody>
      </p:sp>
      <p:graphicFrame>
        <p:nvGraphicFramePr>
          <p:cNvPr id="6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980774"/>
              </p:ext>
            </p:extLst>
          </p:nvPr>
        </p:nvGraphicFramePr>
        <p:xfrm>
          <a:off x="107504" y="1628800"/>
          <a:ext cx="86409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385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228600" y="284138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l-PL" sz="32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LODOWISKO</a:t>
            </a:r>
            <a:endParaRPr lang="pl-PL" sz="3200" dirty="0"/>
          </a:p>
        </p:txBody>
      </p:sp>
      <p:graphicFrame>
        <p:nvGraphicFramePr>
          <p:cNvPr id="5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935527"/>
              </p:ext>
            </p:extLst>
          </p:nvPr>
        </p:nvGraphicFramePr>
        <p:xfrm>
          <a:off x="490464" y="1628800"/>
          <a:ext cx="8928992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241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58721" y="584492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KARTA RODZINA 3+</a:t>
            </a:r>
            <a:endParaRPr lang="pl-PL" sz="3600" dirty="0"/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C067AB3D-DB72-41EE-95F6-33970A7206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621254"/>
              </p:ext>
            </p:extLst>
          </p:nvPr>
        </p:nvGraphicFramePr>
        <p:xfrm>
          <a:off x="623103" y="2494865"/>
          <a:ext cx="6554788" cy="3767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5BC915DC-4BE3-4073-90AF-FA41DB3EDD7F}"/>
              </a:ext>
            </a:extLst>
          </p:cNvPr>
          <p:cNvSpPr txBox="1"/>
          <p:nvPr/>
        </p:nvSpPr>
        <p:spPr>
          <a:xfrm>
            <a:off x="1526565" y="3861048"/>
            <a:ext cx="4395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477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4E6AAFD-F9D3-5C71-42BD-7D65BE5114D6}"/>
              </a:ext>
            </a:extLst>
          </p:cNvPr>
          <p:cNvSpPr txBox="1"/>
          <p:nvPr/>
        </p:nvSpPr>
        <p:spPr>
          <a:xfrm>
            <a:off x="6012160" y="3515466"/>
            <a:ext cx="5760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545</a:t>
            </a:r>
            <a:endParaRPr lang="pl-P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DC04229-BD3F-B0F4-29FD-9E2817DA1A63}"/>
              </a:ext>
            </a:extLst>
          </p:cNvPr>
          <p:cNvSpPr txBox="1"/>
          <p:nvPr/>
        </p:nvSpPr>
        <p:spPr>
          <a:xfrm>
            <a:off x="3059832" y="3167390"/>
            <a:ext cx="504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618</a:t>
            </a:r>
            <a:endParaRPr lang="pl-P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38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04664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PROMOCJA MIESZKANIEC</a:t>
            </a:r>
            <a:endParaRPr lang="pl-PL" sz="3600" dirty="0"/>
          </a:p>
        </p:txBody>
      </p:sp>
      <p:graphicFrame>
        <p:nvGraphicFramePr>
          <p:cNvPr id="6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421222"/>
              </p:ext>
            </p:extLst>
          </p:nvPr>
        </p:nvGraphicFramePr>
        <p:xfrm>
          <a:off x="366401" y="1556792"/>
          <a:ext cx="81369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682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04664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LATO i ZIMA W MIEŚCIE </a:t>
            </a:r>
            <a:endParaRPr lang="pl-PL" sz="3600" dirty="0"/>
          </a:p>
        </p:txBody>
      </p:sp>
      <p:graphicFrame>
        <p:nvGraphicFramePr>
          <p:cNvPr id="6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836537"/>
              </p:ext>
            </p:extLst>
          </p:nvPr>
        </p:nvGraphicFramePr>
        <p:xfrm>
          <a:off x="395536" y="1556792"/>
          <a:ext cx="81369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052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4C53B79-89FD-F18A-493F-D90AC4C09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322643"/>
            <a:ext cx="2852919" cy="190155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E6FDA57-2D7F-89C5-1270-178EF224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4440607"/>
            <a:ext cx="2852919" cy="2060848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81395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DODATKOWE ATRAKCJE</a:t>
            </a:r>
            <a:endParaRPr lang="pl-PL" sz="36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41600"/>
            <a:ext cx="2808312" cy="1886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5000" dir="5400000" sy="-100000" algn="bl" rotWithShape="0"/>
            <a:softEdge rad="0"/>
          </a:effectLst>
        </p:spPr>
      </p:pic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94945" y="1766564"/>
            <a:ext cx="3744416" cy="31683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SAUNA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GROTA SOLNA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CAŁOROCZNE ZEWNĘTRZNE JACUZZI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STREFA MINI SPA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07504" y="5661248"/>
            <a:ext cx="4536504" cy="84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cs typeface="Courier New" panose="02070309020205020404" pitchFamily="49" charset="0"/>
              </a:rPr>
              <a:t>GROTA SOLNA oraz SAUNA </a:t>
            </a:r>
          </a:p>
          <a:p>
            <a:pPr algn="ctr"/>
            <a:r>
              <a:rPr lang="pl-PL" sz="2400" dirty="0">
                <a:cs typeface="Courier New" panose="02070309020205020404" pitchFamily="49" charset="0"/>
              </a:rPr>
              <a:t> </a:t>
            </a:r>
            <a:r>
              <a:rPr lang="pl-PL" sz="2400" dirty="0">
                <a:latin typeface="+mj-lt"/>
                <a:cs typeface="Courier New" panose="02070309020205020404" pitchFamily="49" charset="0"/>
              </a:rPr>
              <a:t>27588 osób w</a:t>
            </a:r>
            <a:r>
              <a:rPr lang="pl-PL" sz="2400" dirty="0">
                <a:cs typeface="Courier New" panose="02070309020205020404" pitchFamily="49" charset="0"/>
              </a:rPr>
              <a:t> 2023 ROKU</a:t>
            </a:r>
          </a:p>
        </p:txBody>
      </p:sp>
    </p:spTree>
    <p:extLst>
      <p:ext uri="{BB962C8B-B14F-4D97-AF65-F5344CB8AC3E}">
        <p14:creationId xmlns:p14="http://schemas.microsoft.com/office/powerpoint/2010/main" val="25364013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Wierzchołek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Wierzchołek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2880</TotalTime>
  <Words>381</Words>
  <Application>Microsoft Office PowerPoint</Application>
  <PresentationFormat>Pokaz na ekranie (4:3)</PresentationFormat>
  <Paragraphs>160</Paragraphs>
  <Slides>21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Century Gothic</vt:lpstr>
      <vt:lpstr>Courier New</vt:lpstr>
      <vt:lpstr>Open Sans Light</vt:lpstr>
      <vt:lpstr>Wingdings 3</vt:lpstr>
      <vt:lpstr>Jon</vt:lpstr>
      <vt:lpstr>CorelDRAW</vt:lpstr>
      <vt:lpstr>SPRAWOZDANIE  Z DZIAŁALNOŚCI  OSIR MSZCZONÓW</vt:lpstr>
      <vt:lpstr>PODSTAWOWE INFORMACJE</vt:lpstr>
      <vt:lpstr>KOMPLEKS BASENÓW TERMALNYCH</vt:lpstr>
      <vt:lpstr>STATYSTYKA OGÓLNA</vt:lpstr>
      <vt:lpstr>LODOWISKO</vt:lpstr>
      <vt:lpstr>KARTA RODZINA 3+</vt:lpstr>
      <vt:lpstr>PROMOCJA MIESZKANIEC</vt:lpstr>
      <vt:lpstr>LATO i ZIMA W MIEŚCIE </vt:lpstr>
      <vt:lpstr>DODATKOWE ATRAKCJE</vt:lpstr>
      <vt:lpstr>IMPREZY SPORTOWO - REKREACYJNE</vt:lpstr>
      <vt:lpstr>WSPÓŁPRACA  Z ORGANIZACJAMI POZARZĄDOWYMI</vt:lpstr>
      <vt:lpstr>WSPARCIE ZADAŃ PUBLICZNYCH </vt:lpstr>
      <vt:lpstr>PODZIAŁ ŚRODKÓW  POSZCZEGÓLNE DYSCYPLINY 2023</vt:lpstr>
      <vt:lpstr>KLUBY SPORTOWE  PODZIAŁ ŚRODKÓW  - dotacje 2023</vt:lpstr>
      <vt:lpstr>PODZIAŁ ŚRODKÓW  POSZCZEGÓLNE DYSCYPLINY 2024</vt:lpstr>
      <vt:lpstr>STYPENDIA I NAGRODY  BURMISTRZA MSZCZONOWA  - za osiągniecia w działalności sportowej - </vt:lpstr>
      <vt:lpstr>FINANSE 2023</vt:lpstr>
      <vt:lpstr>WYDATKI 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 Z DZIAŁALNOŚCI  OSIR MSZCZONÓW</dc:title>
  <dc:creator>User</dc:creator>
  <cp:lastModifiedBy>Marta Strzelecka</cp:lastModifiedBy>
  <cp:revision>151</cp:revision>
  <dcterms:created xsi:type="dcterms:W3CDTF">2018-05-24T11:00:50Z</dcterms:created>
  <dcterms:modified xsi:type="dcterms:W3CDTF">2024-07-16T09:39:08Z</dcterms:modified>
</cp:coreProperties>
</file>