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5"/>
  </p:notesMasterIdLst>
  <p:sldIdLst>
    <p:sldId id="489" r:id="rId2"/>
    <p:sldId id="448" r:id="rId3"/>
    <p:sldId id="495" r:id="rId4"/>
    <p:sldId id="512" r:id="rId5"/>
    <p:sldId id="493" r:id="rId6"/>
    <p:sldId id="480" r:id="rId7"/>
    <p:sldId id="423" r:id="rId8"/>
    <p:sldId id="488" r:id="rId9"/>
    <p:sldId id="513" r:id="rId10"/>
    <p:sldId id="431" r:id="rId11"/>
    <p:sldId id="497" r:id="rId12"/>
    <p:sldId id="514" r:id="rId13"/>
    <p:sldId id="482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3E91EE5-7D66-491F-A833-471D3F760BB3}">
          <p14:sldIdLst>
            <p14:sldId id="489"/>
            <p14:sldId id="448"/>
            <p14:sldId id="495"/>
            <p14:sldId id="512"/>
            <p14:sldId id="493"/>
            <p14:sldId id="480"/>
            <p14:sldId id="423"/>
            <p14:sldId id="488"/>
            <p14:sldId id="513"/>
            <p14:sldId id="431"/>
            <p14:sldId id="497"/>
            <p14:sldId id="514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dwiga Jeznach" initials="JJ" lastIdx="1" clrIdx="0">
    <p:extLst>
      <p:ext uri="{19B8F6BF-5375-455C-9EA6-DF929625EA0E}">
        <p15:presenceInfo xmlns:p15="http://schemas.microsoft.com/office/powerpoint/2012/main" userId="91d826defd1889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5D8"/>
    <a:srgbClr val="000000"/>
    <a:srgbClr val="D31FB1"/>
    <a:srgbClr val="F4F0F3"/>
    <a:srgbClr val="008000"/>
    <a:srgbClr val="669900"/>
    <a:srgbClr val="FFFF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231" autoAdjust="0"/>
  </p:normalViewPr>
  <p:slideViewPr>
    <p:cSldViewPr>
      <p:cViewPr varScale="1">
        <p:scale>
          <a:sx n="104" d="100"/>
          <a:sy n="104" d="100"/>
        </p:scale>
        <p:origin x="22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D283-7BB8-47AB-8763-FFD5EAD6BA35}" type="datetimeFigureOut">
              <a:rPr lang="pl-PL" smtClean="0"/>
              <a:pPr/>
              <a:t>28.06.2024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DD52A-7771-44CA-A2D5-8CB5C37073F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D52A-7771-44CA-A2D5-8CB5C37073FF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45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D52A-7771-44CA-A2D5-8CB5C37073FF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6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DC807-687E-4F3D-9324-DEE13BC955F7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36BD6-FE38-464E-9361-8C8D2FB3DA6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17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3B1B1-C397-4848-9597-D09BDF96BF44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E2EE-A5CF-4242-B6BA-9E3078A0C9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13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E2F37-B131-442E-A9CB-DB03D304F545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A5D1C-49FB-43C0-B3E4-C605D47F355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59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4CAB-F723-4E7E-B445-711E2FD6976F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5AD90-7B2E-4BDA-AE83-32D39E89F9B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07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35134E-5F2B-4E3B-89E9-011071830FB8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AAA0D-8C69-4246-8745-324C47E0D26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7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1E0FE-A582-40ED-828A-FAA60903AE5B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826F0-1E1F-4657-A0A8-97B174AE680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0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873DF-90BC-45FB-86D3-F2C9E66D57D3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2E4F7-4628-4C5D-B97F-1546CB8F482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96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813C-8542-4271-917B-9F31D47F03AB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FD840-CEF8-4990-9128-50BE0A34096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87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C3B071-8F5C-428A-B846-70AC385BF8CC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36206-78E0-420B-80DC-6CC61BAEBE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822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7DE95DC-F91C-448F-8E32-28A1F9371976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6F68C6-77A2-450E-858E-EA910B8B9AB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35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A8D7F-45B5-43A7-A415-B8DF111B7F38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0784B-F467-4E1D-8996-457463CF73C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719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154B0-38D6-40EF-8E22-0A007FAF426C}" type="datetimeFigureOut">
              <a:rPr lang="pl-PL" smtClean="0"/>
              <a:pPr>
                <a:defRPr/>
              </a:pPr>
              <a:t>28.06.2024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B17457-3ABC-4FE3-87BD-B97AFAE72A1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87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8352928" cy="21602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u="sng" dirty="0">
                <a:solidFill>
                  <a:schemeClr val="tx1"/>
                </a:solidFill>
              </a:rPr>
              <a:t>PROJEKT</a:t>
            </a:r>
            <a:r>
              <a:rPr lang="pl-PL" sz="1800" dirty="0">
                <a:solidFill>
                  <a:schemeClr val="tx1"/>
                </a:solidFill>
              </a:rPr>
              <a:t>     MIEJSCOWEGO  PLANU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ZAGOSPODAROWANIA PRZESTRZENNEGO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GMINY MSZCZONÓW</a:t>
            </a:r>
            <a:br>
              <a:rPr lang="pl-PL" sz="18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000" dirty="0"/>
              <a:t> 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151620" y="2420888"/>
            <a:ext cx="6840760" cy="18002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Obejmujący fragment miasta Mszczonowa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działki nr ew.</a:t>
            </a:r>
            <a:r>
              <a:rPr lang="pl-PL" sz="24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: 1063/1, 1063/2, 1063/4, 1063/5.</a:t>
            </a:r>
          </a:p>
          <a:p>
            <a:endParaRPr lang="pl-PL" sz="24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270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2CE76D9-D871-FE8A-2BB0-BFE514A1F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" r="1281"/>
          <a:stretch/>
        </p:blipFill>
        <p:spPr>
          <a:xfrm>
            <a:off x="179512" y="548680"/>
            <a:ext cx="8208912" cy="324670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235A052-40CB-DA72-D03E-BC2A96836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22" y="3862875"/>
            <a:ext cx="5508104" cy="8840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552" y="147985"/>
            <a:ext cx="7416800" cy="346805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highlight>
                  <a:srgbClr val="D1E5D8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U-PE-I- Teren usług lub teren produkcji energii lub teren infrastruktury technicznej;</a:t>
            </a:r>
            <a:br>
              <a:rPr lang="pl-PL" sz="1800" dirty="0">
                <a:effectLst/>
                <a:highlight>
                  <a:srgbClr val="D1E5D8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Teren wytwarzania i dystrybucji ciepła i energii  elektrycznej oraz uzdatniania wody wykorzystujący do tego celu energię pochodzącą ze źródeł  geotermalnych, energię promieniowania słonecznego  oraz ze spalania gazu, oleju opałowego i innych paliw, i nośników energii spełniających obowiązujące normy.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Klasa przeznaczenia wykluczonego:</a:t>
            </a:r>
            <a:b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UW - teren usług handlu wielkopowierzchniowego,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  - teren usług kultu religijnego; 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UE  - teren usług edukacji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PEW- teren elektrowni wiatrowej;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IO- teren gospodarowania odpadami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pl-PL" sz="1600" b="1" u="sng" dirty="0">
                <a:latin typeface="Times New Roman" panose="02020603050405020304" pitchFamily="18" charset="0"/>
              </a:rPr>
              <a:t>lasa przeznaczenia uzupełniającego: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ZP – teren zieleni urządzonej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7427" y="3429000"/>
            <a:ext cx="5015898" cy="30368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b="1" i="1" u="sng" dirty="0">
                <a:solidFill>
                  <a:schemeClr val="accent2">
                    <a:lumMod val="50000"/>
                  </a:schemeClr>
                </a:solidFill>
              </a:rPr>
              <a:t>Linie zabudowy:</a:t>
            </a:r>
          </a:p>
          <a:p>
            <a:pPr marL="0" lvl="0" indent="0" algn="just">
              <a:buNone/>
              <a:tabLst>
                <a:tab pos="154305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	2,5m od linii rozgraniczającej ul. Sienkiewicza znajdującej się (na północ od północnej granicy planu) poza granicami planu, zgodnie z rysunkiem planu,</a:t>
            </a:r>
          </a:p>
          <a:p>
            <a:pPr marL="0" lvl="0" indent="0" algn="just">
              <a:buNone/>
              <a:tabLst>
                <a:tab pos="154305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	7,5m od linii rozgraniczającej ul. Tysiąclecia, znajdującej się (na wschód od wschodniej granicy planu) poza granicami planu, zgodnie z rysunkiem planu,</a:t>
            </a:r>
          </a:p>
          <a:p>
            <a:pPr marL="0" lvl="0" indent="0" algn="just">
              <a:buNone/>
              <a:tabLst>
                <a:tab pos="154305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	14,0m od linii rozgraniczającej ul. Dworcową, znajdującej się (na zachód od zachodniej granicy planu) poza granicami planu, zgodnie z rysunkiem planu,</a:t>
            </a:r>
          </a:p>
          <a:p>
            <a:pPr>
              <a:lnSpc>
                <a:spcPct val="100000"/>
              </a:lnSpc>
            </a:pPr>
            <a:endParaRPr lang="pl-PL" sz="1200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35833"/>
              </p:ext>
            </p:extLst>
          </p:nvPr>
        </p:nvGraphicFramePr>
        <p:xfrm>
          <a:off x="5364088" y="1546431"/>
          <a:ext cx="3583433" cy="2201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3433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2201069">
                <a:tc>
                  <a:txBody>
                    <a:bodyPr/>
                    <a:lstStyle/>
                    <a:p>
                      <a:pPr algn="just"/>
                      <a:endParaRPr lang="pl-PL" sz="1100" u="sng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u="sng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u="sng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zabudowy - do 60%,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biologicznie czynnej– min. 20%,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1.8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max. nadziemna intensywność zabudowy – 1.2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nadziemna intensywność zabudowy – 0.01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1000m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u="sng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max.12.0m.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76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8F3F35-20B8-6D63-B180-412A673D5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287422"/>
              </p:ext>
            </p:extLst>
          </p:nvPr>
        </p:nvGraphicFramePr>
        <p:xfrm>
          <a:off x="180499" y="548680"/>
          <a:ext cx="8783001" cy="4224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pPr algn="just"/>
                      <a:r>
                        <a:rPr lang="pl-PL" sz="1500" b="1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Obsługa komunikacyjna terenu </a:t>
                      </a:r>
                      <a:r>
                        <a:rPr lang="pl-PL" sz="1500" b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l-PL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 istniejących dróg zlokalizowanych w bezpośrednim sąsiedztwie planu tj. ul. Dworcowej, Sienkiewicza, Tysiąclecia</a:t>
                      </a:r>
                    </a:p>
                    <a:p>
                      <a:pPr algn="just"/>
                      <a:endParaRPr lang="pl-PL" sz="15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500" u="sng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Miejsca parkingowe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dla handlu – 2 miejsca na 100,0 m² powierzchni sprzedaży,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dla biur – 2 miejsca na 100,0 m² powierzchni użytkowej biura,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dla usług innych – 1 miejsce na każde 150,0 m² powierzchni użytkowej,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pl-PL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miejsca do parkowania, o których mowa w pkt 1 należy sytuować w terenie działek związanych z poszczególnymi obiektami;</a:t>
                      </a:r>
                    </a:p>
                    <a:p>
                      <a:pPr lvl="0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miejsca parkingowe mogą być bilansowane łącznie z miejscami postojowymi umieszczonymi w liniach rozgraniczających dróg;</a:t>
                      </a:r>
                    </a:p>
                    <a:p>
                      <a:pPr lvl="0"/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na każde 30 miejsc do  parkowania należy przewidzieć minimum jedno miejsce parkingowe dla samochodów zaopatrzonych w kartę parkingową, lecz nie mniej niż jedno na obiekt w przypadku wyznaczenia co najmniej 6 miejsc do parkowania.</a:t>
                      </a:r>
                    </a:p>
                    <a:p>
                      <a:pPr algn="just"/>
                      <a:endParaRPr lang="pl-PL" sz="1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62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     </a:t>
            </a:r>
            <a:r>
              <a:rPr lang="pl-PL" dirty="0">
                <a:solidFill>
                  <a:schemeClr val="tx1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0473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B2C8D3-9A5E-A152-2EC1-835E29E6E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5" t="11832" r="30624"/>
          <a:stretch/>
        </p:blipFill>
        <p:spPr>
          <a:xfrm>
            <a:off x="-419" y="2065292"/>
            <a:ext cx="5982240" cy="444299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599860" y="177913"/>
            <a:ext cx="496861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900" b="1" i="1" dirty="0">
              <a:solidFill>
                <a:srgbClr val="000000"/>
              </a:solidFill>
            </a:endParaRPr>
          </a:p>
          <a:p>
            <a:r>
              <a:rPr lang="pl-PL" sz="1400" b="1" dirty="0"/>
              <a:t>Uchwała Nr LXV/563/23 Rady Miejskiej W Mszczonowie z dnia 20 września 2023 r. </a:t>
            </a:r>
            <a:r>
              <a:rPr lang="pl-PL" sz="1400" dirty="0"/>
              <a:t>w sprawie przystąpienia do sporządzenia miejscowego planu zagospodarowania przestrzennego miasta Mszczonowa obejmującego działki o nr ew.: 1063/1, 1063/2, 1063/4, 1063/5. 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636ED49-FF83-2EE7-C627-B5D88AC340F1}"/>
              </a:ext>
            </a:extLst>
          </p:cNvPr>
          <p:cNvSpPr txBox="1"/>
          <p:nvPr/>
        </p:nvSpPr>
        <p:spPr>
          <a:xfrm>
            <a:off x="6084168" y="6381328"/>
            <a:ext cx="36358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Orientacyjna lokalizacja terenu opracowania.</a:t>
            </a:r>
            <a:endParaRPr lang="pl-PL" sz="105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AFABBD7-A90F-185C-FE03-B537E28037AE}"/>
              </a:ext>
            </a:extLst>
          </p:cNvPr>
          <p:cNvSpPr txBox="1"/>
          <p:nvPr/>
        </p:nvSpPr>
        <p:spPr>
          <a:xfrm rot="16200000">
            <a:off x="2017528" y="427437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Tysiąclecia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EFB9425-2C23-3534-CD66-5424637F7626}"/>
              </a:ext>
            </a:extLst>
          </p:cNvPr>
          <p:cNvSpPr txBox="1"/>
          <p:nvPr/>
        </p:nvSpPr>
        <p:spPr>
          <a:xfrm rot="19232209">
            <a:off x="1968226" y="5040271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Maklakiewicza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751BE7-8EBA-2BBF-16DC-2ED817E377B5}"/>
              </a:ext>
            </a:extLst>
          </p:cNvPr>
          <p:cNvSpPr txBox="1"/>
          <p:nvPr/>
        </p:nvSpPr>
        <p:spPr>
          <a:xfrm>
            <a:off x="4262360" y="407152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Tarczyńska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3F416AA-E9C1-5CEE-8C0D-E6D29E2EB5DF}"/>
              </a:ext>
            </a:extLst>
          </p:cNvPr>
          <p:cNvSpPr txBox="1"/>
          <p:nvPr/>
        </p:nvSpPr>
        <p:spPr>
          <a:xfrm rot="16200000">
            <a:off x="1518973" y="424653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Dworcowa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5C87900-23D3-2163-2082-6DB5EB3B0325}"/>
              </a:ext>
            </a:extLst>
          </p:cNvPr>
          <p:cNvSpPr txBox="1"/>
          <p:nvPr/>
        </p:nvSpPr>
        <p:spPr>
          <a:xfrm rot="1734143">
            <a:off x="3368824" y="607408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Grójecka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CB7509-A656-0E60-16DB-DD5F3AA65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2" t="17981" r="6274" b="14443"/>
          <a:stretch/>
        </p:blipFill>
        <p:spPr>
          <a:xfrm>
            <a:off x="276720" y="317401"/>
            <a:ext cx="3418698" cy="2883810"/>
          </a:xfrm>
          <a:prstGeom prst="rect">
            <a:avLst/>
          </a:prstGeom>
        </p:spPr>
      </p:pic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E8091B70-9608-270D-5C27-A86379816E3E}"/>
              </a:ext>
            </a:extLst>
          </p:cNvPr>
          <p:cNvSpPr/>
          <p:nvPr/>
        </p:nvSpPr>
        <p:spPr>
          <a:xfrm>
            <a:off x="2429164" y="4738255"/>
            <a:ext cx="406400" cy="147781"/>
          </a:xfrm>
          <a:custGeom>
            <a:avLst/>
            <a:gdLst>
              <a:gd name="connsiteX0" fmla="*/ 9236 w 406400"/>
              <a:gd name="connsiteY0" fmla="*/ 46181 h 147781"/>
              <a:gd name="connsiteX1" fmla="*/ 397163 w 406400"/>
              <a:gd name="connsiteY1" fmla="*/ 0 h 147781"/>
              <a:gd name="connsiteX2" fmla="*/ 406400 w 406400"/>
              <a:gd name="connsiteY2" fmla="*/ 110836 h 147781"/>
              <a:gd name="connsiteX3" fmla="*/ 0 w 406400"/>
              <a:gd name="connsiteY3" fmla="*/ 147781 h 147781"/>
              <a:gd name="connsiteX4" fmla="*/ 9236 w 406400"/>
              <a:gd name="connsiteY4" fmla="*/ 46181 h 147781"/>
              <a:gd name="connsiteX0" fmla="*/ 9236 w 406400"/>
              <a:gd name="connsiteY0" fmla="*/ 18472 h 147781"/>
              <a:gd name="connsiteX1" fmla="*/ 397163 w 406400"/>
              <a:gd name="connsiteY1" fmla="*/ 0 h 147781"/>
              <a:gd name="connsiteX2" fmla="*/ 406400 w 406400"/>
              <a:gd name="connsiteY2" fmla="*/ 110836 h 147781"/>
              <a:gd name="connsiteX3" fmla="*/ 0 w 406400"/>
              <a:gd name="connsiteY3" fmla="*/ 147781 h 147781"/>
              <a:gd name="connsiteX4" fmla="*/ 9236 w 406400"/>
              <a:gd name="connsiteY4" fmla="*/ 18472 h 14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0" h="147781">
                <a:moveTo>
                  <a:pt x="9236" y="18472"/>
                </a:moveTo>
                <a:lnTo>
                  <a:pt x="397163" y="0"/>
                </a:lnTo>
                <a:lnTo>
                  <a:pt x="406400" y="110836"/>
                </a:lnTo>
                <a:lnTo>
                  <a:pt x="0" y="147781"/>
                </a:lnTo>
                <a:lnTo>
                  <a:pt x="9236" y="1847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6DDA7742-06D6-7EB2-B994-30281A8DA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91"/>
          <a:stretch/>
        </p:blipFill>
        <p:spPr>
          <a:xfrm>
            <a:off x="3630725" y="1403880"/>
            <a:ext cx="4968616" cy="280602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4F63B274-8F3F-F236-8CCD-101E01732133}"/>
              </a:ext>
            </a:extLst>
          </p:cNvPr>
          <p:cNvCxnSpPr>
            <a:cxnSpLocks/>
          </p:cNvCxnSpPr>
          <p:nvPr/>
        </p:nvCxnSpPr>
        <p:spPr>
          <a:xfrm flipV="1">
            <a:off x="2912112" y="3465811"/>
            <a:ext cx="2106332" cy="12724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1727255-8EEA-A6A7-8184-4DC73FDA29C5}"/>
              </a:ext>
            </a:extLst>
          </p:cNvPr>
          <p:cNvSpPr txBox="1"/>
          <p:nvPr/>
        </p:nvSpPr>
        <p:spPr>
          <a:xfrm>
            <a:off x="179512" y="-171400"/>
            <a:ext cx="8856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  <a:p>
            <a:r>
              <a:rPr lang="pl-PL" sz="1400" dirty="0"/>
              <a:t>Plan obejmuje fragment miasta Mszczonowa składający się z działek ew.  nr: 1063/1, 1063/2, 1063/4, 1063/5 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400" dirty="0"/>
              <a:t>o łącznej powierzchni,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400" dirty="0"/>
              <a:t>ok. 0,3485ha  położony pomiędzy ulicami: Dworcowej, Sienkiewicza i Tysiąclecia. Obszar planu jest zabudowany.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74737F-9937-2AAE-F2CD-9FF2F9BE4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4572638" cy="31532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CB80EC7-2B0A-2A48-07B0-5FB802081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" t="8150" r="8338" b="28196"/>
          <a:stretch/>
        </p:blipFill>
        <p:spPr>
          <a:xfrm>
            <a:off x="2411760" y="2996952"/>
            <a:ext cx="6480721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4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7C6F0B1-09CF-61CF-4659-15696027C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5" t="12470" r="7844" b="12041"/>
          <a:stretch/>
        </p:blipFill>
        <p:spPr>
          <a:xfrm>
            <a:off x="3189133" y="1213888"/>
            <a:ext cx="4022784" cy="28353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1727255-8EEA-A6A7-8184-4DC73FDA29C5}"/>
              </a:ext>
            </a:extLst>
          </p:cNvPr>
          <p:cNvSpPr txBox="1"/>
          <p:nvPr/>
        </p:nvSpPr>
        <p:spPr>
          <a:xfrm>
            <a:off x="179512" y="-171400"/>
            <a:ext cx="849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CB6C2C-8B1C-488E-68EF-9F170960E44E}"/>
              </a:ext>
            </a:extLst>
          </p:cNvPr>
          <p:cNvSpPr txBox="1"/>
          <p:nvPr/>
        </p:nvSpPr>
        <p:spPr>
          <a:xfrm>
            <a:off x="251520" y="0"/>
            <a:ext cx="8712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Bezpośrednie sąsiedztwo planu stanowi teren ośrodka zdrowia, a także stacji uzdatniana wody oraz ujęcia wód pitnych. Dalej w kierunku północnym znajduje się przedszkole publiczne wraz z placem zabaw, a po drugiej stronie ul. Tysiąclecia tj. w kierunku wschodnim - cmentarz parafialny, budynki należące do zakładu geotermalnego „Geotermia Mazowiecka”, stary budynek techniczny będący pozostałością po dawnej kotłowni miejskiej, skwer miejski oraz pięciokondygnacyjne bloki mieszkalne z lat 70-tych i 80-tych ubiegłego wieku. Po drugiej stronie ul. Maklakiewicza usytuowany jest zespół szkół średnich wraz z terenami sportowymi. </a:t>
            </a:r>
          </a:p>
          <a:p>
            <a:r>
              <a:rPr lang="pl-PL" sz="1200" dirty="0"/>
              <a:t>W kierunku wschodnim oraz południowym rozciąga się strefa zabudowy mieszkaniowej jednorodzinnej.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EA4F8EE-627F-AF68-06E1-E8783276D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944130"/>
            <a:ext cx="3362115" cy="2294969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FD2ED7C-53E3-CCB8-186E-1D8C16DA3309}"/>
              </a:ext>
            </a:extLst>
          </p:cNvPr>
          <p:cNvSpPr txBox="1"/>
          <p:nvPr/>
        </p:nvSpPr>
        <p:spPr>
          <a:xfrm>
            <a:off x="6820363" y="5773216"/>
            <a:ext cx="246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Zespół Szkół  Średnich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0B442AE-5CF8-8C08-0522-926375D5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742" y="1217784"/>
            <a:ext cx="2760746" cy="221121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B027F86-C5DE-3968-BB4B-1BD320EC55F6}"/>
              </a:ext>
            </a:extLst>
          </p:cNvPr>
          <p:cNvSpPr txBox="1"/>
          <p:nvPr/>
        </p:nvSpPr>
        <p:spPr>
          <a:xfrm>
            <a:off x="7164288" y="292185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Ośrodek Zdrowia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4CBB6074-61EB-0B60-9FC5-0916E136D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30" y="1155153"/>
            <a:ext cx="3312368" cy="1982980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C7FAC19-9D7B-931B-3C50-9F2C8B1E8202}"/>
              </a:ext>
            </a:extLst>
          </p:cNvPr>
          <p:cNvSpPr txBox="1"/>
          <p:nvPr/>
        </p:nvSpPr>
        <p:spPr>
          <a:xfrm>
            <a:off x="155688" y="2475318"/>
            <a:ext cx="3468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Przedszkole publiczne przy ul. Tysiąclecia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349ECBCB-0BE1-1FF0-9C54-616B1AEEA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593" y="4056567"/>
            <a:ext cx="3082769" cy="245774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7C96DB20-1F6D-EBFB-61B1-0C9B5D4EF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4" y="4591574"/>
            <a:ext cx="3353294" cy="178975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AF3B03B-FE80-170C-2A16-2AD42F326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470" y="2737464"/>
            <a:ext cx="3082770" cy="200597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5207BD2-16A9-8A5B-EAD4-8D54B99EFFCB}"/>
              </a:ext>
            </a:extLst>
          </p:cNvPr>
          <p:cNvSpPr txBox="1"/>
          <p:nvPr/>
        </p:nvSpPr>
        <p:spPr>
          <a:xfrm>
            <a:off x="1497415" y="3879177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Ujęcie wody i stacja uzdatniania wody 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70315F3-4F2F-674B-3EBE-B5F8667C03A7}"/>
              </a:ext>
            </a:extLst>
          </p:cNvPr>
          <p:cNvSpPr txBox="1"/>
          <p:nvPr/>
        </p:nvSpPr>
        <p:spPr>
          <a:xfrm>
            <a:off x="395536" y="5773216"/>
            <a:ext cx="268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Zabudowa wielorodzinna między ul. Dworcową i ul. Tysiąclecia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67BAD2CB-F543-067F-DB04-4C5033280189}"/>
              </a:ext>
            </a:extLst>
          </p:cNvPr>
          <p:cNvSpPr txBox="1"/>
          <p:nvPr/>
        </p:nvSpPr>
        <p:spPr>
          <a:xfrm>
            <a:off x="4071491" y="5786541"/>
            <a:ext cx="143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Cmentarz</a:t>
            </a:r>
          </a:p>
        </p:txBody>
      </p:sp>
    </p:spTree>
    <p:extLst>
      <p:ext uri="{BB962C8B-B14F-4D97-AF65-F5344CB8AC3E}">
        <p14:creationId xmlns:p14="http://schemas.microsoft.com/office/powerpoint/2010/main" val="276437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1E728-5054-20C8-58B5-8ED278C69FC9}"/>
              </a:ext>
            </a:extLst>
          </p:cNvPr>
          <p:cNvSpPr txBox="1"/>
          <p:nvPr/>
        </p:nvSpPr>
        <p:spPr>
          <a:xfrm>
            <a:off x="179512" y="188640"/>
            <a:ext cx="8784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pl-PL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Miejscowy plan zagospodarowania przestrzennego zgodnie z uchwałą  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Nr XIX/151/04 Rady Miejskiej w Mszczonowie    z dnia 28 maja 2004r. w sprawie miejscowego planu zagospodarowania przestrzennego miasta Mszczonowa.</a:t>
            </a:r>
          </a:p>
          <a:p>
            <a:pPr marL="179705">
              <a:spcAft>
                <a:spcPts val="600"/>
              </a:spcAft>
            </a:pP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079657-A2B5-76C1-E53A-01F759CEF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5441044" cy="302433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D67EA61-8A2A-E5FC-2FBE-C54494B63B90}"/>
              </a:ext>
            </a:extLst>
          </p:cNvPr>
          <p:cNvSpPr txBox="1"/>
          <p:nvPr/>
        </p:nvSpPr>
        <p:spPr>
          <a:xfrm>
            <a:off x="467544" y="4222751"/>
            <a:ext cx="84969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U </a:t>
            </a:r>
            <a:br>
              <a:rPr lang="pl-PL" b="1" dirty="0"/>
            </a:br>
            <a:r>
              <a:rPr lang="pl-PL" b="1" dirty="0"/>
              <a:t>- </a:t>
            </a:r>
            <a:r>
              <a:rPr lang="pl-PL" sz="1400" u="sng" dirty="0"/>
              <a:t>tereny zabudowy usługowej </a:t>
            </a:r>
            <a:r>
              <a:rPr lang="pl-PL" sz="1400" dirty="0"/>
              <a:t>przeznaczone pod utrzymanie istniejących oraz realizację nowych budynków :</a:t>
            </a:r>
          </a:p>
          <a:p>
            <a:r>
              <a:rPr lang="pl-PL" b="1" dirty="0"/>
              <a:t>-</a:t>
            </a:r>
            <a:r>
              <a:rPr lang="pl-PL" sz="1400" u="sng" dirty="0"/>
              <a:t> zamieszkania zbiorowego </a:t>
            </a:r>
            <a:r>
              <a:rPr lang="pl-PL" sz="1400" dirty="0"/>
              <a:t>( interpretacja wg przepisów odrębnych),</a:t>
            </a:r>
          </a:p>
          <a:p>
            <a:r>
              <a:rPr lang="pl-PL" b="1" dirty="0"/>
              <a:t>-</a:t>
            </a:r>
            <a:r>
              <a:rPr lang="pl-PL" sz="1400" dirty="0"/>
              <a:t> </a:t>
            </a:r>
            <a:r>
              <a:rPr lang="pl-PL" sz="1400" u="sng" dirty="0"/>
              <a:t>użyteczności publicznej </a:t>
            </a:r>
            <a:r>
              <a:rPr lang="pl-PL" sz="1400" dirty="0"/>
              <a:t>( interpretacja wg przepisów odrębnych), wraz z niezbędnymi do ich funkcjonowania   obiektami i urządzeniami, w tym technicznymi, gospodarczymi, garażami, miejscami postojowymi, dojazdami, zielenią i infrastrukturą techniczną.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09FD650-7E37-45FE-B94B-23B7EFBC28BD}"/>
              </a:ext>
            </a:extLst>
          </p:cNvPr>
          <p:cNvSpPr/>
          <p:nvPr/>
        </p:nvSpPr>
        <p:spPr>
          <a:xfrm>
            <a:off x="530314" y="2673680"/>
            <a:ext cx="2551399" cy="711021"/>
          </a:xfrm>
          <a:custGeom>
            <a:avLst/>
            <a:gdLst>
              <a:gd name="connsiteX0" fmla="*/ 0 w 3096344"/>
              <a:gd name="connsiteY0" fmla="*/ 0 h 360040"/>
              <a:gd name="connsiteX1" fmla="*/ 3096344 w 3096344"/>
              <a:gd name="connsiteY1" fmla="*/ 0 h 360040"/>
              <a:gd name="connsiteX2" fmla="*/ 3096344 w 3096344"/>
              <a:gd name="connsiteY2" fmla="*/ 360040 h 360040"/>
              <a:gd name="connsiteX3" fmla="*/ 0 w 3096344"/>
              <a:gd name="connsiteY3" fmla="*/ 360040 h 360040"/>
              <a:gd name="connsiteX4" fmla="*/ 0 w 3096344"/>
              <a:gd name="connsiteY4" fmla="*/ 0 h 360040"/>
              <a:gd name="connsiteX0" fmla="*/ 0 w 3096344"/>
              <a:gd name="connsiteY0" fmla="*/ 323272 h 683312"/>
              <a:gd name="connsiteX1" fmla="*/ 2449799 w 3096344"/>
              <a:gd name="connsiteY1" fmla="*/ 0 h 683312"/>
              <a:gd name="connsiteX2" fmla="*/ 3096344 w 3096344"/>
              <a:gd name="connsiteY2" fmla="*/ 683312 h 683312"/>
              <a:gd name="connsiteX3" fmla="*/ 0 w 3096344"/>
              <a:gd name="connsiteY3" fmla="*/ 683312 h 683312"/>
              <a:gd name="connsiteX4" fmla="*/ 0 w 3096344"/>
              <a:gd name="connsiteY4" fmla="*/ 323272 h 683312"/>
              <a:gd name="connsiteX0" fmla="*/ 0 w 2542162"/>
              <a:gd name="connsiteY0" fmla="*/ 323272 h 683312"/>
              <a:gd name="connsiteX1" fmla="*/ 2449799 w 2542162"/>
              <a:gd name="connsiteY1" fmla="*/ 0 h 683312"/>
              <a:gd name="connsiteX2" fmla="*/ 2542162 w 2542162"/>
              <a:gd name="connsiteY2" fmla="*/ 443166 h 683312"/>
              <a:gd name="connsiteX3" fmla="*/ 0 w 2542162"/>
              <a:gd name="connsiteY3" fmla="*/ 683312 h 683312"/>
              <a:gd name="connsiteX4" fmla="*/ 0 w 2542162"/>
              <a:gd name="connsiteY4" fmla="*/ 323272 h 683312"/>
              <a:gd name="connsiteX0" fmla="*/ 0 w 2551399"/>
              <a:gd name="connsiteY0" fmla="*/ 230908 h 683312"/>
              <a:gd name="connsiteX1" fmla="*/ 2459036 w 2551399"/>
              <a:gd name="connsiteY1" fmla="*/ 0 h 683312"/>
              <a:gd name="connsiteX2" fmla="*/ 2551399 w 2551399"/>
              <a:gd name="connsiteY2" fmla="*/ 443166 h 683312"/>
              <a:gd name="connsiteX3" fmla="*/ 9237 w 2551399"/>
              <a:gd name="connsiteY3" fmla="*/ 683312 h 683312"/>
              <a:gd name="connsiteX4" fmla="*/ 0 w 2551399"/>
              <a:gd name="connsiteY4" fmla="*/ 230908 h 683312"/>
              <a:gd name="connsiteX0" fmla="*/ 0 w 2551399"/>
              <a:gd name="connsiteY0" fmla="*/ 230908 h 711021"/>
              <a:gd name="connsiteX1" fmla="*/ 2459036 w 2551399"/>
              <a:gd name="connsiteY1" fmla="*/ 0 h 711021"/>
              <a:gd name="connsiteX2" fmla="*/ 2551399 w 2551399"/>
              <a:gd name="connsiteY2" fmla="*/ 443166 h 711021"/>
              <a:gd name="connsiteX3" fmla="*/ 9237 w 2551399"/>
              <a:gd name="connsiteY3" fmla="*/ 711021 h 711021"/>
              <a:gd name="connsiteX4" fmla="*/ 0 w 2551399"/>
              <a:gd name="connsiteY4" fmla="*/ 230908 h 71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1399" h="711021">
                <a:moveTo>
                  <a:pt x="0" y="230908"/>
                </a:moveTo>
                <a:lnTo>
                  <a:pt x="2459036" y="0"/>
                </a:lnTo>
                <a:lnTo>
                  <a:pt x="2551399" y="443166"/>
                </a:lnTo>
                <a:lnTo>
                  <a:pt x="9237" y="711021"/>
                </a:lnTo>
                <a:lnTo>
                  <a:pt x="0" y="23090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4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6266" y="147574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83968" y="3792065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pl-PL" sz="900" b="1" dirty="0"/>
          </a:p>
          <a:p>
            <a:pPr lvl="0">
              <a:buFont typeface="Arial" pitchFamily="34" charset="0"/>
              <a:buChar char="•"/>
            </a:pPr>
            <a:endParaRPr lang="pl-PL" sz="900" dirty="0"/>
          </a:p>
          <a:p>
            <a:pPr lvl="2" algn="just"/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B9D91FF-4617-4778-A4E5-3152910E4A7A}"/>
              </a:ext>
            </a:extLst>
          </p:cNvPr>
          <p:cNvSpPr txBox="1"/>
          <p:nvPr/>
        </p:nvSpPr>
        <p:spPr>
          <a:xfrm>
            <a:off x="125942" y="787529"/>
            <a:ext cx="88385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/>
            <a:r>
              <a:rPr lang="pl-PL" sz="1400" b="1" dirty="0">
                <a:ea typeface="Times New Roman" panose="02020603050405020304" pitchFamily="18" charset="0"/>
              </a:rPr>
              <a:t>MU1 - obszary wielofunkcyjnej zabudowy miejskiej</a:t>
            </a:r>
            <a:r>
              <a:rPr lang="pl-PL" sz="1400" dirty="0">
                <a:ea typeface="Times New Roman" panose="02020603050405020304" pitchFamily="18" charset="0"/>
              </a:rPr>
              <a:t>, w tym intensywnej zabudowy mieszkaniowej wielorodzinnej i jednorodzinnej, w centrum miasta w formie zwartej wielofunkcyjnej zabudowy śródmiejskiej tworzącej pierzeje ulic </a:t>
            </a:r>
            <a:br>
              <a:rPr lang="pl-PL" sz="1400" dirty="0">
                <a:ea typeface="Times New Roman" panose="02020603050405020304" pitchFamily="18" charset="0"/>
              </a:rPr>
            </a:br>
            <a:r>
              <a:rPr lang="pl-PL" sz="1400" dirty="0">
                <a:ea typeface="Times New Roman" panose="02020603050405020304" pitchFamily="18" charset="0"/>
              </a:rPr>
              <a:t>i place, zieleńce. W obszarze istnieją i planuje się rozwój usług z zakresu administracji, organizacji społecznych, </a:t>
            </a:r>
          </a:p>
          <a:p>
            <a:pPr indent="270510"/>
            <a:r>
              <a:rPr lang="pl-PL" sz="1400" dirty="0">
                <a:ea typeface="Times New Roman" panose="02020603050405020304" pitchFamily="18" charset="0"/>
              </a:rPr>
              <a:t>obrotu finansowego, ubezpieczeń, kultury, nauki, szkolnictwa, handlu, turystyki, hotelarstwa, sportu, transportu, łączności itp. – o charakterze lokalnym i ponadlokalnym</a:t>
            </a:r>
            <a:endParaRPr lang="pl-PL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93EAFD-D3C8-C317-00B3-A91FA05830EA}"/>
              </a:ext>
            </a:extLst>
          </p:cNvPr>
          <p:cNvSpPr txBox="1"/>
          <p:nvPr/>
        </p:nvSpPr>
        <p:spPr>
          <a:xfrm>
            <a:off x="5292080" y="2825293"/>
            <a:ext cx="3387600" cy="2272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Studium ustala w strefie MU1:</a:t>
            </a:r>
          </a:p>
          <a:p>
            <a:pPr indent="270510" algn="just"/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max powierzchnię zabudowy – 60% powierzchni działki, </a:t>
            </a:r>
          </a:p>
          <a:p>
            <a:pPr indent="270510" algn="just"/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min powierzchnię biologicznie czynną – 20% powierzchni działki, </a:t>
            </a:r>
          </a:p>
          <a:p>
            <a:pPr indent="270510" algn="just"/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wysokość budynków w strefie ustala się jako budynki niskie (12.0 m) i średniowysokie (25.0 m)  na etapie  sporządzenia planów miejscowych dopuszcza się wprowadzenie zabudowy wysokiej (do 55.0m) jako pojedynczych dominant (obiekty sakralne i inne) lub całych kwartałów zabudowy.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1187AAD-362C-92F4-C65C-BB2F13840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45" b="43839"/>
          <a:stretch/>
        </p:blipFill>
        <p:spPr>
          <a:xfrm>
            <a:off x="159019" y="5343611"/>
            <a:ext cx="10127589" cy="7205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2F58632-87B3-4C52-681D-CA3CC71A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9" y="2119129"/>
            <a:ext cx="3996929" cy="294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84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501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Procedura sporządzania </a:t>
            </a:r>
            <a:r>
              <a:rPr lang="pl-PL" sz="1200" u="sng" dirty="0" err="1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m.p.z.p</a:t>
            </a: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- zgodnie z art. 17 ust. 2 ustawy z dnia 27 marca 2003 r. o planowaniu i zagospodarowaniu i </a:t>
            </a:r>
            <a:r>
              <a:rPr lang="pl-PL" sz="1200" u="sng" dirty="0" err="1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zagospod</a:t>
            </a: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przestrzennym ( Dz. U. 2023. 977 z </a:t>
            </a:r>
            <a:r>
              <a:rPr lang="pl-PL" sz="1200" u="sng" dirty="0" err="1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późn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zm. oraz z związku z art.</a:t>
            </a:r>
            <a:r>
              <a:rPr lang="pl-PL" sz="1200" dirty="0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67 ust. 3 ustawy  z dnia 7 lipca 2023 r . o zmianie ustawy o planowaniu i zagospodarowaniu przestrzennym oraz niektórych innych ustaw (</a:t>
            </a:r>
            <a:r>
              <a:rPr lang="pl-PL" sz="1200" dirty="0" err="1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t.j</a:t>
            </a:r>
            <a:r>
              <a:rPr lang="pl-PL" sz="1200" dirty="0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Dz. U. z 2023r. poz. 1688)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 ) </a:t>
            </a:r>
            <a:endParaRPr lang="pl-PL" sz="1200" dirty="0">
              <a:solidFill>
                <a:srgbClr val="000000"/>
              </a:solidFill>
              <a:highlight>
                <a:srgbClr val="F4F0F3"/>
              </a:highlight>
              <a:latin typeface="Arial Narrow" panose="020B0606020202030204" pitchFamily="34" charset="0"/>
            </a:endParaRPr>
          </a:p>
        </p:txBody>
      </p:sp>
      <p:sp>
        <p:nvSpPr>
          <p:cNvPr id="24578" name="Symbol zastępczy zawartości 1"/>
          <p:cNvSpPr>
            <a:spLocks noGrp="1"/>
          </p:cNvSpPr>
          <p:nvPr>
            <p:ph idx="1"/>
          </p:nvPr>
        </p:nvSpPr>
        <p:spPr>
          <a:xfrm>
            <a:off x="683568" y="925745"/>
            <a:ext cx="8460432" cy="594928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Ogłoszono w prasie miejscowej oraz przez obwieszczenie w Internecie i na tablicy ogłoszeń</a:t>
            </a:r>
            <a:r>
              <a:rPr lang="pl-PL" sz="1400" dirty="0">
                <a:solidFill>
                  <a:srgbClr val="000000"/>
                </a:solidFill>
              </a:rPr>
              <a:t> o podjęciu uchwały o przystąpieniu do sporządzania planu, określając formę, miejsce i termin składania wniosków do planu, nie krótszy niż 21 dni od dnia ogłoszenia;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Zawiadomiono</a:t>
            </a:r>
            <a:r>
              <a:rPr lang="pl-PL" sz="1400" dirty="0">
                <a:solidFill>
                  <a:srgbClr val="000000"/>
                </a:solidFill>
              </a:rPr>
              <a:t>, na piśmie, o podjęciu uchwały o przystąpieniu do sporządzania planu instytucje i organy właściwe do uzgadniania i opiniowania planu;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Sporządzono projekt planu </a:t>
            </a:r>
            <a:r>
              <a:rPr lang="pl-PL" sz="1400" dirty="0">
                <a:solidFill>
                  <a:srgbClr val="000000"/>
                </a:solidFill>
              </a:rPr>
              <a:t>miejscowego – wnioski;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prognozy oddziaływania na środowisko</a:t>
            </a:r>
            <a:r>
              <a:rPr lang="pl-PL" sz="1400" dirty="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prognozę skutków finansowych </a:t>
            </a:r>
            <a:r>
              <a:rPr lang="pl-PL" sz="1400" dirty="0">
                <a:solidFill>
                  <a:srgbClr val="000000"/>
                </a:solidFill>
              </a:rPr>
              <a:t>uchwalenia planu miejscowego;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Występowanie o zgodę na zmianę przeznaczenia gruntów leśnych na cele nieleśne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Wystąpienie o opinie i uzgodnienia projektu planu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dirty="0">
                <a:solidFill>
                  <a:srgbClr val="000000"/>
                </a:solidFill>
              </a:rPr>
              <a:t>Wprowadzenie zmian wynikających z uzyskanych uzgodnień i opinii;</a:t>
            </a:r>
          </a:p>
          <a:p>
            <a:pPr>
              <a:buFont typeface="Wingdings" pitchFamily="2" charset="2"/>
              <a:buChar char="Ø"/>
            </a:pPr>
            <a:r>
              <a:rPr lang="pl-PL" sz="1400" b="1" u="sng" dirty="0">
                <a:solidFill>
                  <a:srgbClr val="000000"/>
                </a:solidFill>
              </a:rPr>
              <a:t>Ogłoszenie o wyłożeniu projektu planu do publicznego wglądu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                                           </a:t>
            </a:r>
            <a:r>
              <a:rPr lang="pl-PL" sz="1200" dirty="0">
                <a:solidFill>
                  <a:srgbClr val="C00000"/>
                </a:solidFill>
              </a:rPr>
              <a:t> od 29 maja 2024r  do 20 czerwca 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                 dyskusja publiczna w dniu 12 czerwca 2024r.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                 uwagi do dnia 05 lipca 2024r . – </a:t>
            </a:r>
            <a:r>
              <a:rPr lang="pl-PL" sz="1200" b="1" dirty="0">
                <a:solidFill>
                  <a:srgbClr val="C00000"/>
                </a:solidFill>
              </a:rPr>
              <a:t> BRAK UWAG.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</a:t>
            </a: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eaLnBrk="1" hangingPunct="1"/>
            <a:endParaRPr lang="pl-PL" sz="1600" u="sng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12490A6F-2459-9606-CF43-8149CCF082D9}"/>
              </a:ext>
            </a:extLst>
          </p:cNvPr>
          <p:cNvSpPr/>
          <p:nvPr/>
        </p:nvSpPr>
        <p:spPr>
          <a:xfrm>
            <a:off x="34080" y="5040165"/>
            <a:ext cx="2326930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9DA425-3039-6BC7-E171-F4F2AFECF570}"/>
              </a:ext>
            </a:extLst>
          </p:cNvPr>
          <p:cNvSpPr txBox="1"/>
          <p:nvPr/>
        </p:nvSpPr>
        <p:spPr>
          <a:xfrm>
            <a:off x="539552" y="5061558"/>
            <a:ext cx="23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WYŁOŻENIE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884096" cy="3384376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altLang="pl-PL" sz="2300" b="1" dirty="0">
                <a:solidFill>
                  <a:srgbClr val="002060"/>
                </a:solidFill>
                <a:latin typeface="+mn-lt"/>
              </a:rPr>
              <a:t>Zasady i warunki zagospodarowania wynikające z potrzeb ochrony środowiska, przyrody i krajobrazu</a:t>
            </a:r>
            <a:r>
              <a:rPr lang="pl-PL" altLang="pl-PL" sz="23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indent="180340" algn="just">
              <a:tabLst>
                <a:tab pos="2501265" algn="l"/>
              </a:tabLst>
            </a:pPr>
            <a:r>
              <a:rPr lang="pl-PL" sz="1400" dirty="0">
                <a:latin typeface="Times New Roman" panose="02020603050405020304" pitchFamily="18" charset="0"/>
              </a:rPr>
              <a:t>W obszarze planu ustala się zakaz realizacji przedsięwzięć mogących zawsze znacząco oddziaływać na środowisko w rozumieniu przepisów ustawy o udostępnianiu informacji o środowisku i jego ochronie, udziale społeczeństwa w ochronie środowiska oraz ocenach oddziaływania na środowisko.</a:t>
            </a:r>
          </a:p>
          <a:p>
            <a:pPr algn="just"/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 lokalizacji zakładów o zwiększonym i dużym ryzyku wystąpienia poważnych awarii przemysłowych w rozumieniu przepisów ustawy z zakresu ochrony środowiska.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213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260648"/>
            <a:ext cx="4851648" cy="17281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C753503-5B09-8A31-5D47-7CEDD7875722}"/>
              </a:ext>
            </a:extLst>
          </p:cNvPr>
          <p:cNvSpPr txBox="1"/>
          <p:nvPr/>
        </p:nvSpPr>
        <p:spPr>
          <a:xfrm>
            <a:off x="142545" y="4077072"/>
            <a:ext cx="8858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pl-PL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obszarze planu zakazuje się  lokalizacji zabudowy mieszkaniowej, zakładów żywienia zbiorowego, zakładów przechowujących żywność, zakładów produkujących artykuły żywnościowe oraz zakazuje się  lokalizacji </a:t>
            </a:r>
            <a:r>
              <a:rPr lang="pl-PL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studzien</a:t>
            </a:r>
            <a:r>
              <a:rPr lang="pl-PL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źródeł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strumieni służących do czerpania wody do picia i potrzeb gospodarczych, zgodnie z przepisami odrębnymi.</a:t>
            </a:r>
          </a:p>
          <a:p>
            <a:pPr indent="180340" algn="just"/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E5D5D82-9FA1-BD8E-AF5D-79BEB0A0B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8629"/>
            <a:ext cx="7092280" cy="268420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6BA0935-93E7-4086-629C-2F3D54DBA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67" y="3417473"/>
            <a:ext cx="5148064" cy="5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00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11726</TotalTime>
  <Words>1295</Words>
  <Application>Microsoft Office PowerPoint</Application>
  <PresentationFormat>Pokaz na ekranie (4:3)</PresentationFormat>
  <Paragraphs>92</Paragraphs>
  <Slides>13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Courier New</vt:lpstr>
      <vt:lpstr>Lucida Sans Unicode</vt:lpstr>
      <vt:lpstr>Times New Roman</vt:lpstr>
      <vt:lpstr>Wingdings</vt:lpstr>
      <vt:lpstr>Retrospekcja</vt:lpstr>
      <vt:lpstr>PROJEKT     MIEJSCOWEGO  PLANU ZAGOSPODAROWANIA PRZESTRZENNEGO GMINY MSZCZONÓW     </vt:lpstr>
      <vt:lpstr>Prezentacja programu PowerPoint</vt:lpstr>
      <vt:lpstr>Prezentacja programu PowerPoint</vt:lpstr>
      <vt:lpstr>Prezentacja programu PowerPoint</vt:lpstr>
      <vt:lpstr>Prezentacja programu PowerPoint</vt:lpstr>
      <vt:lpstr>Wyrys ze Studium uwarunkowań i kierunków zagospodarowania przestrzennego Gminy MSZCZONÓW </vt:lpstr>
      <vt:lpstr>Procedura sporządzania m.p.z.p. - zgodnie z art. 17 ust. 2 ustawy z dnia 27 marca 2003 r. o planowaniu i zagospodarowaniu i zagospod. przestrzennym ( Dz. U. 2023. 977 z późn. zm. oraz z związku z art. 67 ust. 3 ustawy  z dnia 7 lipca 2023 r . o zmianie ustawy o planowaniu i zagospodarowaniu przestrzennym oraz niektórych innych ustaw (t.j. Dz. U. z 2023r. poz. 1688) ) </vt:lpstr>
      <vt:lpstr>Prezentacja programu PowerPoint</vt:lpstr>
      <vt:lpstr>Prezentacja programu PowerPoint</vt:lpstr>
      <vt:lpstr>Prezentacja programu PowerPoint</vt:lpstr>
      <vt:lpstr> U-PE-I- Teren usług lub teren produkcji energii lub teren infrastruktury technicznej; Teren wytwarzania i dystrybucji ciepła i energii  elektrycznej oraz uzdatniania wody wykorzystujący do tego celu energię pochodzącą ze źródeł  geotermalnych, energię promieniowania słonecznego  oraz ze spalania gazu, oleju opałowego i innych paliw, i nośników energii spełniających obowiązujące normy.  Klasa przeznaczenia wykluczonego: UW - teren usług handlu wielkopowierzchniowego, UR  - teren usług kultu religijnego;  UE  - teren usług edukacji PEW- teren elektrowni wiatrowej; IO- teren gospodarowania odpadami  Klasa przeznaczenia uzupełniającego: ZP – teren zieleni urządzonej  </vt:lpstr>
      <vt:lpstr>Prezentacja programu PowerPoint</vt:lpstr>
      <vt:lpstr>     DZIĘKUJĘ ZA UWAGĘ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MIEJSCOWY PLAN ZAGOSPODAROWANIA PRZESTRZENNEGO GMINY ŻABIA WOLA OBEJMUJĄCY MIEJSCOWOŚĆ BOLESŁAWEK</dc:title>
  <dc:creator>Iwona</dc:creator>
  <cp:lastModifiedBy>Jadwiga Jeznach</cp:lastModifiedBy>
  <cp:revision>970</cp:revision>
  <cp:lastPrinted>2021-10-19T13:11:49Z</cp:lastPrinted>
  <dcterms:created xsi:type="dcterms:W3CDTF">2015-01-19T06:35:19Z</dcterms:created>
  <dcterms:modified xsi:type="dcterms:W3CDTF">2024-06-28T10:46:37Z</dcterms:modified>
</cp:coreProperties>
</file>