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8C9860A-5E5D-8E7C-460C-577FEAA61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392AB3B-28AA-24D3-9863-4810DCE337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4A852-8DA0-4BF8-8CFE-2061FBB7E334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BF9111C-7681-AEDB-5FFB-35F92783E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C089C5-3755-EA62-0D6E-F8764D719F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0CF1-4F4A-48C4-960A-AC2E2B4AD2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47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1E0BA-DF51-42AE-A3E9-A1F39D56C64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C922C-C681-407C-ADFE-A53E3DEE98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69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5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7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04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03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95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4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6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01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9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83ED18-7F6C-4FDE-91BF-091661D0932B}" type="datetimeFigureOut">
              <a:rPr lang="pl-PL" smtClean="0"/>
              <a:t>01.07.2024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87D59E-9949-4BFD-BA5B-0C79B66A9BE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ycypacjaobywatelska.pl/strefa-wiedzy/przyklady-dzialan/przestrzen-publiczna/procedura-sporzadzania-projektu-zmiany-planu-miejscowego-dla-obszaru-dzielnicy-welnowiec-jozefowiec-w-katowicach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DB721-864A-10CD-6023-C29DEC60A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11895"/>
          </a:xfrm>
        </p:spPr>
        <p:txBody>
          <a:bodyPr>
            <a:normAutofit/>
          </a:bodyPr>
          <a:lstStyle/>
          <a:p>
            <a:r>
              <a:rPr lang="pl-PL" sz="2400" u="sng" dirty="0">
                <a:solidFill>
                  <a:schemeClr val="tx1"/>
                </a:solidFill>
              </a:rPr>
              <a:t>PROJEKT</a:t>
            </a:r>
            <a:r>
              <a:rPr lang="pl-PL" sz="2400" dirty="0">
                <a:solidFill>
                  <a:schemeClr val="tx1"/>
                </a:solidFill>
              </a:rPr>
              <a:t>     MIEJSCOWEGO  PLANU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ZAGOSPODAROWANIA PRZESTRZENNEGO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GMINY MSZCZONÓW</a:t>
            </a:r>
            <a:endParaRPr lang="pl-PL" sz="24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A44222B-B10E-1749-9DBF-EE5365AD05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97274" y="3898619"/>
            <a:ext cx="91522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Obejmujący działki nr ew. 179/16 i 179/17 położone w miejscowości Gąba</a:t>
            </a: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Symbol zastępczy zawartości 7">
            <a:extLst>
              <a:ext uri="{FF2B5EF4-FFF2-40B4-BE49-F238E27FC236}">
                <a16:creationId xmlns:a16="http://schemas.microsoft.com/office/drawing/2014/main" id="{84212591-B80A-A013-CF71-3CD33D1A7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00" t="49707" r="11069" b="8397"/>
          <a:stretch/>
        </p:blipFill>
        <p:spPr>
          <a:xfrm>
            <a:off x="3118821" y="4589929"/>
            <a:ext cx="6015318" cy="16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D2A6CA-69D3-8BF9-0B8F-583F4DD1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58" y="1280102"/>
            <a:ext cx="4530823" cy="500290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B49CF4-EE74-1EED-7B6A-C372E62A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latin typeface="Times New Roman" panose="02020603050405020304" pitchFamily="18" charset="0"/>
              </a:rPr>
              <a:t>Uchwała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 LXII/537/23 Rady Miejskiej w Mszczonowie </a:t>
            </a:r>
            <a:r>
              <a:rPr lang="pl-PL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dnia 28 czerwca 2023r.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sprawie przystąpienia                                         do sporządzenia miejscowego planu zagospodarowania przestrzennego gminy Mszczonów obejmującego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działki nr ew. 179/16 i 179/17 położone w miejscowości Gąba </a:t>
            </a:r>
            <a:br>
              <a:rPr lang="pl-PL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4DEA4E-73D8-8AAB-8B8C-BF35BEEE4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9751" y="1280102"/>
            <a:ext cx="2815416" cy="4513604"/>
          </a:xfr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22A4831D-128D-BB37-535A-F61D029138FA}"/>
              </a:ext>
            </a:extLst>
          </p:cNvPr>
          <p:cNvCxnSpPr>
            <a:cxnSpLocks/>
          </p:cNvCxnSpPr>
          <p:nvPr/>
        </p:nvCxnSpPr>
        <p:spPr>
          <a:xfrm flipV="1">
            <a:off x="1783976" y="4061012"/>
            <a:ext cx="5602945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3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266C614E-F166-7557-0E8F-5E6BDA11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" y="616073"/>
            <a:ext cx="3895577" cy="4957482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EB4F289-58D1-AFBF-34A3-6862F91CA3ED}"/>
              </a:ext>
            </a:extLst>
          </p:cNvPr>
          <p:cNvSpPr txBox="1"/>
          <p:nvPr/>
        </p:nvSpPr>
        <p:spPr>
          <a:xfrm rot="21349671">
            <a:off x="1255534" y="2265941"/>
            <a:ext cx="1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ul. Główna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431A268-B8D2-4ACF-AA6B-80D28D03138C}"/>
              </a:ext>
            </a:extLst>
          </p:cNvPr>
          <p:cNvSpPr txBox="1"/>
          <p:nvPr/>
        </p:nvSpPr>
        <p:spPr>
          <a:xfrm rot="20938973">
            <a:off x="1742106" y="32735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ul. Mokra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E26614A-22F3-E841-CA72-9808389CEBA5}"/>
              </a:ext>
            </a:extLst>
          </p:cNvPr>
          <p:cNvSpPr txBox="1"/>
          <p:nvPr/>
        </p:nvSpPr>
        <p:spPr>
          <a:xfrm rot="3507336">
            <a:off x="-404126" y="3823026"/>
            <a:ext cx="27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ul. Akacjowa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D77DE53-17C3-3E55-4233-E6650398F147}"/>
              </a:ext>
            </a:extLst>
          </p:cNvPr>
          <p:cNvSpPr txBox="1"/>
          <p:nvPr/>
        </p:nvSpPr>
        <p:spPr>
          <a:xfrm>
            <a:off x="0" y="-44119"/>
            <a:ext cx="8366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Plan obejmuje dwie działki ewidencyjne o nr 179/16 i 179/17 o łącznej pow. 5,53ha. Jest to teren zlokalizowany przy drodze lokalnej (ul. Główna).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E29FF0-E2D7-727F-2F9B-EB52F8D15780}"/>
              </a:ext>
            </a:extLst>
          </p:cNvPr>
          <p:cNvSpPr txBox="1"/>
          <p:nvPr/>
        </p:nvSpPr>
        <p:spPr>
          <a:xfrm>
            <a:off x="3854823" y="696630"/>
            <a:ext cx="4262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Obszar planu jest niezabudowany, obejmuje odłogowane grunty rolne. </a:t>
            </a:r>
          </a:p>
        </p:txBody>
      </p:sp>
      <p:pic>
        <p:nvPicPr>
          <p:cNvPr id="9" name="Symbol zastępczy zawartości 6">
            <a:extLst>
              <a:ext uri="{FF2B5EF4-FFF2-40B4-BE49-F238E27FC236}">
                <a16:creationId xmlns:a16="http://schemas.microsoft.com/office/drawing/2014/main" id="{F41CE756-EE4B-1D79-4B86-18D59FEC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02" y="297941"/>
            <a:ext cx="3895577" cy="291315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7852926-C255-5188-41C1-08F2E3302432}"/>
              </a:ext>
            </a:extLst>
          </p:cNvPr>
          <p:cNvSpPr txBox="1"/>
          <p:nvPr/>
        </p:nvSpPr>
        <p:spPr>
          <a:xfrm>
            <a:off x="3942911" y="4007692"/>
            <a:ext cx="6104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Na działce o nr ew. 179/17, bezpośrednio </a:t>
            </a:r>
            <a:br>
              <a:rPr lang="pl-PL" sz="1200" dirty="0"/>
            </a:br>
            <a:r>
              <a:rPr lang="pl-PL" sz="1200" dirty="0"/>
              <a:t>przy drodze gminnej zlokalizowana jest stacja </a:t>
            </a:r>
            <a:r>
              <a:rPr lang="pl-PL" sz="1200" dirty="0" err="1"/>
              <a:t>trafo</a:t>
            </a:r>
            <a:r>
              <a:rPr lang="pl-PL" sz="1200" dirty="0"/>
              <a:t>. 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AF1D564-16E1-025A-C8EE-CD9B47A3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702" y="3298291"/>
            <a:ext cx="3895577" cy="29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16FE59-E261-9005-0C5F-40C7A46D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600" u="sng" dirty="0">
                <a:solidFill>
                  <a:schemeClr val="tx1"/>
                </a:solidFill>
                <a:highlight>
                  <a:srgbClr val="F4F0F3"/>
                </a:highlight>
                <a:latin typeface="+mn-lt"/>
              </a:rPr>
              <a:t>Procedura sporządzania </a:t>
            </a:r>
            <a:r>
              <a:rPr lang="pl-PL" sz="1600" u="sng" dirty="0" err="1">
                <a:solidFill>
                  <a:schemeClr val="tx1"/>
                </a:solidFill>
                <a:highlight>
                  <a:srgbClr val="F4F0F3"/>
                </a:highlight>
                <a:latin typeface="+mn-lt"/>
              </a:rPr>
              <a:t>m.p.z.p</a:t>
            </a:r>
            <a:r>
              <a:rPr lang="pl-PL" sz="1600" u="sng" dirty="0">
                <a:solidFill>
                  <a:schemeClr val="tx1"/>
                </a:solidFill>
                <a:highlight>
                  <a:srgbClr val="F4F0F3"/>
                </a:highlight>
                <a:latin typeface="+mn-lt"/>
              </a:rPr>
              <a:t>. - zgodnie z art. 17 ust. 2 ustawy z dnia 27 marca 2003 r. o planowaniu i zagospodarowaniu i </a:t>
            </a:r>
            <a:r>
              <a:rPr lang="pl-PL" sz="1600" u="sng" dirty="0" err="1">
                <a:solidFill>
                  <a:schemeClr val="tx1"/>
                </a:solidFill>
                <a:highlight>
                  <a:srgbClr val="F4F0F3"/>
                </a:highlight>
                <a:latin typeface="+mn-lt"/>
              </a:rPr>
              <a:t>zagospod</a:t>
            </a:r>
            <a:r>
              <a:rPr lang="pl-PL" sz="1600" u="sng" dirty="0">
                <a:solidFill>
                  <a:schemeClr val="tx1"/>
                </a:solidFill>
                <a:highlight>
                  <a:srgbClr val="F4F0F3"/>
                </a:highlight>
                <a:latin typeface="+mn-lt"/>
              </a:rPr>
              <a:t>. </a:t>
            </a:r>
            <a:r>
              <a:rPr lang="pl-PL" sz="1600" u="sng" dirty="0">
                <a:solidFill>
                  <a:srgbClr val="000000"/>
                </a:solidFill>
                <a:highlight>
                  <a:srgbClr val="F4F0F3"/>
                </a:highlight>
                <a:latin typeface="+mn-lt"/>
              </a:rPr>
              <a:t>przestrzennym ( Dz. U. 2023. 977 z </a:t>
            </a:r>
            <a:r>
              <a:rPr lang="pl-PL" sz="1600" u="sng" dirty="0" err="1">
                <a:solidFill>
                  <a:srgbClr val="000000"/>
                </a:solidFill>
                <a:highlight>
                  <a:srgbClr val="F4F0F3"/>
                </a:highlight>
                <a:latin typeface="+mn-lt"/>
              </a:rPr>
              <a:t>późn</a:t>
            </a:r>
            <a:r>
              <a:rPr lang="pl-PL" sz="1600" u="sng" dirty="0">
                <a:solidFill>
                  <a:srgbClr val="000000"/>
                </a:solidFill>
                <a:highlight>
                  <a:srgbClr val="F4F0F3"/>
                </a:highlight>
                <a:latin typeface="+mn-lt"/>
              </a:rPr>
              <a:t>. zm. oraz z związku z art.</a:t>
            </a:r>
            <a:r>
              <a:rPr lang="pl-PL" sz="1600" dirty="0">
                <a:effectLst/>
                <a:highlight>
                  <a:srgbClr val="F4F0F3"/>
                </a:highlight>
                <a:latin typeface="+mn-lt"/>
                <a:ea typeface="Times New Roman" panose="02020603050405020304" pitchFamily="18" charset="0"/>
              </a:rPr>
              <a:t> 67 ust. 3 ustawy  z dnia 7 lipca 2023 r . o zmianie ustawy o planowaniu i zagospodarowaniu przestrzennym oraz niektórych innych ustaw (</a:t>
            </a:r>
            <a:r>
              <a:rPr lang="pl-PL" sz="1600" dirty="0" err="1">
                <a:effectLst/>
                <a:highlight>
                  <a:srgbClr val="F4F0F3"/>
                </a:highlight>
                <a:latin typeface="+mn-lt"/>
                <a:ea typeface="Times New Roman" panose="02020603050405020304" pitchFamily="18" charset="0"/>
              </a:rPr>
              <a:t>t.j</a:t>
            </a:r>
            <a:r>
              <a:rPr lang="pl-PL" sz="1600" dirty="0">
                <a:effectLst/>
                <a:highlight>
                  <a:srgbClr val="F4F0F3"/>
                </a:highlight>
                <a:latin typeface="+mn-lt"/>
                <a:ea typeface="Times New Roman" panose="02020603050405020304" pitchFamily="18" charset="0"/>
              </a:rPr>
              <a:t>. Dz. U. z 2023r. poz. 1688)</a:t>
            </a:r>
            <a:r>
              <a:rPr lang="pl-PL" sz="1600" dirty="0">
                <a:solidFill>
                  <a:srgbClr val="000000"/>
                </a:solidFill>
                <a:highlight>
                  <a:srgbClr val="F4F0F3"/>
                </a:highlight>
                <a:latin typeface="+mn-lt"/>
              </a:rPr>
              <a:t> ) </a:t>
            </a:r>
            <a:endParaRPr lang="pl-PL" sz="16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C1349C-C36E-B6DE-FB5C-4F2A5A99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0000"/>
                </a:solidFill>
              </a:rPr>
              <a:t> Ogłoszono w prasie miejscowej oraz przez obwieszczenie w Internecie i na tablicy ogłoszeń</a:t>
            </a:r>
            <a:r>
              <a:rPr lang="pl-PL" sz="16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1800" b="1" dirty="0">
                <a:solidFill>
                  <a:srgbClr val="000000"/>
                </a:solidFill>
              </a:rPr>
              <a:t> Zawiadomiono</a:t>
            </a:r>
            <a:r>
              <a:rPr lang="pl-PL" sz="18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0000"/>
                </a:solidFill>
              </a:rPr>
              <a:t> Sporządzono projekt planu miejscowego</a:t>
            </a:r>
            <a:r>
              <a:rPr lang="pl-PL" sz="2000" dirty="0">
                <a:solidFill>
                  <a:srgbClr val="000000"/>
                </a:solidFill>
              </a:rPr>
              <a:t> – wnioski;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2000" dirty="0">
                <a:solidFill>
                  <a:srgbClr val="000000"/>
                </a:solidFill>
              </a:rPr>
              <a:t>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0000"/>
                </a:solidFill>
              </a:rPr>
              <a:t>Sporządzenie prognozę skutków finansowych </a:t>
            </a:r>
            <a:r>
              <a:rPr lang="pl-PL" sz="2000" dirty="0">
                <a:solidFill>
                  <a:srgbClr val="000000"/>
                </a:solidFill>
              </a:rPr>
              <a:t>uchwalenia planu miejscowego;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2000" dirty="0">
                <a:solidFill>
                  <a:srgbClr val="000000"/>
                </a:solidFill>
              </a:rPr>
              <a:t>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>
              <a:buFont typeface="Wingdings" pitchFamily="2" charset="2"/>
              <a:buChar char="Ø"/>
            </a:pPr>
            <a:r>
              <a:rPr lang="pl-PL" sz="2000" b="1" u="sng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C0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C00000"/>
                </a:solidFill>
              </a:rPr>
              <a:t>   wyłożenie  od 22.05.2024r  do 13.06.2024r.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C00000"/>
                </a:solidFill>
              </a:rPr>
              <a:t>  </a:t>
            </a:r>
            <a:r>
              <a:rPr lang="pl-PL" sz="2000" u="sng" dirty="0">
                <a:solidFill>
                  <a:srgbClr val="C00000"/>
                </a:solidFill>
              </a:rPr>
              <a:t>dyskusja publiczna w dniu 12 czerwca 2024r.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rgbClr val="C00000"/>
                </a:solidFill>
              </a:rPr>
              <a:t>   uwagi do dnia 1 lipca 2024r. </a:t>
            </a:r>
            <a:r>
              <a:rPr lang="pl-PL" sz="2000" dirty="0">
                <a:solidFill>
                  <a:srgbClr val="C00000"/>
                </a:solidFill>
                <a:highlight>
                  <a:srgbClr val="F4F0F3"/>
                </a:highlight>
              </a:rPr>
              <a:t>– </a:t>
            </a:r>
            <a:r>
              <a:rPr lang="pl-PL" sz="2000" b="1" dirty="0">
                <a:solidFill>
                  <a:srgbClr val="C00000"/>
                </a:solidFill>
                <a:highlight>
                  <a:srgbClr val="F4F0F3"/>
                </a:highlight>
              </a:rPr>
              <a:t> brak uwag    </a:t>
            </a:r>
            <a:r>
              <a:rPr lang="pl-PL" sz="2000" b="1" dirty="0">
                <a:solidFill>
                  <a:srgbClr val="C00000"/>
                </a:solidFill>
              </a:rPr>
              <a:t>                 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91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05F25-FC21-4B53-DA51-C7D78DA7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8" y="2268072"/>
            <a:ext cx="4765637" cy="2611686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obszarze niniejszego planu obowiązują ustalenia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mpzp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zgodnie z Uchwałą Nr XXIX/217/16 Rady Miejskiej w Mszczonowie    z dnia 23 listopada 2016r. w sprawie miejscowego planu zagospodarowania przestrzennego gminy Mszczonów obejmującego fragment miejscowości Gąba. (Dz. Urz. Woj.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Maz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2017 poz. 362 z dnia 30.01.2017r.)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4FF5B9-201E-73A2-979B-8C31B7C74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625" y="125040"/>
            <a:ext cx="5848055" cy="6026895"/>
          </a:xfrm>
        </p:spPr>
      </p:pic>
    </p:spTree>
    <p:extLst>
      <p:ext uri="{BB962C8B-B14F-4D97-AF65-F5344CB8AC3E}">
        <p14:creationId xmlns:p14="http://schemas.microsoft.com/office/powerpoint/2010/main" val="827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63FBC-B9FC-FB21-03EA-7D06BA65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/>
          </a:bodyPr>
          <a:lstStyle/>
          <a:p>
            <a:r>
              <a:rPr lang="pl-PL" sz="2000" dirty="0" err="1">
                <a:solidFill>
                  <a:srgbClr val="000000"/>
                </a:solidFill>
                <a:latin typeface="Lucida Sans Unicode" pitchFamily="34" charset="0"/>
              </a:rPr>
              <a:t>Wyrys</a:t>
            </a:r>
            <a: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  <a:t> ze Studium uwarunkowań i kierunków zagospodarowania</a:t>
            </a:r>
            <a:b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Lucida Sans Unicode" pitchFamily="34" charset="0"/>
              </a:rPr>
              <a:t> przestrzennego Gminy MSZCZONÓW</a:t>
            </a:r>
            <a:endParaRPr lang="pl-PL" sz="20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819728A-E672-2AE7-2E1A-E213CE8CB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322" y="1985992"/>
            <a:ext cx="4686954" cy="358190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5E9DD90-AB05-1A5E-CDAC-11C3859E1396}"/>
              </a:ext>
            </a:extLst>
          </p:cNvPr>
          <p:cNvSpPr txBox="1"/>
          <p:nvPr/>
        </p:nvSpPr>
        <p:spPr>
          <a:xfrm>
            <a:off x="5692587" y="2274838"/>
            <a:ext cx="62573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MN1 - obszary rozwoju zabudowy mieszkaniowej jednorodzinnej i zagrodowej z </a:t>
            </a:r>
            <a:r>
              <a:rPr lang="pl-PL" sz="1600" b="1" dirty="0" err="1"/>
              <a:t>dop</a:t>
            </a:r>
            <a:r>
              <a:rPr lang="pl-PL" sz="1600" b="1" dirty="0"/>
              <a:t>. podstawowych usług obsługujących obszar.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600" u="sng" dirty="0"/>
              <a:t>Dla strefy MN1 studium ustala: </a:t>
            </a:r>
          </a:p>
          <a:p>
            <a:r>
              <a:rPr lang="pl-PL" sz="1600" dirty="0"/>
              <a:t>• wysokość zabudowy – do 12,0m, </a:t>
            </a:r>
          </a:p>
          <a:p>
            <a:r>
              <a:rPr lang="pl-PL" sz="1600" dirty="0"/>
              <a:t>• max powierzchnię zabudowy – 45% powierzchni działki, </a:t>
            </a:r>
          </a:p>
          <a:p>
            <a:r>
              <a:rPr lang="pl-PL" sz="1600" dirty="0"/>
              <a:t>• min powierzchnię biologicznie czynną – 50% powierzchni działki. </a:t>
            </a:r>
          </a:p>
        </p:txBody>
      </p:sp>
    </p:spTree>
    <p:extLst>
      <p:ext uri="{BB962C8B-B14F-4D97-AF65-F5344CB8AC3E}">
        <p14:creationId xmlns:p14="http://schemas.microsoft.com/office/powerpoint/2010/main" val="42925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E14668-483D-5E49-79B0-4BA893F20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7" r="5711" b="4547"/>
          <a:stretch/>
        </p:blipFill>
        <p:spPr>
          <a:xfrm>
            <a:off x="68282" y="0"/>
            <a:ext cx="3469490" cy="6366927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44E6B79-A36E-FC2D-F19F-F1861BE4A505}"/>
              </a:ext>
            </a:extLst>
          </p:cNvPr>
          <p:cNvSpPr txBox="1"/>
          <p:nvPr/>
        </p:nvSpPr>
        <p:spPr>
          <a:xfrm>
            <a:off x="3675529" y="181467"/>
            <a:ext cx="7037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Teren zabudowy mieszkaniowej jednorodzinnej.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C05F5B5-A6FA-C2AB-56AA-878E5B0567C0}"/>
              </a:ext>
            </a:extLst>
          </p:cNvPr>
          <p:cNvSpPr txBox="1"/>
          <p:nvPr/>
        </p:nvSpPr>
        <p:spPr>
          <a:xfrm>
            <a:off x="3537772" y="576296"/>
            <a:ext cx="8259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ramach przeznaczenia terenu dopuszcza się infrastrukturę techniczną, komunikację, w tym miejsca do parkowania, budynki gospodarcze, garaże oraz urządzenia budowlane związane z zabudową i zagospodarowaniem terenu, utwardzenie działki, zbiorniki retencyjne oraz zieleń, które tworzą całość funkcjonalno-użytkową na działce budowlanej, w ramach określonego przeznaczenia terenu;</a:t>
            </a:r>
            <a:endParaRPr lang="pl-PL" sz="12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58C9451-A984-3C58-5593-E57734EB8EA6}"/>
              </a:ext>
            </a:extLst>
          </p:cNvPr>
          <p:cNvSpPr txBox="1"/>
          <p:nvPr/>
        </p:nvSpPr>
        <p:spPr>
          <a:xfrm>
            <a:off x="3469490" y="1450773"/>
            <a:ext cx="86542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i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Zasady kształtowania zabudowy oraz wskaźniki zagospodarowania terenu.`</a:t>
            </a:r>
            <a:endParaRPr lang="pl-PL" sz="1400" i="1" dirty="0">
              <a:solidFill>
                <a:schemeClr val="accent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DA57A070-70CB-4553-EBD4-05FED6250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56591"/>
              </p:ext>
            </p:extLst>
          </p:nvPr>
        </p:nvGraphicFramePr>
        <p:xfrm>
          <a:off x="3675529" y="1835530"/>
          <a:ext cx="8335174" cy="93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282">
                  <a:extLst>
                    <a:ext uri="{9D8B030D-6E8A-4147-A177-3AD203B41FA5}">
                      <a16:colId xmlns:a16="http://schemas.microsoft.com/office/drawing/2014/main" val="2494920592"/>
                    </a:ext>
                  </a:extLst>
                </a:gridCol>
                <a:gridCol w="5493892">
                  <a:extLst>
                    <a:ext uri="{9D8B030D-6E8A-4147-A177-3AD203B41FA5}">
                      <a16:colId xmlns:a16="http://schemas.microsoft.com/office/drawing/2014/main" val="3162697872"/>
                    </a:ext>
                  </a:extLst>
                </a:gridCol>
              </a:tblGrid>
              <a:tr h="933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Nieprzekraczalne linie zabudowy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(dla kondygnacji nadziemnych i podziemnych)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tabLst>
                          <a:tab pos="202565" algn="l"/>
                        </a:tabLs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 12,0m od terenu użytku leśnego poza granicami planu, zgodnie z rysunkiem planu,</a:t>
                      </a:r>
                    </a:p>
                    <a:p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 10,0m od północnej granicy obszaru objętego planem stanowiącej działkę drogi gminnej (ul. Główna) zgodnie z rysunkiem planu; 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pl-PL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285831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A5318C81-C0B5-A6A4-D205-761B72504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63339"/>
              </p:ext>
            </p:extLst>
          </p:nvPr>
        </p:nvGraphicFramePr>
        <p:xfrm>
          <a:off x="3681087" y="2836370"/>
          <a:ext cx="833517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282">
                  <a:extLst>
                    <a:ext uri="{9D8B030D-6E8A-4147-A177-3AD203B41FA5}">
                      <a16:colId xmlns:a16="http://schemas.microsoft.com/office/drawing/2014/main" val="58488430"/>
                    </a:ext>
                  </a:extLst>
                </a:gridCol>
                <a:gridCol w="5493892">
                  <a:extLst>
                    <a:ext uri="{9D8B030D-6E8A-4147-A177-3AD203B41FA5}">
                      <a16:colId xmlns:a16="http://schemas.microsoft.com/office/drawing/2014/main" val="4208772019"/>
                    </a:ext>
                  </a:extLst>
                </a:gridCol>
              </a:tblGrid>
              <a:tr h="858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Parametry zabudowy działki budowlanej</a:t>
                      </a:r>
                      <a:endParaRPr lang="pl-PL" sz="1200" b="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pl-PL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udział powierzchni zabudowy w stosunku do powierzchni działki budowlanej - maksymalnie 45%, 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udział powierzchni biologicznie czynnej w stosunku do powierzchni działki budowlanej – minimum 50%,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maksymalna intensywność zabudowy- 1.5,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maksymalna nadziemna intensywność zabudowy – 1.2,</a:t>
                      </a:r>
                    </a:p>
                    <a:p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minimalna nadziemna intensywność zabudowy – 0.01;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85136"/>
                  </a:ext>
                </a:extLst>
              </a:tr>
            </a:tbl>
          </a:graphicData>
        </a:graphic>
      </p:graphicFrame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688F027F-E918-F959-1998-84553009B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97344"/>
              </p:ext>
            </p:extLst>
          </p:nvPr>
        </p:nvGraphicFramePr>
        <p:xfrm>
          <a:off x="3675529" y="4228087"/>
          <a:ext cx="8335174" cy="34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282">
                  <a:extLst>
                    <a:ext uri="{9D8B030D-6E8A-4147-A177-3AD203B41FA5}">
                      <a16:colId xmlns:a16="http://schemas.microsoft.com/office/drawing/2014/main" val="2752384125"/>
                    </a:ext>
                  </a:extLst>
                </a:gridCol>
                <a:gridCol w="5493892">
                  <a:extLst>
                    <a:ext uri="{9D8B030D-6E8A-4147-A177-3AD203B41FA5}">
                      <a16:colId xmlns:a16="http://schemas.microsoft.com/office/drawing/2014/main" val="1542054136"/>
                    </a:ext>
                  </a:extLst>
                </a:gridCol>
              </a:tblGrid>
              <a:tr h="347979">
                <a:tc>
                  <a:txBody>
                    <a:bodyPr/>
                    <a:lstStyle/>
                    <a:p>
                      <a:r>
                        <a:rPr lang="pl-PL" sz="12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wysokość zabudowy</a:t>
                      </a:r>
                      <a:endParaRPr lang="pl-PL" sz="1200" b="0" u="sng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12,0 m, w tym dla budynków gospodarczych i garaży do 6,0m;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616476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39CF7B83-F628-4D25-5A9B-80690A357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082060"/>
              </p:ext>
            </p:extLst>
          </p:nvPr>
        </p:nvGraphicFramePr>
        <p:xfrm>
          <a:off x="3675529" y="4596184"/>
          <a:ext cx="8335174" cy="46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282">
                  <a:extLst>
                    <a:ext uri="{9D8B030D-6E8A-4147-A177-3AD203B41FA5}">
                      <a16:colId xmlns:a16="http://schemas.microsoft.com/office/drawing/2014/main" val="3459040251"/>
                    </a:ext>
                  </a:extLst>
                </a:gridCol>
                <a:gridCol w="5493892">
                  <a:extLst>
                    <a:ext uri="{9D8B030D-6E8A-4147-A177-3AD203B41FA5}">
                      <a16:colId xmlns:a16="http://schemas.microsoft.com/office/drawing/2014/main" val="4270428860"/>
                    </a:ext>
                  </a:extLst>
                </a:gridCol>
              </a:tblGrid>
              <a:tr h="468876">
                <a:tc>
                  <a:txBody>
                    <a:bodyPr/>
                    <a:lstStyle/>
                    <a:p>
                      <a:r>
                        <a:rPr lang="pl-PL" sz="12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nowo wydzielanej działki budowlanej</a:t>
                      </a:r>
                      <a:endParaRPr lang="pl-PL" sz="1200" b="0" u="sng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1000,0 m</a:t>
                      </a:r>
                      <a:r>
                        <a:rPr lang="pl-PL" sz="12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90196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9EF0E103-A0AE-7699-741E-A273157EB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79843"/>
              </p:ext>
            </p:extLst>
          </p:nvPr>
        </p:nvGraphicFramePr>
        <p:xfrm>
          <a:off x="3663158" y="5103906"/>
          <a:ext cx="8335174" cy="117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750">
                  <a:extLst>
                    <a:ext uri="{9D8B030D-6E8A-4147-A177-3AD203B41FA5}">
                      <a16:colId xmlns:a16="http://schemas.microsoft.com/office/drawing/2014/main" val="3468270064"/>
                    </a:ext>
                  </a:extLst>
                </a:gridCol>
                <a:gridCol w="5265424">
                  <a:extLst>
                    <a:ext uri="{9D8B030D-6E8A-4147-A177-3AD203B41FA5}">
                      <a16:colId xmlns:a16="http://schemas.microsoft.com/office/drawing/2014/main" val="2030537572"/>
                    </a:ext>
                  </a:extLst>
                </a:gridCol>
              </a:tblGrid>
              <a:tr h="992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pl-PL" sz="12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Obsługa komunikacyjna terenu</a:t>
                      </a:r>
                    </a:p>
                  </a:txBody>
                  <a:tcPr marL="68580" marR="68580" marT="635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z drogi w bezpośrednim sąsiedztwie terenu objętego planem (ul. Główna)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ustala się obowiązek zapewnienia minimum 2-ch miejsc postojowych dla samochodu osobowego na własnej działce;</a:t>
                      </a:r>
                    </a:p>
                    <a:p>
                      <a:pPr lvl="0"/>
                      <a:r>
                        <a:rPr lang="pl-PL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dopuszcza się bilansowanie miejsc postojowych łącznie z miejscami postojowymi w garażach.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buFont typeface="Times New Roman" panose="02020603050405020304" pitchFamily="18" charset="0"/>
                        <a:buNone/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35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0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1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07DE83-50EB-2A06-0610-D5AFA4E2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0" y="286603"/>
            <a:ext cx="4437528" cy="1389797"/>
          </a:xfrm>
        </p:spPr>
        <p:txBody>
          <a:bodyPr>
            <a:normAutofit/>
          </a:bodyPr>
          <a:lstStyle/>
          <a:p>
            <a:pPr indent="449580"/>
            <a:r>
              <a:rPr lang="pl-PL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PRACOWNIA URBANISTYCZNO - PROJEKTOWA</a:t>
            </a:r>
            <a:b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96-315 WISKITKI UL. PLAC WOLNOŚCI 35</a:t>
            </a:r>
            <a:b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tel. (0-46) 856 – 93 -94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B1E4AD-F1CB-0ED6-0A86-E8EEB8FD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3632"/>
            <a:ext cx="10058400" cy="402336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40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pl-PL" altLang="pl-PL" sz="40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4000" dirty="0"/>
              <a:t>DZIĘKUJĘ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645571-0DD4-E630-131A-5A22E8A9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" y="100684"/>
            <a:ext cx="2257405" cy="22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354</TotalTime>
  <Words>750</Words>
  <Application>Microsoft Office PowerPoint</Application>
  <PresentationFormat>Panoramiczny</PresentationFormat>
  <Paragraphs>56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Lucida Sans Unicode</vt:lpstr>
      <vt:lpstr>Times New Roman</vt:lpstr>
      <vt:lpstr>Wingdings</vt:lpstr>
      <vt:lpstr>Retrospekcja</vt:lpstr>
      <vt:lpstr>PROJEKT     MIEJSCOWEGO  PLANU ZAGOSPODAROWANIA PRZESTRZENNEGO GMINY MSZCZONÓW</vt:lpstr>
      <vt:lpstr>Uchwała Nr LXII/537/23 Rady Miejskiej w Mszczonowie z dnia 28 czerwca 2023r. w sprawie przystąpienia                                         do sporządzenia miejscowego planu zagospodarowania przestrzennego gminy Mszczonów obejmującego działki nr ew. 179/16 i 179/17 położone w miejscowości Gąba  </vt:lpstr>
      <vt:lpstr>Prezentacja programu PowerPoint</vt:lpstr>
      <vt:lpstr>Procedura sporządzania m.p.z.p. - zgodnie z art. 17 ust. 2 ustawy z dnia 27 marca 2003 r. o planowaniu i zagospodarowaniu i zagospod. przestrzennym ( Dz. U. 2023. 977 z późn. zm. oraz z związku z art. 67 ust. 3 ustawy  z dnia 7 lipca 2023 r . o zmianie ustawy o planowaniu i zagospodarowaniu przestrzennym oraz niektórych innych ustaw (t.j. Dz. U. z 2023r. poz. 1688) ) </vt:lpstr>
      <vt:lpstr>W obszarze niniejszego planu obowiązują ustalenia mpzp zgodnie z Uchwałą Nr XXIX/217/16 Rady Miejskiej w Mszczonowie    z dnia 23 listopada 2016r. w sprawie miejscowego planu zagospodarowania przestrzennego gminy Mszczonów obejmującego fragment miejscowości Gąba. (Dz. Urz. Woj. Maz. 2017 poz. 362 z dnia 30.01.2017r.) </vt:lpstr>
      <vt:lpstr>Wyrys ze Studium uwarunkowań i kierunków zagospodarowania  przestrzennego Gminy MSZCZONÓW</vt:lpstr>
      <vt:lpstr>Prezentacja programu PowerPoint</vt:lpstr>
      <vt:lpstr>PRACOWNIA URBANISTYCZNO - PROJEKTOWA              96-315 WISKITKI UL. PLAC WOLNOŚCI 35               tel. (0-46) 856 – 93 -94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Jadwiga Jeznach</dc:creator>
  <cp:lastModifiedBy>Jadwiga Jeznach</cp:lastModifiedBy>
  <cp:revision>19</cp:revision>
  <dcterms:created xsi:type="dcterms:W3CDTF">2024-06-27T11:05:47Z</dcterms:created>
  <dcterms:modified xsi:type="dcterms:W3CDTF">2024-07-01T07:26:08Z</dcterms:modified>
</cp:coreProperties>
</file>