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489" r:id="rId2"/>
    <p:sldId id="448" r:id="rId3"/>
    <p:sldId id="512" r:id="rId4"/>
    <p:sldId id="423" r:id="rId5"/>
    <p:sldId id="480" r:id="rId6"/>
    <p:sldId id="431" r:id="rId7"/>
    <p:sldId id="488" r:id="rId8"/>
    <p:sldId id="497" r:id="rId9"/>
    <p:sldId id="499" r:id="rId10"/>
    <p:sldId id="511" r:id="rId11"/>
    <p:sldId id="482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3E91EE5-7D66-491F-A833-471D3F760BB3}">
          <p14:sldIdLst>
            <p14:sldId id="489"/>
            <p14:sldId id="448"/>
            <p14:sldId id="512"/>
            <p14:sldId id="423"/>
            <p14:sldId id="480"/>
            <p14:sldId id="431"/>
            <p14:sldId id="488"/>
            <p14:sldId id="497"/>
            <p14:sldId id="499"/>
            <p14:sldId id="511"/>
            <p14:sldId id="4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4F0F3"/>
    <a:srgbClr val="008000"/>
    <a:srgbClr val="669900"/>
    <a:srgbClr val="990000"/>
    <a:srgbClr val="D1E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231" autoAdjust="0"/>
  </p:normalViewPr>
  <p:slideViewPr>
    <p:cSldViewPr>
      <p:cViewPr varScale="1">
        <p:scale>
          <a:sx n="107" d="100"/>
          <a:sy n="107" d="100"/>
        </p:scale>
        <p:origin x="21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D283-7BB8-47AB-8763-FFD5EAD6BA35}" type="datetimeFigureOut">
              <a:rPr lang="pl-PL" smtClean="0"/>
              <a:pPr/>
              <a:t>05.06.2024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D52A-7771-44CA-A2D5-8CB5C3707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65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DC807-687E-4F3D-9324-DEE13BC955F7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36BD6-FE38-464E-9361-8C8D2FB3DA6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75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3B1B1-C397-4848-9597-D09BDF96BF44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E2EE-A5CF-4242-B6BA-9E3078A0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38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E2F37-B131-442E-A9CB-DB03D304F545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5D1C-49FB-43C0-B3E4-C605D47F355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C4CAB-F723-4E7E-B445-711E2FD6976F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AD90-7B2E-4BDA-AE83-32D39E89F9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40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134E-5F2B-4E3B-89E9-011071830FB8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AA0D-8C69-4246-8745-324C47E0D2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0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E0FE-A582-40ED-828A-FAA60903AE5B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26F0-1E1F-4657-A0A8-97B174AE68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0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73DF-90BC-45FB-86D3-F2C9E66D57D3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2E4F7-4628-4C5D-B97F-1546CB8F48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54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4813C-8542-4271-917B-9F31D47F03AB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D840-CEF8-4990-9128-50BE0A3409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11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B071-8F5C-428A-B846-70AC385BF8CC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6206-78E0-420B-80DC-6CC61BAEBE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91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7DE95DC-F91C-448F-8E32-28A1F9371976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6F68C6-77A2-450E-858E-EA910B8B9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63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D7F-45B5-43A7-A415-B8DF111B7F38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0784B-F467-4E1D-8996-457463CF73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92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5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8352928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1800" u="sng" dirty="0">
                <a:solidFill>
                  <a:schemeClr val="tx1"/>
                </a:solidFill>
              </a:rPr>
              <a:t>PROJEKT</a:t>
            </a:r>
            <a:r>
              <a:rPr lang="pl-PL" sz="1800" dirty="0">
                <a:solidFill>
                  <a:schemeClr val="tx1"/>
                </a:solidFill>
              </a:rPr>
              <a:t>     MIEJSCOWEGO  PLANU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ZAGOSPODAROWANIA PRZESTRZENNEGO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GMINY MSZCZONÓW</a:t>
            </a:r>
            <a:br>
              <a:rPr lang="pl-PL" sz="1800" dirty="0">
                <a:solidFill>
                  <a:schemeClr val="tx1"/>
                </a:solidFill>
              </a:rPr>
            </a:br>
            <a:br>
              <a:rPr lang="pl-PL" sz="3200" dirty="0">
                <a:solidFill>
                  <a:schemeClr val="tx1"/>
                </a:solidFill>
              </a:rPr>
            </a:br>
            <a:br>
              <a:rPr lang="pl-PL" sz="3200" dirty="0">
                <a:solidFill>
                  <a:schemeClr val="tx1"/>
                </a:solidFill>
              </a:rPr>
            </a:b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000" dirty="0"/>
              <a:t> 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979712" y="2132856"/>
            <a:ext cx="6840760" cy="18002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obejmujący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działki nr ew. </a:t>
            </a:r>
            <a:r>
              <a:rPr lang="pl-PL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137/1 i 137/2 </a:t>
            </a:r>
            <a:br>
              <a:rPr lang="pl-PL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 miejscowości Wygnanka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270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B782F-2034-1F71-B507-7D3C1D9A2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D5F687A-3D84-A2CA-447E-FC3123B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39"/>
            <a:ext cx="8640960" cy="5544617"/>
          </a:xfrm>
        </p:spPr>
        <p:txBody>
          <a:bodyPr>
            <a:normAutofit/>
          </a:bodyPr>
          <a:lstStyle/>
          <a:p>
            <a:pPr marL="180340">
              <a:tabLst>
                <a:tab pos="180340" algn="l"/>
              </a:tabLst>
            </a:pPr>
            <a:b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Ustalenia dotyczące minimalnej liczby i sposobów realizacji miejsc do parkowania:</a:t>
            </a:r>
            <a:b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miejsca postojowe, należy sytuować w terenie działek związanych z poszczególnymi obiektami lub jako zbiorcze w wydzielonych strefach parkowania zarówno w granicy jak i w bezpośrednim sąsiedztwie planu z dopuszczeniem ich lokalizacji w pasie drogowym drogi, której poszerzenie oznaczone jest w granicy planu symbolem KDD (ul. Krótka);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ustala się, że miejsca postojowe mogą być realizowane </a:t>
            </a:r>
            <a:r>
              <a:rPr lang="pl-PL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jako parkingi wielopoziomowe w tym jednopoziomowe lub parkingi wbudowane w poszczególne obiekty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stala się: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dla budynków mieszkalnych jednorodzinnych: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miejsca na jeden lokal mieszkalny,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dla budynków letniskowych i budynków rekreacji indywidualnej: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dla zamieszkania zbiorowego typu: hotel, motel, pensjonat, dom wypoczynkowy – 2 miejsca na 10 miejsc noclegowych,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dla handlu – 1 miejsce na 50m</a:t>
            </a:r>
            <a:r>
              <a:rPr lang="pl-PL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powierzchni sprzedaży,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dla gastronomii, sportu, rekreacji i rozrywki – min. 10 miejsc postojowych na 500 m</a:t>
            </a:r>
            <a:r>
              <a:rPr lang="pl-PL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powierzchni użytkowej,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dla biur, obiektów kongresowych i konferencyjnych – min. 10 miejsc na 500 m</a:t>
            </a:r>
            <a:r>
              <a:rPr lang="pl-PL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powierzchni użytkowej,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dla usług innych – min. 1 miejsce na każde 100 m</a:t>
            </a:r>
            <a:r>
              <a:rPr lang="pl-PL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powierzchni użytkowej;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ustala się wyznaczenie stanowisk postojowych </a:t>
            </a:r>
            <a:r>
              <a:rPr lang="pl-PL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dla pojazdów zaopatrzonych w kartę parkingową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 najmniej w liczbie: 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stanowisko – jeżeli liczba stanowisk wynosi od 6 do 15, 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stanowiska – jeżeli liczba stanowisk wynosi od 16 do 40, 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stanowiska – jeżeli liczba stanowisk wynosi od 41.</a:t>
            </a:r>
            <a:b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1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     </a:t>
            </a:r>
            <a:r>
              <a:rPr lang="pl-PL" dirty="0">
                <a:solidFill>
                  <a:schemeClr val="tx1"/>
                </a:solidFill>
              </a:rPr>
              <a:t>DZIĘKUJĘ ZA UWAGĘ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087CF11-610C-D668-C869-06820644BC00}"/>
              </a:ext>
            </a:extLst>
          </p:cNvPr>
          <p:cNvSpPr txBox="1"/>
          <p:nvPr/>
        </p:nvSpPr>
        <p:spPr>
          <a:xfrm>
            <a:off x="7164288" y="260648"/>
            <a:ext cx="13681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800" dirty="0"/>
              <a:t>😊</a:t>
            </a:r>
          </a:p>
        </p:txBody>
      </p:sp>
    </p:spTree>
    <p:extLst>
      <p:ext uri="{BB962C8B-B14F-4D97-AF65-F5344CB8AC3E}">
        <p14:creationId xmlns:p14="http://schemas.microsoft.com/office/powerpoint/2010/main" val="30473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5496" y="-26223"/>
            <a:ext cx="91085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900" b="1" i="1" dirty="0">
              <a:solidFill>
                <a:srgbClr val="000000"/>
              </a:solidFill>
            </a:endParaRPr>
          </a:p>
          <a:p>
            <a:r>
              <a:rPr lang="pl-PL" sz="1600" dirty="0">
                <a:latin typeface="Times New Roman" panose="02020603050405020304" pitchFamily="18" charset="0"/>
              </a:rPr>
              <a:t>Uchwała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 LXIV/549/23 Rady Miejskiej w Mszczonowie z dnia 30 sierpnia 2023r. w sprawie przystąpienia                                         do sporządzenia miejscowego planu zagospodarowania przestrzennego gminy Mszczonów obejmującego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działki nr ew. 137/1 i 137/2 położone w miejscowości Wygnanka 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</a:p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endParaRPr lang="pl-PL" sz="1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0E4E198-8157-E560-58E8-BDF1B65D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" y="1629635"/>
            <a:ext cx="5955483" cy="5212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5496" y="-26223"/>
            <a:ext cx="910850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900" b="1" i="1" dirty="0">
              <a:solidFill>
                <a:srgbClr val="000000"/>
              </a:solidFill>
            </a:endParaRPr>
          </a:p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</a:p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endParaRPr lang="pl-PL" sz="1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D6E9464-09D3-33AE-104A-EDD70B2A9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1" t="4307" r="3029" b="5246"/>
          <a:stretch/>
        </p:blipFill>
        <p:spPr>
          <a:xfrm>
            <a:off x="107504" y="2276872"/>
            <a:ext cx="4680520" cy="30243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6D9F6AC-79E7-1A98-B3E4-3C9F88E99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6" t="4568" r="21271" b="2328"/>
          <a:stretch/>
        </p:blipFill>
        <p:spPr>
          <a:xfrm>
            <a:off x="5220072" y="2281064"/>
            <a:ext cx="3672408" cy="288032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E055C4C-3A23-5CE9-006C-607F2672450C}"/>
              </a:ext>
            </a:extLst>
          </p:cNvPr>
          <p:cNvSpPr txBox="1"/>
          <p:nvPr/>
        </p:nvSpPr>
        <p:spPr>
          <a:xfrm>
            <a:off x="323528" y="266164"/>
            <a:ext cx="83529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/>
            <a:r>
              <a:rPr lang="pl-PL" sz="14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Obszar inwestycji obejmuje teren położony na północ od ul. Zarzecznej oraz na zachód od </a:t>
            </a:r>
            <a:br>
              <a:rPr lang="pl-PL" sz="14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14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ul. Krótkiej. Teren opracowania stanowi niemal w całości sad owocowy. Niewielki fragment leśny znajduje się w północno - zachodnim narożniku działki nr ew. 137/2. </a:t>
            </a:r>
            <a:endParaRPr lang="pl-PL" sz="1400" kern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 terenie opracowania z wjazdem od strony ul. Zarzecznej występuje siedlisko w zabudowanie zagrodowej.</a:t>
            </a:r>
            <a:r>
              <a:rPr lang="pl-PL" sz="1400" kern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5537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501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1200" u="sng" dirty="0">
                <a:solidFill>
                  <a:schemeClr val="tx1"/>
                </a:solidFill>
                <a:highlight>
                  <a:srgbClr val="F4F0F3"/>
                </a:highlight>
                <a:latin typeface="Arial Narrow" panose="020B0606020202030204" pitchFamily="34" charset="0"/>
              </a:rPr>
              <a:t>Procedura sporządzania </a:t>
            </a:r>
            <a:r>
              <a:rPr lang="pl-PL" sz="1200" u="sng" dirty="0" err="1">
                <a:solidFill>
                  <a:schemeClr val="tx1"/>
                </a:solidFill>
                <a:highlight>
                  <a:srgbClr val="F4F0F3"/>
                </a:highlight>
                <a:latin typeface="Arial Narrow" panose="020B0606020202030204" pitchFamily="34" charset="0"/>
              </a:rPr>
              <a:t>m.p.z.p</a:t>
            </a:r>
            <a:r>
              <a:rPr lang="pl-PL" sz="1200" u="sng" dirty="0">
                <a:solidFill>
                  <a:schemeClr val="tx1"/>
                </a:solidFill>
                <a:highlight>
                  <a:srgbClr val="F4F0F3"/>
                </a:highlight>
                <a:latin typeface="Arial Narrow" panose="020B0606020202030204" pitchFamily="34" charset="0"/>
              </a:rPr>
              <a:t>. - zgodnie z art. 17 ust. 2 ustawy z dnia 27 marca 2003 r. o planowaniu i zagospodarowaniu i </a:t>
            </a:r>
            <a:r>
              <a:rPr lang="pl-PL" sz="1200" u="sng" dirty="0" err="1">
                <a:solidFill>
                  <a:schemeClr val="tx1"/>
                </a:solidFill>
                <a:highlight>
                  <a:srgbClr val="F4F0F3"/>
                </a:highlight>
                <a:latin typeface="Arial Narrow" panose="020B0606020202030204" pitchFamily="34" charset="0"/>
              </a:rPr>
              <a:t>zagospod</a:t>
            </a:r>
            <a:r>
              <a:rPr lang="pl-PL" sz="1200" u="sng" dirty="0">
                <a:solidFill>
                  <a:schemeClr val="tx1"/>
                </a:solidFill>
                <a:highlight>
                  <a:srgbClr val="F4F0F3"/>
                </a:highlight>
                <a:latin typeface="Arial Narrow" panose="020B0606020202030204" pitchFamily="34" charset="0"/>
              </a:rPr>
              <a:t>. </a:t>
            </a:r>
            <a:r>
              <a:rPr lang="pl-PL" sz="1200" u="sng" dirty="0">
                <a:solidFill>
                  <a:srgbClr val="000000"/>
                </a:solidFill>
                <a:highlight>
                  <a:srgbClr val="F4F0F3"/>
                </a:highlight>
                <a:latin typeface="Arial Narrow" panose="020B0606020202030204" pitchFamily="34" charset="0"/>
              </a:rPr>
              <a:t>przestrzennym ( Dz. U. 2023. 977 z </a:t>
            </a:r>
            <a:r>
              <a:rPr lang="pl-PL" sz="1200" u="sng" dirty="0" err="1">
                <a:solidFill>
                  <a:srgbClr val="000000"/>
                </a:solidFill>
                <a:highlight>
                  <a:srgbClr val="F4F0F3"/>
                </a:highlight>
                <a:latin typeface="Arial Narrow" panose="020B0606020202030204" pitchFamily="34" charset="0"/>
              </a:rPr>
              <a:t>późn</a:t>
            </a:r>
            <a:r>
              <a:rPr lang="pl-PL" sz="1200" u="sng" dirty="0">
                <a:solidFill>
                  <a:srgbClr val="000000"/>
                </a:solidFill>
                <a:highlight>
                  <a:srgbClr val="F4F0F3"/>
                </a:highlight>
                <a:latin typeface="Arial Narrow" panose="020B0606020202030204" pitchFamily="34" charset="0"/>
              </a:rPr>
              <a:t>. zm. oraz z związku z art.</a:t>
            </a:r>
            <a:r>
              <a:rPr lang="pl-PL" sz="1200" dirty="0">
                <a:effectLst/>
                <a:highlight>
                  <a:srgbClr val="F4F0F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67 ust. 3 ustawy  z dnia 7 lipca 2023 r . o zmianie ustawy o planowaniu i zagospodarowaniu przestrzennym oraz niektórych innych ustaw (</a:t>
            </a:r>
            <a:r>
              <a:rPr lang="pl-PL" sz="1200" dirty="0" err="1">
                <a:effectLst/>
                <a:highlight>
                  <a:srgbClr val="F4F0F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t.j</a:t>
            </a:r>
            <a:r>
              <a:rPr lang="pl-PL" sz="1200" dirty="0">
                <a:effectLst/>
                <a:highlight>
                  <a:srgbClr val="F4F0F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Dz. U. z 2023r. poz. 1688)</a:t>
            </a:r>
            <a:r>
              <a:rPr lang="pl-PL" sz="1200" u="sng" dirty="0">
                <a:solidFill>
                  <a:srgbClr val="000000"/>
                </a:solidFill>
                <a:highlight>
                  <a:srgbClr val="F4F0F3"/>
                </a:highlight>
                <a:latin typeface="Arial Narrow" panose="020B0606020202030204" pitchFamily="34" charset="0"/>
              </a:rPr>
              <a:t> ) </a:t>
            </a:r>
            <a:endParaRPr lang="pl-PL" sz="1200" dirty="0">
              <a:solidFill>
                <a:srgbClr val="000000"/>
              </a:solidFill>
              <a:highlight>
                <a:srgbClr val="F4F0F3"/>
              </a:highlight>
              <a:latin typeface="Arial Narrow" panose="020B0606020202030204" pitchFamily="34" charset="0"/>
            </a:endParaRPr>
          </a:p>
        </p:txBody>
      </p:sp>
      <p:sp>
        <p:nvSpPr>
          <p:cNvPr id="24578" name="Symbol zastępczy zawartości 1"/>
          <p:cNvSpPr>
            <a:spLocks noGrp="1"/>
          </p:cNvSpPr>
          <p:nvPr>
            <p:ph idx="1"/>
          </p:nvPr>
        </p:nvSpPr>
        <p:spPr>
          <a:xfrm>
            <a:off x="683568" y="925745"/>
            <a:ext cx="8460432" cy="5949280"/>
          </a:xfrm>
        </p:spPr>
        <p:txBody>
          <a:bodyPr>
            <a:normAutofit/>
          </a:bodyPr>
          <a:lstStyle/>
          <a:p>
            <a:pPr eaLnBrk="1" hangingPunct="1"/>
            <a:r>
              <a:rPr lang="pl-PL" sz="1100" b="1" dirty="0">
                <a:solidFill>
                  <a:srgbClr val="000000"/>
                </a:solidFill>
              </a:rPr>
              <a:t>Ogłoszono w prasie miejscowej oraz przez obwieszczenie w Internecie i na tablicy ogłoszeń</a:t>
            </a:r>
            <a:r>
              <a:rPr lang="pl-PL" sz="1100" dirty="0">
                <a:solidFill>
                  <a:srgbClr val="000000"/>
                </a:solidFill>
              </a:rPr>
              <a:t> o podjęciu uchwały o przystąpieniu do sporządzania planu, określając formę, miejsce i termin składania wniosków do planu, nie krótszy niż 21 dni od dnia ogłoszenia;</a:t>
            </a:r>
          </a:p>
          <a:p>
            <a:pPr eaLnBrk="1" hangingPunct="1"/>
            <a:r>
              <a:rPr lang="pl-PL" sz="1200" b="1" dirty="0">
                <a:solidFill>
                  <a:srgbClr val="000000"/>
                </a:solidFill>
              </a:rPr>
              <a:t>Zawiadomiono</a:t>
            </a:r>
            <a:r>
              <a:rPr lang="pl-PL" sz="1200" dirty="0">
                <a:solidFill>
                  <a:srgbClr val="000000"/>
                </a:solidFill>
              </a:rPr>
              <a:t>, na piśmie, o podjęciu uchwały o przystąpieniu do sporządzania planu instytucje i organy właściwe do uzgadniania i opiniowania planu;</a:t>
            </a:r>
          </a:p>
          <a:p>
            <a:pPr eaLnBrk="1" hangingPunct="1"/>
            <a:r>
              <a:rPr lang="pl-PL" sz="1400" b="1" dirty="0">
                <a:solidFill>
                  <a:srgbClr val="000000"/>
                </a:solidFill>
              </a:rPr>
              <a:t>Sporządzono projekt planu miejscowego</a:t>
            </a:r>
            <a:r>
              <a:rPr lang="pl-PL" sz="1400" dirty="0">
                <a:solidFill>
                  <a:srgbClr val="000000"/>
                </a:solidFill>
              </a:rPr>
              <a:t> – wnioski;</a:t>
            </a:r>
          </a:p>
          <a:p>
            <a:pPr eaLnBrk="1" hangingPunct="1"/>
            <a:r>
              <a:rPr lang="pl-PL" sz="1400" b="1" dirty="0">
                <a:solidFill>
                  <a:srgbClr val="000000"/>
                </a:solidFill>
              </a:rPr>
              <a:t>Sporządzenie prognozy oddziaływania na środowisko</a:t>
            </a:r>
            <a:r>
              <a:rPr lang="pl-PL" sz="1400" dirty="0">
                <a:solidFill>
                  <a:srgbClr val="000000"/>
                </a:solidFill>
              </a:rPr>
              <a:t>; </a:t>
            </a:r>
          </a:p>
          <a:p>
            <a:pPr eaLnBrk="1" hangingPunct="1"/>
            <a:r>
              <a:rPr lang="pl-PL" sz="1400" b="1" dirty="0">
                <a:solidFill>
                  <a:srgbClr val="000000"/>
                </a:solidFill>
              </a:rPr>
              <a:t>Sporządzenie prognozę skutków finansowych </a:t>
            </a:r>
            <a:r>
              <a:rPr lang="pl-PL" sz="1400" dirty="0">
                <a:solidFill>
                  <a:srgbClr val="000000"/>
                </a:solidFill>
              </a:rPr>
              <a:t>uchwalenia planu miejscowego;</a:t>
            </a:r>
          </a:p>
          <a:p>
            <a:pPr eaLnBrk="1" hangingPunct="1"/>
            <a:r>
              <a:rPr lang="pl-PL" sz="1400" b="1" dirty="0">
                <a:solidFill>
                  <a:srgbClr val="000000"/>
                </a:solidFill>
              </a:rPr>
              <a:t>Wystąpienie o opinie i uzgodnienia projektu planu</a:t>
            </a:r>
            <a:r>
              <a:rPr lang="pl-PL" sz="1400" dirty="0">
                <a:solidFill>
                  <a:srgbClr val="000000"/>
                </a:solidFill>
              </a:rPr>
              <a:t>;</a:t>
            </a:r>
          </a:p>
          <a:p>
            <a:pPr eaLnBrk="1" hangingPunct="1"/>
            <a:r>
              <a:rPr lang="pl-PL" sz="1400" dirty="0">
                <a:solidFill>
                  <a:srgbClr val="000000"/>
                </a:solidFill>
              </a:rPr>
              <a:t>Wprowadzenie zmian wynikających z uzyskanych uzgodnień i opinii;</a:t>
            </a:r>
          </a:p>
          <a:p>
            <a:pPr>
              <a:buFont typeface="Wingdings" pitchFamily="2" charset="2"/>
              <a:buChar char="Ø"/>
            </a:pPr>
            <a:r>
              <a:rPr lang="pl-PL" sz="1400" b="1" u="sng" dirty="0">
                <a:solidFill>
                  <a:srgbClr val="000000"/>
                </a:solidFill>
              </a:rPr>
              <a:t>Ogłoszenie o wyłożeniu projektu planu do publicznego wglądu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C0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C00000"/>
                </a:solidFill>
              </a:rPr>
              <a:t>   wyłożenie  od 27.03.2024r  do 26.04.2024r.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C00000"/>
                </a:solidFill>
              </a:rPr>
              <a:t>  </a:t>
            </a:r>
            <a:r>
              <a:rPr lang="pl-PL" sz="1400" u="sng" dirty="0">
                <a:solidFill>
                  <a:srgbClr val="C00000"/>
                </a:solidFill>
              </a:rPr>
              <a:t>dyskusja publiczna w dniu 18 kwietnia 2024r.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C00000"/>
                </a:solidFill>
              </a:rPr>
              <a:t>   uwagi do dnia 21 maja 2024r. </a:t>
            </a:r>
            <a:r>
              <a:rPr lang="pl-PL" sz="1400" dirty="0">
                <a:solidFill>
                  <a:srgbClr val="C00000"/>
                </a:solidFill>
                <a:highlight>
                  <a:srgbClr val="F4F0F3"/>
                </a:highlight>
              </a:rPr>
              <a:t>– </a:t>
            </a:r>
            <a:r>
              <a:rPr lang="pl-PL" sz="1400" b="1" dirty="0">
                <a:solidFill>
                  <a:srgbClr val="C00000"/>
                </a:solidFill>
                <a:highlight>
                  <a:srgbClr val="F4F0F3"/>
                </a:highlight>
              </a:rPr>
              <a:t> brak uwag    </a:t>
            </a:r>
            <a:r>
              <a:rPr lang="pl-PL" sz="1400" b="1" dirty="0">
                <a:solidFill>
                  <a:srgbClr val="C00000"/>
                </a:solidFill>
              </a:rPr>
              <a:t>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</a:t>
            </a:r>
            <a:endParaRPr lang="pl-PL" sz="14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eaLnBrk="1" hangingPunct="1"/>
            <a:endParaRPr lang="pl-PL" sz="1600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4182"/>
            <a:ext cx="7543800" cy="1234578"/>
          </a:xfrm>
        </p:spPr>
        <p:txBody>
          <a:bodyPr>
            <a:normAutofit fontScale="90000"/>
          </a:bodyPr>
          <a:lstStyle/>
          <a:p>
            <a:r>
              <a:rPr lang="pl-PL" sz="2000" dirty="0" err="1">
                <a:solidFill>
                  <a:srgbClr val="000000"/>
                </a:solidFill>
                <a:latin typeface="Lucida Sans Unicode" pitchFamily="34" charset="0"/>
              </a:rPr>
              <a:t>Wyrys</a:t>
            </a:r>
            <a:r>
              <a:rPr lang="pl-PL" sz="2000" dirty="0">
                <a:solidFill>
                  <a:srgbClr val="000000"/>
                </a:solidFill>
                <a:latin typeface="Lucida Sans Unicode" pitchFamily="34" charset="0"/>
              </a:rPr>
              <a:t> ze Studium uwarunkowań i kierunków zagospodarowania</a:t>
            </a:r>
            <a:br>
              <a:rPr lang="pl-PL" sz="2000" dirty="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Lucida Sans Unicode" pitchFamily="34" charset="0"/>
              </a:rPr>
              <a:t> przestrzennego Gminy MSZCZONÓW</a:t>
            </a:r>
            <a:br>
              <a:rPr lang="pl-PL" dirty="0">
                <a:latin typeface="Lucida Sans Unicode" pitchFamily="34" charset="0"/>
              </a:rPr>
            </a:br>
            <a:endParaRPr lang="pl-PL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3968" y="3792065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pl-PL" sz="900" b="1" dirty="0"/>
          </a:p>
          <a:p>
            <a:pPr lvl="0">
              <a:buFont typeface="Arial" pitchFamily="34" charset="0"/>
              <a:buChar char="•"/>
            </a:pPr>
            <a:endParaRPr lang="pl-PL" sz="900" dirty="0"/>
          </a:p>
          <a:p>
            <a:pPr lvl="2" algn="just"/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B9D91FF-4617-4778-A4E5-3152910E4A7A}"/>
              </a:ext>
            </a:extLst>
          </p:cNvPr>
          <p:cNvSpPr txBox="1"/>
          <p:nvPr/>
        </p:nvSpPr>
        <p:spPr>
          <a:xfrm>
            <a:off x="269776" y="774281"/>
            <a:ext cx="8604448" cy="167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pl-PL" sz="1400" kern="0" dirty="0">
                <a:effectLst/>
                <a:ea typeface="Times New Roman" panose="02020603050405020304" pitchFamily="18" charset="0"/>
              </a:rPr>
              <a:t>RE - Obszary rekreacji turystyki i sportu z dopuszczeniem zabudowy zagrodowej i mieszkaniowej ekstensywnej. Obszary rekreacji, turystyki położone głównie w obszarze chronionego krajobrazu, planowane do zagospodarowania w szczególności w zakresie rekreacji, turystyki i usług sportu wraz z zabudową zamieszkania zbiorowego oraz zabudową zagrodową i mieszkaniową ekstensywną.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pl-PL" sz="1400" b="1" kern="0" dirty="0">
                <a:effectLst/>
                <a:ea typeface="Times New Roman" panose="02020603050405020304" pitchFamily="18" charset="0"/>
              </a:rPr>
              <a:t>L -</a:t>
            </a:r>
            <a:r>
              <a:rPr lang="pl-PL" sz="1400" kern="0" dirty="0">
                <a:effectLst/>
                <a:ea typeface="Times New Roman" panose="02020603050405020304" pitchFamily="18" charset="0"/>
              </a:rPr>
              <a:t> Obszary lasów wskazane do zagospodarowania i użytkowania leśnego w oparciu o operaty urządzeniowe lasu.</a:t>
            </a:r>
            <a:endParaRPr lang="pl-PL" sz="2000" kern="1600" dirty="0"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endParaRPr lang="pl-PL" sz="1400" kern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093EAFD-D3C8-C317-00B3-A91FA05830EA}"/>
              </a:ext>
            </a:extLst>
          </p:cNvPr>
          <p:cNvSpPr txBox="1"/>
          <p:nvPr/>
        </p:nvSpPr>
        <p:spPr>
          <a:xfrm>
            <a:off x="4427984" y="3128387"/>
            <a:ext cx="4725359" cy="1933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pl-PL" sz="1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Studium ustala w strefie RE: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sz="1400" dirty="0">
                <a:effectLst/>
                <a:ea typeface="Times New Roman" panose="02020603050405020304" pitchFamily="18" charset="0"/>
              </a:rPr>
              <a:t>wysokość zabudowy do 8m (w wyjątkowych przypadkach studium przewiduje możliwość budowy wyższych budynków usług sportowych – max. 12 m),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sz="1400" dirty="0">
                <a:effectLst/>
                <a:ea typeface="Times New Roman" panose="02020603050405020304" pitchFamily="18" charset="0"/>
              </a:rPr>
              <a:t>maksymalną powierzchnię zabudowy  15 % powierzchni działki,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powierzchnię biologicznie czynną – min 70 % powierzchni działki,</a:t>
            </a:r>
            <a:endParaRPr lang="pl-PL" sz="1400" u="sng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AAF7924-5AB5-BB23-A206-AA92671D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82194"/>
            <a:ext cx="3960440" cy="35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84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621EE0D-E027-FE36-97B1-272E20382271}"/>
              </a:ext>
            </a:extLst>
          </p:cNvPr>
          <p:cNvSpPr txBox="1"/>
          <p:nvPr/>
        </p:nvSpPr>
        <p:spPr>
          <a:xfrm>
            <a:off x="179512" y="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Powierzchnia </a:t>
            </a:r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10,55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</a:t>
            </a: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69F72BF-7B26-D7A7-D7D5-00C44295A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" y="620688"/>
            <a:ext cx="4948675" cy="623731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E5267DA-A792-E89B-993D-7E6E7730496C}"/>
              </a:ext>
            </a:extLst>
          </p:cNvPr>
          <p:cNvSpPr/>
          <p:nvPr/>
        </p:nvSpPr>
        <p:spPr>
          <a:xfrm>
            <a:off x="4211960" y="404664"/>
            <a:ext cx="1080120" cy="3024336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0CE4A7C-EE1E-5060-9A9C-C6A6F7E39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-1"/>
            <a:ext cx="3809601" cy="4462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F1EE99-C8A5-4B5D-AD38-564EE8D3B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0"/>
            <a:ext cx="8884096" cy="6093296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1900" b="1" dirty="0">
              <a:solidFill>
                <a:srgbClr val="002060"/>
              </a:solidFill>
              <a:latin typeface="+mn-lt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1900" b="1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900" b="1" dirty="0">
                <a:solidFill>
                  <a:srgbClr val="002060"/>
                </a:solidFill>
                <a:latin typeface="+mn-lt"/>
              </a:rPr>
              <a:t>Zasady i warunki zagospodarowania wynikające z potrzeb ochrony środowiska, przyrody i krajobrazu</a:t>
            </a:r>
            <a:r>
              <a:rPr lang="pl-PL" altLang="pl-PL" sz="1900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>
              <a:spcAft>
                <a:spcPts val="600"/>
              </a:spcAft>
              <a:defRPr/>
            </a:pPr>
            <a:endParaRPr lang="pl-PL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0">
              <a:buNone/>
              <a:tabLst>
                <a:tab pos="2501265" algn="l"/>
              </a:tabLst>
            </a:pPr>
            <a:endParaRPr lang="pl-PL" sz="1400" b="1" u="sng" dirty="0">
              <a:ea typeface="Times New Roman" panose="02020603050405020304" pitchFamily="18" charset="0"/>
            </a:endParaRPr>
          </a:p>
          <a:p>
            <a:pPr marL="180340" indent="0">
              <a:buNone/>
              <a:tabLst>
                <a:tab pos="2501265" algn="l"/>
              </a:tabLst>
            </a:pPr>
            <a:endParaRPr lang="pl-PL" sz="1400" b="1" u="sng" dirty="0">
              <a:ea typeface="Times New Roman" panose="02020603050405020304" pitchFamily="18" charset="0"/>
            </a:endParaRPr>
          </a:p>
          <a:p>
            <a:pPr marL="180340" indent="0">
              <a:buNone/>
              <a:tabLst>
                <a:tab pos="2501265" algn="l"/>
              </a:tabLst>
            </a:pPr>
            <a:r>
              <a:rPr lang="pl-PL" sz="1400" b="1" u="sng" dirty="0">
                <a:ea typeface="Times New Roman" panose="02020603050405020304" pitchFamily="18" charset="0"/>
              </a:rPr>
              <a:t>Obszar</a:t>
            </a:r>
            <a:r>
              <a:rPr lang="pl-PL" sz="1400" b="1" u="sng" dirty="0">
                <a:effectLst/>
                <a:ea typeface="Times New Roman" panose="02020603050405020304" pitchFamily="18" charset="0"/>
              </a:rPr>
              <a:t> objęty planem położony jest w Bolimowsko – Radziejowickim z doliną środkowej Rawki Obszarze Chronionego Krajobrazu.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 </a:t>
            </a:r>
            <a:br>
              <a:rPr lang="pl-PL" sz="1400" dirty="0">
                <a:effectLst/>
                <a:ea typeface="Times New Roman" panose="02020603050405020304" pitchFamily="18" charset="0"/>
              </a:rPr>
            </a:br>
            <a:r>
              <a:rPr lang="pl-PL" sz="1400" dirty="0">
                <a:effectLst/>
                <a:ea typeface="Times New Roman" panose="02020603050405020304" pitchFamily="18" charset="0"/>
              </a:rPr>
              <a:t>Wszelkie działania inwestycyjne i sposób zagospodarowania w/w terenu musi być zgodny z obowiązującym  rozporządzeniem w sprawie Bolimowsko – Radziejowickiego z doliną środkowej Rawki Obszaru Chronionego Krajobrazu oraz przepisami odrębnymi z zakresu Prawa ochrony przyrody. </a:t>
            </a:r>
          </a:p>
          <a:p>
            <a:pPr marL="180340" indent="180340" algn="just">
              <a:tabLst>
                <a:tab pos="2501265" algn="l"/>
              </a:tabLst>
            </a:pPr>
            <a:endParaRPr lang="pl-PL" sz="1900" dirty="0">
              <a:ea typeface="Times New Roman" panose="02020603050405020304" pitchFamily="18" charset="0"/>
            </a:endParaRPr>
          </a:p>
          <a:p>
            <a:pPr marL="180340" indent="0" algn="just">
              <a:buNone/>
              <a:tabLst>
                <a:tab pos="2501265" algn="l"/>
              </a:tabLst>
            </a:pPr>
            <a:r>
              <a:rPr lang="pl-PL" sz="1400" dirty="0">
                <a:ea typeface="Times New Roman" panose="02020603050405020304" pitchFamily="18" charset="0"/>
              </a:rPr>
              <a:t>U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stala się </a:t>
            </a:r>
            <a:r>
              <a:rPr lang="pl-PL" sz="1400" b="1" u="sng" dirty="0">
                <a:effectLst/>
                <a:ea typeface="Times New Roman" panose="02020603050405020304" pitchFamily="18" charset="0"/>
              </a:rPr>
              <a:t>zakaz realizacji przedsięwzięć mogących znacząco oddziaływać na środowisko 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w rozumieniu przepisów ustawy o udostępnianiu informacji o środowisku i jego ochronie, udziale społeczeństwa w ochronie środowiska oraz ocenach oddziaływania na środowisko.</a:t>
            </a:r>
          </a:p>
          <a:p>
            <a:pPr marL="180340" indent="180340" algn="just">
              <a:tabLst>
                <a:tab pos="2501265" algn="l"/>
              </a:tabLst>
            </a:pPr>
            <a:r>
              <a:rPr lang="pl-PL" sz="1400" u="sng" dirty="0">
                <a:effectLst/>
                <a:ea typeface="Times New Roman" panose="02020603050405020304" pitchFamily="18" charset="0"/>
              </a:rPr>
              <a:t>Zakaz, nie dotyczy inwestycji celu publicznego takich jak drogi i urządzenia infrastruktury technicznej oraz przedsięwzięć mogących potencjalnie znacząco oddziaływać na środowisko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, dla których przeprowadzona ocena oddziaływania na środowisko wykazała brak znacząco negatywnego wpływu na ochronę przyrody obszaru chronionego krajobrazu.</a:t>
            </a:r>
          </a:p>
          <a:p>
            <a:pPr marL="180340" indent="180340" algn="just">
              <a:tabLst>
                <a:tab pos="2501265" algn="l"/>
              </a:tabLst>
            </a:pPr>
            <a:r>
              <a:rPr lang="pl-PL" sz="1500" dirty="0">
                <a:effectLst/>
                <a:ea typeface="Times New Roman" panose="02020603050405020304" pitchFamily="18" charset="0"/>
              </a:rPr>
              <a:t>Ustala się w obszarze planu </a:t>
            </a:r>
            <a:r>
              <a:rPr lang="pl-PL" sz="1500" b="1" u="sng" dirty="0">
                <a:effectLst/>
                <a:ea typeface="Times New Roman" panose="02020603050405020304" pitchFamily="18" charset="0"/>
              </a:rPr>
              <a:t>zakaz lokalizacji zakładów o zwiększonym i dużym ryzyku wystąpienia poważnych awarii przemysłowych</a:t>
            </a:r>
            <a:r>
              <a:rPr lang="pl-PL" sz="1500" dirty="0">
                <a:effectLst/>
                <a:ea typeface="Times New Roman" panose="02020603050405020304" pitchFamily="18" charset="0"/>
              </a:rPr>
              <a:t> w rozumieniu przepisów ustawy z zakresu ochrony środowiska.</a:t>
            </a:r>
          </a:p>
          <a:p>
            <a:pPr>
              <a:spcAft>
                <a:spcPts val="600"/>
              </a:spcAft>
              <a:defRPr/>
            </a:pPr>
            <a:endParaRPr lang="pl-PL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pl-PL" sz="1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213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CB41C1-469E-10E1-AD66-70F9DF4E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70" y="2708755"/>
            <a:ext cx="5053857" cy="29469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pl-PL" sz="1200" b="1" i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200" b="1" i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200" b="1" i="1" u="sng" dirty="0">
                <a:solidFill>
                  <a:schemeClr val="accent2">
                    <a:lumMod val="50000"/>
                  </a:schemeClr>
                </a:solidFill>
              </a:rPr>
              <a:t>Linie zabudowy:</a:t>
            </a:r>
          </a:p>
          <a:p>
            <a:endParaRPr lang="pl-PL" sz="12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CCADF9D-926B-4DD0-5003-FB7F156B0820}"/>
              </a:ext>
            </a:extLst>
          </p:cNvPr>
          <p:cNvSpPr/>
          <p:nvPr/>
        </p:nvSpPr>
        <p:spPr>
          <a:xfrm>
            <a:off x="1331640" y="116632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9EE3CC71-D83F-E0F8-9C42-20D682C44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61224"/>
              </p:ext>
            </p:extLst>
          </p:nvPr>
        </p:nvGraphicFramePr>
        <p:xfrm>
          <a:off x="5508104" y="3429000"/>
          <a:ext cx="3738842" cy="2784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8842">
                  <a:extLst>
                    <a:ext uri="{9D8B030D-6E8A-4147-A177-3AD203B41FA5}">
                      <a16:colId xmlns:a16="http://schemas.microsoft.com/office/drawing/2014/main" val="1502721317"/>
                    </a:ext>
                  </a:extLst>
                </a:gridCol>
              </a:tblGrid>
              <a:tr h="2784817">
                <a:tc>
                  <a:txBody>
                    <a:bodyPr/>
                    <a:lstStyle/>
                    <a:p>
                      <a:pPr algn="just"/>
                      <a:endParaRPr lang="pl-PL" sz="1100" dirty="0">
                        <a:effectLst/>
                      </a:endParaRPr>
                    </a:p>
                    <a:p>
                      <a:pPr algn="just"/>
                      <a:r>
                        <a:rPr lang="pl-PL" sz="1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Parametry zabudowy działki </a:t>
                      </a:r>
                      <a:endParaRPr lang="pl-PL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 powierzchnia zabudowy - do 15%,</a:t>
                      </a: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-powierzchnia biologicznie czynna– co najmniej 70%,</a:t>
                      </a: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-max. intensywność zabudowy – 1.5</a:t>
                      </a: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 maksymalna nadziemna intensywność zabudowy – 1.2</a:t>
                      </a: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 min. nadziemna intensywność zabudowy – 0,01</a:t>
                      </a:r>
                    </a:p>
                    <a:p>
                      <a:pPr algn="just"/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Min. powierzchnia nowo wydzielonej działki – 1500m2</a:t>
                      </a:r>
                    </a:p>
                    <a:p>
                      <a:pPr algn="just"/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Wysokość zabudowy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max.12.0m, w tym: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Aref Ruqaa" panose="020F0502020204030204" pitchFamily="2" charset="-78"/>
                          <a:ea typeface="+mn-ea"/>
                          <a:cs typeface="Aref Ruqaa" panose="020F0502020204030204" pitchFamily="2" charset="-78"/>
                        </a:rPr>
                        <a:t>►</a:t>
                      </a: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dla budynków sportu i rekreacji – do 12,0m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Aref Ruqaa" panose="020F0502020204030204" pitchFamily="2" charset="-78"/>
                          <a:ea typeface="+mn-ea"/>
                          <a:cs typeface="Aref Ruqaa" panose="020F0502020204030204" pitchFamily="2" charset="-78"/>
                        </a:rPr>
                        <a:t>►</a:t>
                      </a: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dla pozostałych dla pozostałych budynków 8.0m</a:t>
                      </a:r>
                      <a:endParaRPr lang="pl-PL" sz="1200" b="0" i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20504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A8F3F35-20B8-6D63-B180-412A673D5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90462"/>
              </p:ext>
            </p:extLst>
          </p:nvPr>
        </p:nvGraphicFramePr>
        <p:xfrm>
          <a:off x="194784" y="5944204"/>
          <a:ext cx="8783001" cy="913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3001">
                  <a:extLst>
                    <a:ext uri="{9D8B030D-6E8A-4147-A177-3AD203B41FA5}">
                      <a16:colId xmlns:a16="http://schemas.microsoft.com/office/drawing/2014/main" val="3990162757"/>
                    </a:ext>
                  </a:extLst>
                </a:gridCol>
              </a:tblGrid>
              <a:tr h="913795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Obsługa komunikacyjna terenu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 dróg oznaczonych symbolem KDD (ul. Krótka) i KDL (ul. Zarzeczna),</a:t>
                      </a: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63291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0A8811D6-F0FF-ED22-CD98-41A248C1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00" y="290155"/>
            <a:ext cx="8194628" cy="2946990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MN-ML-U</a:t>
            </a:r>
            <a:b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Teren zabudowy mieszkaniowej jednorodzinnej lub zabudowy letniskowej lub rekreacji indywidualnej lub usług.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Klasa przeznaczenia wykluczonego</a:t>
            </a:r>
            <a:br>
              <a:rPr lang="pl-PL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 - teren usług handlu wielkopowierzchniowego,</a:t>
            </a:r>
            <a:b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 – teren usług rzemieślniczych,</a:t>
            </a:r>
            <a:b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 – teren usług zdrowia i pomocy społecznej,</a:t>
            </a:r>
            <a:b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UN- teren usług nauki,</a:t>
            </a:r>
            <a:b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UE -teren usług edukacji,</a:t>
            </a:r>
            <a:b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  - teren usług kultu religijnego,</a:t>
            </a:r>
            <a:b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 – teren usług bezpieczeństwa i porządku publicznego;</a:t>
            </a:r>
            <a:br>
              <a:rPr lang="pl-PL" sz="1400" dirty="0">
                <a:effectLst/>
              </a:rPr>
            </a:br>
            <a:br>
              <a:rPr lang="pl-PL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1400" u="sng" dirty="0">
              <a:latin typeface="+mn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66DF5D4-0921-FB1A-AC3C-35F6C8CCBB54}"/>
              </a:ext>
            </a:extLst>
          </p:cNvPr>
          <p:cNvSpPr txBox="1"/>
          <p:nvPr/>
        </p:nvSpPr>
        <p:spPr>
          <a:xfrm>
            <a:off x="107504" y="3696766"/>
            <a:ext cx="46392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202565" algn="l"/>
              </a:tabLs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20,0m do 36,0m od linii rozgraniczającej teren o symbolu KDL uwzględniając odległość 50m od zbiorników wodnych zlokalizowanych poza granicami planu, zgodnie z rysunkiem planu,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202565" algn="l"/>
              </a:tabLs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12,0m od terenu oznaczonego symbolem L oraz od użytku leśnego poza granicami planu, zgodnie z rysunkiem planu,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154305" algn="l"/>
              </a:tabLs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6,0m od linii rozgraniczającej teren o symbolu KDD zgodnie z rysunkiem planu; </a:t>
            </a:r>
          </a:p>
        </p:txBody>
      </p:sp>
    </p:spTree>
    <p:extLst>
      <p:ext uri="{BB962C8B-B14F-4D97-AF65-F5344CB8AC3E}">
        <p14:creationId xmlns:p14="http://schemas.microsoft.com/office/powerpoint/2010/main" val="15677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CCADF9D-926B-4DD0-5003-FB7F156B0820}"/>
              </a:ext>
            </a:extLst>
          </p:cNvPr>
          <p:cNvSpPr/>
          <p:nvPr/>
        </p:nvSpPr>
        <p:spPr>
          <a:xfrm>
            <a:off x="1331640" y="116632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A8F3F35-20B8-6D63-B180-412A673D5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96320"/>
              </p:ext>
            </p:extLst>
          </p:nvPr>
        </p:nvGraphicFramePr>
        <p:xfrm>
          <a:off x="251519" y="5586174"/>
          <a:ext cx="8783001" cy="231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3001">
                  <a:extLst>
                    <a:ext uri="{9D8B030D-6E8A-4147-A177-3AD203B41FA5}">
                      <a16:colId xmlns:a16="http://schemas.microsoft.com/office/drawing/2014/main" val="3990162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63291"/>
                  </a:ext>
                </a:extLst>
              </a:tr>
            </a:tbl>
          </a:graphicData>
        </a:graphic>
      </p:graphicFrame>
      <p:sp>
        <p:nvSpPr>
          <p:cNvPr id="12" name="Tytuł 11">
            <a:extLst>
              <a:ext uri="{FF2B5EF4-FFF2-40B4-BE49-F238E27FC236}">
                <a16:creationId xmlns:a16="http://schemas.microsoft.com/office/drawing/2014/main" id="{005076F0-4D4C-2536-212B-9C78227E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995936" cy="5661248"/>
          </a:xfrm>
          <a:ln w="63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180340"/>
            <a:b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1400" b="1" dirty="0">
                <a:latin typeface="Times New Roman" panose="02020603050405020304" pitchFamily="18" charset="0"/>
              </a:rPr>
              <a:t>L -      Teren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lasu</a:t>
            </a:r>
            <a:b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Ustala się zakaz zabudowy;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latin typeface="Times New Roman" panose="02020603050405020304" pitchFamily="18" charset="0"/>
              </a:rPr>
              <a:t>KDD - 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Teren komunikacji drogowej publicznej- teren drogi dojazdowej.</a:t>
            </a:r>
            <a:b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granicach planu szerokość zmienna od 2,0m do 6,5m pod poszerzenie ul. Krótkiej w liniach rozgraniczających, zgodnie z rysunkiem planu. Całkowita szerokość drogi  12,0m. Droga zakończona placem do zawracania o wymiarach 20,0mx20,0m.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latin typeface="Times New Roman" panose="02020603050405020304" pitchFamily="18" charset="0"/>
              </a:rPr>
              <a:t>KDL - 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Teren komunikacji drogowej publicznej- teren drogi lokalnej.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granicach planu szerokość zmienna od 4,5m  do 14,5m pod poszerzenie ul. Zarzecznej w liniach rozgraniczających, zgodnie z rysunkiem planu. Całkowita szerokość drogi 15,0m.</a:t>
            </a:r>
            <a:b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72A31DCF-A38D-2B30-5C4D-45A926E3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575" y="0"/>
            <a:ext cx="4566751" cy="6858000"/>
          </a:xfrm>
          <a:prstGeom prst="rect">
            <a:avLst/>
          </a:prstGeom>
        </p:spPr>
      </p:pic>
      <p:sp>
        <p:nvSpPr>
          <p:cNvPr id="20" name="Strzałka: prążkowana w prawo 19">
            <a:extLst>
              <a:ext uri="{FF2B5EF4-FFF2-40B4-BE49-F238E27FC236}">
                <a16:creationId xmlns:a16="http://schemas.microsoft.com/office/drawing/2014/main" id="{50F8A0AD-B754-BEC5-EAC1-5EAF6FDDE844}"/>
              </a:ext>
            </a:extLst>
          </p:cNvPr>
          <p:cNvSpPr/>
          <p:nvPr/>
        </p:nvSpPr>
        <p:spPr>
          <a:xfrm rot="20454402">
            <a:off x="3553803" y="2130567"/>
            <a:ext cx="3340281" cy="34933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: prążkowana w prawo 21">
            <a:extLst>
              <a:ext uri="{FF2B5EF4-FFF2-40B4-BE49-F238E27FC236}">
                <a16:creationId xmlns:a16="http://schemas.microsoft.com/office/drawing/2014/main" id="{8BB9928A-8E8C-44A3-2D4D-741B468FA214}"/>
              </a:ext>
            </a:extLst>
          </p:cNvPr>
          <p:cNvSpPr/>
          <p:nvPr/>
        </p:nvSpPr>
        <p:spPr>
          <a:xfrm rot="1907897">
            <a:off x="3469116" y="5317940"/>
            <a:ext cx="3588363" cy="355829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41AC252-803A-D550-6F3C-EB825103AFDE}"/>
              </a:ext>
            </a:extLst>
          </p:cNvPr>
          <p:cNvSpPr txBox="1"/>
          <p:nvPr/>
        </p:nvSpPr>
        <p:spPr>
          <a:xfrm rot="3518143">
            <a:off x="6726910" y="1322288"/>
            <a:ext cx="115212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/>
              <a:t>ul. Krótka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5CE26A9-95A7-5BA7-586C-6335E9A982B2}"/>
              </a:ext>
            </a:extLst>
          </p:cNvPr>
          <p:cNvSpPr txBox="1"/>
          <p:nvPr/>
        </p:nvSpPr>
        <p:spPr>
          <a:xfrm rot="21228313">
            <a:off x="4657109" y="6423198"/>
            <a:ext cx="1430145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/>
              <a:t>ul. Zarzeczna</a:t>
            </a:r>
          </a:p>
        </p:txBody>
      </p:sp>
    </p:spTree>
    <p:extLst>
      <p:ext uri="{BB962C8B-B14F-4D97-AF65-F5344CB8AC3E}">
        <p14:creationId xmlns:p14="http://schemas.microsoft.com/office/powerpoint/2010/main" val="34828414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10590</TotalTime>
  <Words>1296</Words>
  <Application>Microsoft Office PowerPoint</Application>
  <PresentationFormat>Pokaz na ekranie (4:3)</PresentationFormat>
  <Paragraphs>81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Aref Ruqaa</vt:lpstr>
      <vt:lpstr>Arial</vt:lpstr>
      <vt:lpstr>Arial Narrow</vt:lpstr>
      <vt:lpstr>Calibri</vt:lpstr>
      <vt:lpstr>Calibri Light</vt:lpstr>
      <vt:lpstr>Courier New</vt:lpstr>
      <vt:lpstr>Lucida Sans Unicode</vt:lpstr>
      <vt:lpstr>Times New Roman</vt:lpstr>
      <vt:lpstr>Wingdings</vt:lpstr>
      <vt:lpstr>Retrospekcja</vt:lpstr>
      <vt:lpstr>PROJEKT     MIEJSCOWEGO  PLANU ZAGOSPODAROWANIA PRZESTRZENNEGO GMINY MSZCZONÓW     </vt:lpstr>
      <vt:lpstr>Prezentacja programu PowerPoint</vt:lpstr>
      <vt:lpstr>Prezentacja programu PowerPoint</vt:lpstr>
      <vt:lpstr>Procedura sporządzania m.p.z.p. - zgodnie z art. 17 ust. 2 ustawy z dnia 27 marca 2003 r. o planowaniu i zagospodarowaniu i zagospod. przestrzennym ( Dz. U. 2023. 977 z późn. zm. oraz z związku z art. 67 ust. 3 ustawy  z dnia 7 lipca 2023 r . o zmianie ustawy o planowaniu i zagospodarowaniu przestrzennym oraz niektórych innych ustaw (t.j. Dz. U. z 2023r. poz. 1688) ) </vt:lpstr>
      <vt:lpstr>Wyrys ze Studium uwarunkowań i kierunków zagospodarowania  przestrzennego Gminy MSZCZONÓW </vt:lpstr>
      <vt:lpstr>Prezentacja programu PowerPoint</vt:lpstr>
      <vt:lpstr>Prezentacja programu PowerPoint</vt:lpstr>
      <vt:lpstr>MN-ML-U Teren zabudowy mieszkaniowej jednorodzinnej lub zabudowy letniskowej lub rekreacji indywidualnej lub usług.  Klasa przeznaczenia wykluczonego UW - teren usług handlu wielkopowierzchniowego, UL – teren usług rzemieślniczych, UZ – teren usług zdrowia i pomocy społecznej, UN- teren usług nauki, UE -teren usług edukacji, UR  - teren usług kultu religijnego, UB – teren usług bezpieczeństwa i porządku publicznego;   </vt:lpstr>
      <vt:lpstr>  L -      Teren lasu  Ustala się zakaz zabudowy;      KDD - Teren komunikacji drogowej publicznej- teren drogi dojazdowej.  W granicach planu szerokość zmienna od 2,0m do 6,5m pod poszerzenie ul. Krótkiej w liniach rozgraniczających, zgodnie z rysunkiem planu. Całkowita szerokość drogi  12,0m. Droga zakończona placem do zawracania o wymiarach 20,0mx20,0m.   KDL - Teren komunikacji drogowej publicznej- teren drogi lokalnej.  W granicach planu szerokość zmienna od 4,5m  do 14,5m pod poszerzenie ul. Zarzecznej w liniach rozgraniczających, zgodnie z rysunkiem planu. Całkowita szerokość drogi 15,0m.  </vt:lpstr>
      <vt:lpstr> Ustalenia dotyczące minimalnej liczby i sposobów realizacji miejsc do parkowania:    miejsca postojowe, należy sytuować w terenie działek związanych z poszczególnymi obiektami lub jako zbiorcze w wydzielonych strefach parkowania zarówno w granicy jak i w bezpośrednim sąsiedztwie planu z dopuszczeniem ich lokalizacji w pasie drogowym drogi, której poszerzenie oznaczone jest w granicy planu symbolem KDD (ul. Krótka);  ustala się, że miejsca postojowe mogą być realizowane jako parkingi wielopoziomowe w tym jednopoziomowe lub parkingi wbudowane w poszczególne obiekty. Ustala się: - dla budynków mieszkalnych jednorodzinnych: 2 miejsca na jeden lokal mieszkalny, - dla budynków letniskowych i budynków rekreacji indywidualnej: - dla zamieszkania zbiorowego typu: hotel, motel, pensjonat, dom wypoczynkowy – 2 miejsca na 10 miejsc noclegowych, - dla handlu – 1 miejsce na 50m2 powierzchni sprzedaży, - dla gastronomii, sportu, rekreacji i rozrywki – min. 10 miejsc postojowych na 500 m2 powierzchni użytkowej, - dla biur, obiektów kongresowych i konferencyjnych – min. 10 miejsc na 500 m2 powierzchni użytkowej, - dla usług innych – min. 1 miejsce na każde 100 m2 powierzchni użytkowej;  ustala się wyznaczenie stanowisk postojowych dla pojazdów zaopatrzonych w kartę parkingową co najmniej w liczbie:  1 stanowisko – jeżeli liczba stanowisk wynosi od 6 do 15,  2 stanowiska – jeżeli liczba stanowisk wynosi od 16 do 40,  3 stanowiska – jeżeli liczba stanowisk wynosi od 41. </vt:lpstr>
      <vt:lpstr>     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MIEJSCOWY PLAN ZAGOSPODAROWANIA PRZESTRZENNEGO GMINY ŻABIA WOLA OBEJMUJĄCY MIEJSCOWOŚĆ BOLESŁAWEK</dc:title>
  <dc:creator>Iwona</dc:creator>
  <cp:lastModifiedBy>Jadwiga Jeznach</cp:lastModifiedBy>
  <cp:revision>940</cp:revision>
  <cp:lastPrinted>2021-10-19T13:11:49Z</cp:lastPrinted>
  <dcterms:created xsi:type="dcterms:W3CDTF">2015-01-19T06:35:19Z</dcterms:created>
  <dcterms:modified xsi:type="dcterms:W3CDTF">2024-06-05T08:34:49Z</dcterms:modified>
</cp:coreProperties>
</file>