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8" r:id="rId1"/>
  </p:sldMasterIdLst>
  <p:notesMasterIdLst>
    <p:notesMasterId r:id="rId16"/>
  </p:notesMasterIdLst>
  <p:sldIdLst>
    <p:sldId id="489" r:id="rId2"/>
    <p:sldId id="448" r:id="rId3"/>
    <p:sldId id="495" r:id="rId4"/>
    <p:sldId id="512" r:id="rId5"/>
    <p:sldId id="493" r:id="rId6"/>
    <p:sldId id="480" r:id="rId7"/>
    <p:sldId id="423" r:id="rId8"/>
    <p:sldId id="488" r:id="rId9"/>
    <p:sldId id="513" r:id="rId10"/>
    <p:sldId id="431" r:id="rId11"/>
    <p:sldId id="497" r:id="rId12"/>
    <p:sldId id="514" r:id="rId13"/>
    <p:sldId id="515" r:id="rId14"/>
    <p:sldId id="482" r:id="rId1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kcja domyślna" id="{23E91EE5-7D66-491F-A833-471D3F760BB3}">
          <p14:sldIdLst>
            <p14:sldId id="489"/>
            <p14:sldId id="448"/>
            <p14:sldId id="495"/>
            <p14:sldId id="512"/>
            <p14:sldId id="493"/>
            <p14:sldId id="480"/>
            <p14:sldId id="423"/>
            <p14:sldId id="488"/>
            <p14:sldId id="513"/>
            <p14:sldId id="431"/>
            <p14:sldId id="497"/>
            <p14:sldId id="514"/>
            <p14:sldId id="515"/>
            <p14:sldId id="48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dwiga Jeznach" initials="JJ" lastIdx="1" clrIdx="0">
    <p:extLst>
      <p:ext uri="{19B8F6BF-5375-455C-9EA6-DF929625EA0E}">
        <p15:presenceInfo xmlns:p15="http://schemas.microsoft.com/office/powerpoint/2012/main" userId="91d826defd18898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D31FB1"/>
    <a:srgbClr val="F4F0F3"/>
    <a:srgbClr val="008000"/>
    <a:srgbClr val="669900"/>
    <a:srgbClr val="FFFFFF"/>
    <a:srgbClr val="990000"/>
    <a:srgbClr val="D1E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941" autoAdjust="0"/>
    <p:restoredTop sz="94231" autoAdjust="0"/>
  </p:normalViewPr>
  <p:slideViewPr>
    <p:cSldViewPr>
      <p:cViewPr varScale="1">
        <p:scale>
          <a:sx n="107" d="100"/>
          <a:sy n="107" d="100"/>
        </p:scale>
        <p:origin x="1416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1D283-7BB8-47AB-8763-FFD5EAD6BA35}" type="datetimeFigureOut">
              <a:rPr lang="pl-PL" smtClean="0"/>
              <a:pPr/>
              <a:t>11.06.2024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FDD52A-7771-44CA-A2D5-8CB5C37073F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FDD52A-7771-44CA-A2D5-8CB5C37073FF}" type="slidenum">
              <a:rPr lang="pl-PL" smtClean="0"/>
              <a:pPr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4657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6DC807-687E-4F3D-9324-DEE13BC955F7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E36BD6-FE38-464E-9361-8C8D2FB3DA6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3171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3B1B1-C397-4848-9597-D09BDF96BF44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8AE2EE-A5CF-4242-B6BA-9E3078A0C9AD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6313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E2F37-B131-442E-A9CB-DB03D304F545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EA5D1C-49FB-43C0-B3E4-C605D47F3558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598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9C4CAB-F723-4E7E-B445-711E2FD6976F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85AD90-7B2E-4BDA-AE83-32D39E89F9B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8072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135134E-5F2B-4E3B-89E9-011071830FB8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6AAA0D-8C69-4246-8745-324C47E0D269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270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51E0FE-A582-40ED-828A-FAA60903AE5B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8826F0-1E1F-4657-A0A8-97B174AE680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00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C873DF-90BC-45FB-86D3-F2C9E66D57D3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42E4F7-4628-4C5D-B97F-1546CB8F482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86965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84813C-8542-4271-917B-9F31D47F03AB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BFD840-CEF8-4990-9128-50BE0A340962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87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C3B071-8F5C-428A-B846-70AC385BF8CC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636206-78E0-420B-80DC-6CC61BAEBE96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8227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77DE95DC-F91C-448F-8E32-28A1F9371976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B6F68C6-77A2-450E-858E-EA910B8B9ABA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235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1A8D7F-45B5-43A7-A415-B8DF111B7F38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30784B-F467-4E1D-8996-457463CF73CE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71996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7D154B0-38D6-40EF-8E22-0A007FAF426C}" type="datetimeFigureOut">
              <a:rPr lang="pl-PL" smtClean="0"/>
              <a:pPr>
                <a:defRPr/>
              </a:pPr>
              <a:t>11.06.2024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7B17457-3ABC-4FE3-87BD-B97AFAE72A14}" type="slidenum">
              <a:rPr lang="pl-PL" smtClean="0"/>
              <a:pPr>
                <a:defRPr/>
              </a:pPr>
              <a:t>‹#›</a:t>
            </a:fld>
            <a:endParaRPr lang="pl-PL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087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3568" y="1052736"/>
            <a:ext cx="8352928" cy="216024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800" u="sng" dirty="0">
                <a:solidFill>
                  <a:schemeClr val="tx1"/>
                </a:solidFill>
              </a:rPr>
              <a:t>PROJEKT</a:t>
            </a:r>
            <a:r>
              <a:rPr lang="pl-PL" sz="1800" dirty="0">
                <a:solidFill>
                  <a:schemeClr val="tx1"/>
                </a:solidFill>
              </a:rPr>
              <a:t>     MIEJSCOWEGO  PLANU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ZAGOSPODAROWANIA PRZESTRZENNEGO</a:t>
            </a:r>
            <a:br>
              <a:rPr lang="pl-PL" sz="1800" dirty="0">
                <a:solidFill>
                  <a:schemeClr val="tx1"/>
                </a:solidFill>
              </a:rPr>
            </a:br>
            <a:r>
              <a:rPr lang="pl-PL" sz="1800" dirty="0">
                <a:solidFill>
                  <a:schemeClr val="tx1"/>
                </a:solidFill>
              </a:rPr>
              <a:t>GMINY MSZCZONÓW</a:t>
            </a:r>
            <a:br>
              <a:rPr lang="pl-PL" sz="18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br>
              <a:rPr lang="pl-PL" sz="3200" dirty="0">
                <a:solidFill>
                  <a:schemeClr val="tx1"/>
                </a:solidFill>
              </a:rPr>
            </a:br>
            <a:r>
              <a:rPr lang="pl-PL" sz="3000" dirty="0"/>
              <a:t> </a:t>
            </a:r>
          </a:p>
        </p:txBody>
      </p:sp>
      <p:sp>
        <p:nvSpPr>
          <p:cNvPr id="3" name="Tytuł 1"/>
          <p:cNvSpPr txBox="1">
            <a:spLocks/>
          </p:cNvSpPr>
          <p:nvPr/>
        </p:nvSpPr>
        <p:spPr>
          <a:xfrm>
            <a:off x="1979712" y="2132856"/>
            <a:ext cx="6840760" cy="1800200"/>
          </a:xfrm>
          <a:prstGeom prst="rect">
            <a:avLst/>
          </a:prstGeom>
        </p:spPr>
        <p:txBody>
          <a:bodyPr vert="horz" anchor="b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endParaRPr kumimoji="0" lang="pl-PL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Obejmujący fragment miasta Mszczonowa </a:t>
            </a:r>
            <a:b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pl-PL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działki nr ew.</a:t>
            </a:r>
            <a:r>
              <a:rPr lang="pl-PL" sz="2400" b="1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: 1068/3 i 1068/4.</a:t>
            </a:r>
          </a:p>
          <a:p>
            <a:endParaRPr lang="pl-PL" sz="24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52707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ole tekstowe 11">
            <a:extLst>
              <a:ext uri="{FF2B5EF4-FFF2-40B4-BE49-F238E27FC236}">
                <a16:creationId xmlns:a16="http://schemas.microsoft.com/office/drawing/2014/main" id="{0621EE0D-E027-FE36-97B1-272E20382271}"/>
              </a:ext>
            </a:extLst>
          </p:cNvPr>
          <p:cNvSpPr txBox="1"/>
          <p:nvPr/>
        </p:nvSpPr>
        <p:spPr>
          <a:xfrm>
            <a:off x="179512" y="0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Powierzchnia </a:t>
            </a: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0,2771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</a:t>
            </a:r>
            <a:endParaRPr lang="pl-PL" sz="14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4A2C911-A823-09BD-FE26-DAB0C6C20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516" y="324258"/>
            <a:ext cx="5878652" cy="594507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B1BC280-369E-3BA1-8584-FA03B35A77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8914" y="0"/>
            <a:ext cx="4845086" cy="213285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811D6-F0FF-ED22-CD98-41A248C1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195" y="604882"/>
            <a:ext cx="7416824" cy="1543803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U-ZP      Teren usług lub zieleni urządzonej;</a:t>
            </a: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Klasa przeznaczenia wykluczonego:</a:t>
            </a:r>
            <a:br>
              <a:rPr lang="pl-PL" sz="1600" b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UW - teren usług handlu wielkopowierzchniowego,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UL – teren usług rzemieślniczych,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UR  - teren usług kultu religijnego,</a:t>
            </a:r>
            <a:b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UB – teren usług bezpieczeństwa i porządku publicznego;</a:t>
            </a: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400" dirty="0"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CB41C1-469E-10E1-AD66-70F9DF4E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07" y="2048121"/>
            <a:ext cx="3925061" cy="30370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</a:pPr>
            <a:r>
              <a:rPr lang="pl-PL" sz="1800" b="1" i="1" u="sng" dirty="0">
                <a:solidFill>
                  <a:schemeClr val="accent2">
                    <a:lumMod val="50000"/>
                  </a:schemeClr>
                </a:solidFill>
              </a:rPr>
              <a:t>Linie zabudowy: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  <a:tabLst>
                <a:tab pos="154305" algn="l"/>
              </a:tabLst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6,0m od południowej granicy obszaru planu stanowiącej drogę gminną ul. Maklakiewicza zgodnie z rysunkiem planu,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  <a:tabLst>
                <a:tab pos="154305" algn="l"/>
              </a:tabLst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 6,0m do 43,0m od linii rozgraniczającej teren oznaczony symbolem KDD (ul. Maklakiewicza) zgodnie z rysunkiem planu,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  <a:tabLst>
                <a:tab pos="154305" algn="l"/>
              </a:tabLst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8,0m do 32,0m od linii rozgraniczającej teren oznaczony symbolem KDD (ul. Tysiąclecia) zgodnie z rysunkiem planu,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  <a:tabLst>
                <a:tab pos="154305" algn="l"/>
              </a:tabLst>
            </a:pPr>
            <a:r>
              <a:rPr lang="pl-PL" sz="17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od 6,0m do 8,0m od linii rozgraniczającej teren oznaczony symbolem KDD z wyłączeniem zakładów produkujących artykuły żywnościowe, zakładów żywienia zbiorowego bądź zakładów przechowujących artykuły żywnościowe;</a:t>
            </a:r>
          </a:p>
          <a:p>
            <a:pPr>
              <a:lnSpc>
                <a:spcPct val="100000"/>
              </a:lnSpc>
            </a:pPr>
            <a:endParaRPr lang="pl-PL" sz="1200" b="1" i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E3CC71-D83F-E0F8-9C42-20D682C44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259651"/>
              </p:ext>
            </p:extLst>
          </p:nvPr>
        </p:nvGraphicFramePr>
        <p:xfrm>
          <a:off x="5436096" y="3620420"/>
          <a:ext cx="4026874" cy="3250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6874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3250009">
                <a:tc>
                  <a:txBody>
                    <a:bodyPr/>
                    <a:lstStyle/>
                    <a:p>
                      <a:pPr algn="just"/>
                      <a:endParaRPr lang="pl-PL" sz="1100" dirty="0">
                        <a:effectLst/>
                      </a:endParaRPr>
                    </a:p>
                    <a:p>
                      <a:pPr algn="just"/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Parametry zabudowy działki </a:t>
                      </a:r>
                      <a:endParaRPr lang="pl-PL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udział powierzchni zabudowy - do 60%,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udział powierzchni biologicznie czynnej– min. 20%,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-max. intensywność zabudowy – 2.5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max. nadziemna intensywność zabudowy – 2.0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min. nadziemna intensywność zabudowy – 0,01</a:t>
                      </a:r>
                    </a:p>
                    <a:p>
                      <a:pPr algn="just"/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Min. powierzchnia nowo wydzielonej działki – 1000m</a:t>
                      </a:r>
                      <a:r>
                        <a:rPr lang="pl-PL" sz="1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  <a:p>
                      <a:pPr algn="just"/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Wysokość zabudowy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max.12.0m.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A8F3F35-20B8-6D63-B180-412A673D5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028572"/>
              </p:ext>
            </p:extLst>
          </p:nvPr>
        </p:nvGraphicFramePr>
        <p:xfrm>
          <a:off x="180499" y="5796220"/>
          <a:ext cx="8783001" cy="91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3001">
                  <a:extLst>
                    <a:ext uri="{9D8B030D-6E8A-4147-A177-3AD203B41FA5}">
                      <a16:colId xmlns:a16="http://schemas.microsoft.com/office/drawing/2014/main" val="3990162757"/>
                    </a:ext>
                  </a:extLst>
                </a:gridCol>
              </a:tblGrid>
              <a:tr h="913795">
                <a:tc>
                  <a:txBody>
                    <a:bodyPr/>
                    <a:lstStyle/>
                    <a:p>
                      <a:pPr algn="just"/>
                      <a:r>
                        <a:rPr lang="pl-PL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Obsługa komunikacyjna terenu </a:t>
                      </a: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 istniejących dróg zlokalizowanych w bezpośrednim sąsiedztwie planu tj. ul. Tysiąclecia i ul. Maklakiewicza (w granicy planu poszerzenie dróg oznaczone symbolem KDD);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163291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486F900D-6628-DC95-DC57-FC2E686B2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1" t="23155" r="18374" b="6594"/>
          <a:stretch/>
        </p:blipFill>
        <p:spPr>
          <a:xfrm>
            <a:off x="6072496" y="98635"/>
            <a:ext cx="2891004" cy="34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763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811D6-F0FF-ED22-CD98-41A248C1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67" y="22666"/>
            <a:ext cx="7416824" cy="1543803"/>
          </a:xfrm>
          <a:noFill/>
          <a:ln>
            <a:noFill/>
          </a:ln>
        </p:spPr>
        <p:txBody>
          <a:bodyPr>
            <a:normAutofit fontScale="90000"/>
          </a:bodyPr>
          <a:lstStyle/>
          <a:p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-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Teren infrastruktury technicznej;</a:t>
            </a: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Klasa przeznaczenia wykluczonego:</a:t>
            </a:r>
            <a:br>
              <a:rPr lang="pl-PL" sz="16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– teren obsługi produktów naftowych,</a:t>
            </a:r>
            <a:br>
              <a:rPr lang="pl-PL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IO – teren gospodarowania odpadami.</a:t>
            </a:r>
            <a:b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CB41C1-469E-10E1-AD66-70F9DF4E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1302" y="1988840"/>
            <a:ext cx="3925061" cy="30370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400" b="1" i="1" u="sng" dirty="0">
                <a:solidFill>
                  <a:schemeClr val="accent2">
                    <a:lumMod val="50000"/>
                  </a:schemeClr>
                </a:solidFill>
              </a:rPr>
              <a:t>Linie zabudowy:</a:t>
            </a:r>
          </a:p>
          <a:p>
            <a:pPr marL="342900" lvl="0" indent="-342900" algn="just">
              <a:buFont typeface="Times New Roman" panose="02020603050405020304" pitchFamily="18" charset="0"/>
              <a:buChar char="-"/>
            </a:pPr>
            <a:r>
              <a:rPr lang="pl-PL" sz="1200" dirty="0">
                <a:effectLst/>
                <a:ea typeface="Times New Roman" panose="02020603050405020304" pitchFamily="18" charset="0"/>
              </a:rPr>
              <a:t>od 8,0m do 32,0m od linii rozgraniczającej</a:t>
            </a:r>
            <a:br>
              <a:rPr lang="pl-PL" sz="1200" dirty="0">
                <a:effectLst/>
                <a:ea typeface="Times New Roman" panose="02020603050405020304" pitchFamily="18" charset="0"/>
              </a:rPr>
            </a:br>
            <a:r>
              <a:rPr lang="pl-PL" sz="1200" dirty="0">
                <a:effectLst/>
                <a:ea typeface="Times New Roman" panose="02020603050405020304" pitchFamily="18" charset="0"/>
              </a:rPr>
              <a:t>teren oznaczony symbolem KDD </a:t>
            </a:r>
            <a:br>
              <a:rPr lang="pl-PL" sz="1200" dirty="0">
                <a:effectLst/>
                <a:ea typeface="Times New Roman" panose="02020603050405020304" pitchFamily="18" charset="0"/>
              </a:rPr>
            </a:br>
            <a:r>
              <a:rPr lang="pl-PL" sz="1200" dirty="0">
                <a:effectLst/>
                <a:ea typeface="Times New Roman" panose="02020603050405020304" pitchFamily="18" charset="0"/>
              </a:rPr>
              <a:t>(ul. Tysiąclecia) zgodnie z rysunkiem planu,</a:t>
            </a:r>
          </a:p>
          <a:p>
            <a:r>
              <a:rPr lang="pl-PL" sz="1200" dirty="0">
                <a:effectLst/>
                <a:ea typeface="Times New Roman" panose="02020603050405020304" pitchFamily="18" charset="0"/>
              </a:rPr>
              <a:t>-  8,0m od linii rozgraniczającej teren oznaczony symbolem KDD (ul. Tysiąclecia) z wyłączeniem zakładów produkujących artykuły żywnościowe, zakładów żywienia zbiorowego bądź zakładów przechowujących artykuły żywnościowe;</a:t>
            </a:r>
            <a:endParaRPr lang="pl-PL" sz="1200" b="1" i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9" name="Tabela 8">
            <a:extLst>
              <a:ext uri="{FF2B5EF4-FFF2-40B4-BE49-F238E27FC236}">
                <a16:creationId xmlns:a16="http://schemas.microsoft.com/office/drawing/2014/main" id="{9EE3CC71-D83F-E0F8-9C42-20D682C445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398455"/>
              </p:ext>
            </p:extLst>
          </p:nvPr>
        </p:nvGraphicFramePr>
        <p:xfrm>
          <a:off x="5436096" y="3620420"/>
          <a:ext cx="4026874" cy="3250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026874">
                  <a:extLst>
                    <a:ext uri="{9D8B030D-6E8A-4147-A177-3AD203B41FA5}">
                      <a16:colId xmlns:a16="http://schemas.microsoft.com/office/drawing/2014/main" val="1502721317"/>
                    </a:ext>
                  </a:extLst>
                </a:gridCol>
              </a:tblGrid>
              <a:tr h="3250009">
                <a:tc>
                  <a:txBody>
                    <a:bodyPr/>
                    <a:lstStyle/>
                    <a:p>
                      <a:pPr algn="just"/>
                      <a:endParaRPr lang="pl-PL" sz="1100" dirty="0">
                        <a:effectLst/>
                      </a:endParaRPr>
                    </a:p>
                    <a:p>
                      <a:pPr algn="just"/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Parametry zabudowy działki </a:t>
                      </a:r>
                      <a:endParaRPr lang="pl-PL" sz="12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udział powierzchni zabudowy - do 20%,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udział powierzchni biologicznie czynnej– min. 40%,</a:t>
                      </a:r>
                    </a:p>
                    <a:p>
                      <a:pPr algn="just"/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-max. intensywność zabudowy – 0.4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max. nadziemna intensywność zabudowy – 0.4</a:t>
                      </a:r>
                    </a:p>
                    <a:p>
                      <a:pPr marL="171450" indent="-171450" algn="just">
                        <a:buFontTx/>
                        <a:buChar char="-"/>
                      </a:pP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</a:rPr>
                        <a:t>- min. nadziemna intensywność zabudowy – 0,01</a:t>
                      </a:r>
                    </a:p>
                    <a:p>
                      <a:pPr algn="just"/>
                      <a:r>
                        <a:rPr lang="pl-PL" sz="1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Min. powierzchnia nowo wydzielonej działki – 600m</a:t>
                      </a:r>
                      <a:r>
                        <a:rPr lang="pl-PL" sz="11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</a:t>
                      </a:r>
                    </a:p>
                    <a:p>
                      <a:pPr algn="just"/>
                      <a:endParaRPr lang="pl-PL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i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Wysokość zabudowy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max.12.0m.</a:t>
                      </a:r>
                      <a:endParaRPr lang="pl-PL" sz="1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2620504"/>
                  </a:ext>
                </a:extLst>
              </a:tr>
            </a:tbl>
          </a:graphicData>
        </a:graphic>
      </p:graphicFrame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id="{DA8F3F35-20B8-6D63-B180-412A673D52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0311345"/>
              </p:ext>
            </p:extLst>
          </p:nvPr>
        </p:nvGraphicFramePr>
        <p:xfrm>
          <a:off x="180499" y="5796220"/>
          <a:ext cx="8783001" cy="9137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3001">
                  <a:extLst>
                    <a:ext uri="{9D8B030D-6E8A-4147-A177-3AD203B41FA5}">
                      <a16:colId xmlns:a16="http://schemas.microsoft.com/office/drawing/2014/main" val="3990162757"/>
                    </a:ext>
                  </a:extLst>
                </a:gridCol>
              </a:tblGrid>
              <a:tr h="913795">
                <a:tc>
                  <a:txBody>
                    <a:bodyPr/>
                    <a:lstStyle/>
                    <a:p>
                      <a:pPr algn="just"/>
                      <a:r>
                        <a:rPr lang="pl-PL" sz="14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</a:rPr>
                        <a:t>Obsługa komunikacyjna terenu </a:t>
                      </a:r>
                      <a:r>
                        <a:rPr lang="pl-PL" sz="1200" b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pl-PL" sz="1200" b="0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 istniejącej drogi zlokalizowanej w bezpośrednim sąsiedztwie planu tj. ul. Tysiąclecia (w granicy planu poszerzenie drogi oznaczone symbolem KDD).</a:t>
                      </a:r>
                      <a:endParaRPr lang="pl-PL" sz="1200" b="0" dirty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68580" marR="68580" marT="6350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3163291"/>
                  </a:ext>
                </a:extLst>
              </a:tr>
            </a:tbl>
          </a:graphicData>
        </a:graphic>
      </p:graphicFrame>
      <p:pic>
        <p:nvPicPr>
          <p:cNvPr id="6" name="Obraz 5">
            <a:extLst>
              <a:ext uri="{FF2B5EF4-FFF2-40B4-BE49-F238E27FC236}">
                <a16:creationId xmlns:a16="http://schemas.microsoft.com/office/drawing/2014/main" id="{486F900D-6628-DC95-DC57-FC2E686B2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997" t="37998" r="25676" b="6974"/>
          <a:stretch/>
        </p:blipFill>
        <p:spPr>
          <a:xfrm>
            <a:off x="6021604" y="22666"/>
            <a:ext cx="3122396" cy="359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193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A8811D6-F0FF-ED22-CD98-41A248C16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67" y="22666"/>
            <a:ext cx="7416824" cy="1543803"/>
          </a:xfrm>
          <a:noFill/>
          <a:ln>
            <a:noFill/>
          </a:ln>
        </p:spPr>
        <p:txBody>
          <a:bodyPr>
            <a:normAutofit/>
          </a:bodyPr>
          <a:lstStyle/>
          <a:p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KD </a:t>
            </a:r>
            <a:r>
              <a:rPr lang="pl-PL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Teren drogi dojazdowej;</a:t>
            </a: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pl-PL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pl-PL" sz="14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0CB41C1-469E-10E1-AD66-70F9DF4E7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56" y="2044294"/>
            <a:ext cx="3925061" cy="303706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sz="1400" b="1" i="1" u="sng" dirty="0">
                <a:solidFill>
                  <a:schemeClr val="accent2">
                    <a:lumMod val="50000"/>
                  </a:schemeClr>
                </a:solidFill>
              </a:rPr>
              <a:t>Szerokość drogi w liniach rozgraniczających:</a:t>
            </a:r>
          </a:p>
          <a:p>
            <a:pPr>
              <a:lnSpc>
                <a:spcPct val="100000"/>
              </a:lnSpc>
            </a:pPr>
            <a:r>
              <a:rPr lang="pl-PL" sz="1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 granicach planu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zmienna szerokość drogi </a:t>
            </a:r>
            <a:b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od 0,0m do 8,0m.</a:t>
            </a:r>
            <a:endParaRPr lang="pl-PL" sz="1400" b="1" i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5424F100-9F32-31D9-548E-6F0E91C52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3243" y="260648"/>
            <a:ext cx="4258269" cy="589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03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1115616" y="2420888"/>
            <a:ext cx="82296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dirty="0"/>
              <a:t>     </a:t>
            </a:r>
            <a:r>
              <a:rPr lang="pl-PL" dirty="0">
                <a:solidFill>
                  <a:schemeClr val="tx1"/>
                </a:solidFill>
              </a:rPr>
              <a:t>DZIĘKUJĘ ZA UWAGĘ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087CF11-610C-D668-C869-06820644BC00}"/>
              </a:ext>
            </a:extLst>
          </p:cNvPr>
          <p:cNvSpPr txBox="1"/>
          <p:nvPr/>
        </p:nvSpPr>
        <p:spPr>
          <a:xfrm>
            <a:off x="7164288" y="260648"/>
            <a:ext cx="136815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8800" dirty="0"/>
              <a:t>😊</a:t>
            </a:r>
          </a:p>
        </p:txBody>
      </p:sp>
    </p:spTree>
    <p:extLst>
      <p:ext uri="{BB962C8B-B14F-4D97-AF65-F5344CB8AC3E}">
        <p14:creationId xmlns:p14="http://schemas.microsoft.com/office/powerpoint/2010/main" val="304735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3FB2C8D3-9A5E-A152-2EC1-835E29E6E9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65" t="11832" r="30624"/>
          <a:stretch/>
        </p:blipFill>
        <p:spPr>
          <a:xfrm>
            <a:off x="-419" y="2065292"/>
            <a:ext cx="5982240" cy="4442994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0427C89C-934F-6988-A85E-FC0A362E2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731550"/>
            <a:ext cx="3941540" cy="2647117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451220" y="-85440"/>
            <a:ext cx="4968616" cy="15234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pl-PL" sz="900" b="1" i="1" dirty="0">
              <a:solidFill>
                <a:srgbClr val="000000"/>
              </a:solidFill>
            </a:endParaRPr>
          </a:p>
          <a:p>
            <a:r>
              <a:rPr lang="pl-PL" sz="1400" b="1" dirty="0">
                <a:solidFill>
                  <a:srgbClr val="000000"/>
                </a:solidFill>
              </a:rPr>
              <a:t>Uchwała </a:t>
            </a:r>
            <a:r>
              <a:rPr lang="pl-PL" sz="1400" b="1" dirty="0">
                <a:effectLst/>
                <a:ea typeface="Times New Roman" panose="02020603050405020304" pitchFamily="18" charset="0"/>
              </a:rPr>
              <a:t>Nr  LXV/562/23 Rady Miejskiej w Mszczonowie z dnia </a:t>
            </a:r>
          </a:p>
          <a:p>
            <a:r>
              <a:rPr lang="pl-PL" sz="1400" b="1" dirty="0">
                <a:effectLst/>
                <a:ea typeface="Times New Roman" panose="02020603050405020304" pitchFamily="18" charset="0"/>
              </a:rPr>
              <a:t>20 września 2023r. </a:t>
            </a:r>
            <a:r>
              <a:rPr lang="pl-PL" sz="1400" dirty="0">
                <a:effectLst/>
                <a:ea typeface="Times New Roman" panose="02020603050405020304" pitchFamily="18" charset="0"/>
              </a:rPr>
              <a:t>w sprawie przystąpienia do sporządzenia miejscowego planu zagospodarowania przestrzennego miasta Mszczonowa obejmującego</a:t>
            </a:r>
            <a:r>
              <a:rPr lang="pl-PL" sz="1400" b="1" dirty="0">
                <a:effectLst/>
                <a:ea typeface="Times New Roman" panose="02020603050405020304" pitchFamily="18" charset="0"/>
              </a:rPr>
              <a:t> </a:t>
            </a:r>
            <a:r>
              <a:rPr lang="pl-PL" sz="1400" dirty="0">
                <a:effectLst/>
                <a:ea typeface="Times New Roman" panose="02020603050405020304" pitchFamily="18" charset="0"/>
              </a:rPr>
              <a:t>działki nr ew.: 1068/3 i 1068/4</a:t>
            </a:r>
            <a:endParaRPr lang="pl-PL" sz="1400" dirty="0">
              <a:ea typeface="Times New Roman" panose="02020603050405020304" pitchFamily="18" charset="0"/>
            </a:endParaRP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</a:t>
            </a:r>
          </a:p>
          <a:p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                                  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636ED49-FF83-2EE7-C627-B5D88AC340F1}"/>
              </a:ext>
            </a:extLst>
          </p:cNvPr>
          <p:cNvSpPr txBox="1"/>
          <p:nvPr/>
        </p:nvSpPr>
        <p:spPr>
          <a:xfrm>
            <a:off x="6084168" y="6381328"/>
            <a:ext cx="363589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05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Orientacyjna lokalizacja terenu opracowania.</a:t>
            </a:r>
            <a:endParaRPr lang="pl-PL" sz="1050" dirty="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FAFABBD7-A90F-185C-FE03-B537E28037AE}"/>
              </a:ext>
            </a:extLst>
          </p:cNvPr>
          <p:cNvSpPr txBox="1"/>
          <p:nvPr/>
        </p:nvSpPr>
        <p:spPr>
          <a:xfrm rot="16200000">
            <a:off x="2017528" y="427437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Tysiąclecia</a:t>
            </a: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4F63B274-8F3F-F236-8CCD-101E01732133}"/>
              </a:ext>
            </a:extLst>
          </p:cNvPr>
          <p:cNvCxnSpPr>
            <a:cxnSpLocks/>
          </p:cNvCxnSpPr>
          <p:nvPr/>
        </p:nvCxnSpPr>
        <p:spPr>
          <a:xfrm flipV="1">
            <a:off x="2990701" y="2949008"/>
            <a:ext cx="4358373" cy="180650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az 1">
            <a:extLst>
              <a:ext uri="{FF2B5EF4-FFF2-40B4-BE49-F238E27FC236}">
                <a16:creationId xmlns:a16="http://schemas.microsoft.com/office/drawing/2014/main" id="{01005664-738D-91C7-AD28-DB516AEE65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040" b="7778"/>
          <a:stretch/>
        </p:blipFill>
        <p:spPr>
          <a:xfrm>
            <a:off x="724164" y="87541"/>
            <a:ext cx="2671895" cy="2335702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AEFB9425-2C23-3534-CD66-5424637F7626}"/>
              </a:ext>
            </a:extLst>
          </p:cNvPr>
          <p:cNvSpPr txBox="1"/>
          <p:nvPr/>
        </p:nvSpPr>
        <p:spPr>
          <a:xfrm rot="19232209">
            <a:off x="1968226" y="5040271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Maklakiewicza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B751BE7-8EBA-2BBF-16DC-2ED817E377B5}"/>
              </a:ext>
            </a:extLst>
          </p:cNvPr>
          <p:cNvSpPr txBox="1"/>
          <p:nvPr/>
        </p:nvSpPr>
        <p:spPr>
          <a:xfrm>
            <a:off x="4262360" y="407152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Tarczyńska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F3F416AA-E9C1-5CEE-8C0D-E6D29E2EB5DF}"/>
              </a:ext>
            </a:extLst>
          </p:cNvPr>
          <p:cNvSpPr txBox="1"/>
          <p:nvPr/>
        </p:nvSpPr>
        <p:spPr>
          <a:xfrm rot="16200000">
            <a:off x="1518973" y="4246535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Dworcowa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5C87900-23D3-2163-2082-6DB5EB3B0325}"/>
              </a:ext>
            </a:extLst>
          </p:cNvPr>
          <p:cNvSpPr txBox="1"/>
          <p:nvPr/>
        </p:nvSpPr>
        <p:spPr>
          <a:xfrm rot="1734143">
            <a:off x="3368824" y="6074086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i="1" dirty="0"/>
              <a:t>Ul. Grójecka</a:t>
            </a:r>
          </a:p>
        </p:txBody>
      </p:sp>
      <p:sp>
        <p:nvSpPr>
          <p:cNvPr id="21" name="Prostokąt 20">
            <a:extLst>
              <a:ext uri="{FF2B5EF4-FFF2-40B4-BE49-F238E27FC236}">
                <a16:creationId xmlns:a16="http://schemas.microsoft.com/office/drawing/2014/main" id="{781A62A4-8E3A-2D0C-44B5-2F4ECED2DB44}"/>
              </a:ext>
            </a:extLst>
          </p:cNvPr>
          <p:cNvSpPr/>
          <p:nvPr/>
        </p:nvSpPr>
        <p:spPr>
          <a:xfrm>
            <a:off x="2912112" y="4653136"/>
            <a:ext cx="147720" cy="21602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1727255-8EEA-A6A7-8184-4DC73FDA29C5}"/>
              </a:ext>
            </a:extLst>
          </p:cNvPr>
          <p:cNvSpPr txBox="1"/>
          <p:nvPr/>
        </p:nvSpPr>
        <p:spPr>
          <a:xfrm>
            <a:off x="179512" y="-171400"/>
            <a:ext cx="885698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</a:p>
          <a:p>
            <a:r>
              <a:rPr lang="pl-PL" sz="1400" dirty="0"/>
              <a:t>Plan obejmuje fragment miasta Mszczonowa składający się z dwóch działek ew.. nr: 1068/3, 1068/4 o łącznej powierzchni 0,2771ha położony przy skrzyżowaniu ulic: Tysiąclecia i Maklakiewicza. Obszar planu jest niezabudowany. Na jego terenie znajduje się otwór wiertniczy „Mszczonów GT-1” czyli ujęcie wód geotermalnych. 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5B0C86F-8404-154F-6CA7-D547FC209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887" y="2276872"/>
            <a:ext cx="5928496" cy="4096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F7F7DFB-A00B-2493-FB02-E96D906BE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3" y="908721"/>
            <a:ext cx="4395937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72742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>
            <a:extLst>
              <a:ext uri="{FF2B5EF4-FFF2-40B4-BE49-F238E27FC236}">
                <a16:creationId xmlns:a16="http://schemas.microsoft.com/office/drawing/2014/main" id="{51727255-8EEA-A6A7-8184-4DC73FDA29C5}"/>
              </a:ext>
            </a:extLst>
          </p:cNvPr>
          <p:cNvSpPr txBox="1"/>
          <p:nvPr/>
        </p:nvSpPr>
        <p:spPr>
          <a:xfrm>
            <a:off x="179512" y="-171400"/>
            <a:ext cx="84969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dirty="0"/>
              <a:t>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BCB6C2C-8B1C-488E-68EF-9F170960E44E}"/>
              </a:ext>
            </a:extLst>
          </p:cNvPr>
          <p:cNvSpPr txBox="1"/>
          <p:nvPr/>
        </p:nvSpPr>
        <p:spPr>
          <a:xfrm>
            <a:off x="251520" y="0"/>
            <a:ext cx="871296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200" dirty="0"/>
              <a:t>Bezpośrednie sąsiedztwo planu stanowi teren ośrodka zdrowia, a także stacji uzdatniana wody oraz ujęcia wód pitnych. Dalej w kierunku północnym znajduje się przedszkole publiczne wraz z placem zabaw, a po drugiej stronie ul. Tysiąclecia tj. w kierunku wschodnim - cmentarz parafialny, budynki należące do zakładu geotermalnego „Geotermia Mazowiecka”, stary budynek techniczny będący pozostałością po dawnej kotłowni miejskiej, skwer miejski oraz pięciokondygnacyjne bloki mieszkalne z lat 70-tych i 80-tych ubiegłego wieku. Po drugiej stronie ul. Maklakiewicza usytuowany jest zespół szkół średnich wraz z terenami sportowymi. </a:t>
            </a:r>
          </a:p>
          <a:p>
            <a:r>
              <a:rPr lang="pl-PL" sz="1200" dirty="0"/>
              <a:t>W kierunku wschodnim oraz południowym rozciąga się strefa zabudowy mieszkaniowej jednorodzinnej. </a:t>
            </a: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1EA4F8EE-627F-AF68-06E1-E8783276D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944130"/>
            <a:ext cx="3362115" cy="2294969"/>
          </a:xfrm>
          <a:prstGeom prst="ellipse">
            <a:avLst/>
          </a:prstGeom>
          <a:noFill/>
          <a:ln w="3175" cap="rnd">
            <a:solidFill>
              <a:srgbClr val="333333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pole tekstowe 15">
            <a:extLst>
              <a:ext uri="{FF2B5EF4-FFF2-40B4-BE49-F238E27FC236}">
                <a16:creationId xmlns:a16="http://schemas.microsoft.com/office/drawing/2014/main" id="{8FD2ED7C-53E3-CCB8-186E-1D8C16DA3309}"/>
              </a:ext>
            </a:extLst>
          </p:cNvPr>
          <p:cNvSpPr txBox="1"/>
          <p:nvPr/>
        </p:nvSpPr>
        <p:spPr>
          <a:xfrm>
            <a:off x="6820363" y="5773216"/>
            <a:ext cx="2466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Zespół Szkół  Średnich </a:t>
            </a:r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D0201B36-73E4-C1AC-3520-EDEB2FC39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1491" y="1239827"/>
            <a:ext cx="2760746" cy="2949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20B442AE-5CF8-8C08-0522-926375D51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669" y="1361800"/>
            <a:ext cx="2760746" cy="2211216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1B027F86-C5DE-3968-BB4B-1BD320EC55F6}"/>
              </a:ext>
            </a:extLst>
          </p:cNvPr>
          <p:cNvSpPr txBox="1"/>
          <p:nvPr/>
        </p:nvSpPr>
        <p:spPr>
          <a:xfrm>
            <a:off x="7164288" y="2921853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Ośrodek Zdrowia</a:t>
            </a:r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4CBB6074-61EB-0B60-9FC5-0916E136D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630" y="1155153"/>
            <a:ext cx="3312368" cy="1982980"/>
          </a:xfrm>
          <a:prstGeom prst="ellipse">
            <a:avLst/>
          </a:prstGeom>
          <a:ln w="63500" cap="rnd"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C7FAC19-9D7B-931B-3C50-9F2C8B1E8202}"/>
              </a:ext>
            </a:extLst>
          </p:cNvPr>
          <p:cNvSpPr txBox="1"/>
          <p:nvPr/>
        </p:nvSpPr>
        <p:spPr>
          <a:xfrm>
            <a:off x="155688" y="2475318"/>
            <a:ext cx="34686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Przedszkole publiczne przy ul. Tysiąclecia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349ECBCB-0BE1-1FF0-9C54-616B1AEEA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6593" y="4056567"/>
            <a:ext cx="3082769" cy="2457740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7C96DB20-1F6D-EBFB-61B1-0C9B5D4EF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4" y="4591574"/>
            <a:ext cx="3353294" cy="178975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3AF3B03B-FE80-170C-2A16-2AD42F326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5470" y="2737464"/>
            <a:ext cx="3082770" cy="2005972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5207BD2-16A9-8A5B-EAD4-8D54B99EFFCB}"/>
              </a:ext>
            </a:extLst>
          </p:cNvPr>
          <p:cNvSpPr txBox="1"/>
          <p:nvPr/>
        </p:nvSpPr>
        <p:spPr>
          <a:xfrm>
            <a:off x="1497415" y="3879177"/>
            <a:ext cx="33123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Ujęcie wody i stacja uzdatniania wody </a:t>
            </a:r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670315F3-4F2F-674B-3EBE-B5F8667C03A7}"/>
              </a:ext>
            </a:extLst>
          </p:cNvPr>
          <p:cNvSpPr txBox="1"/>
          <p:nvPr/>
        </p:nvSpPr>
        <p:spPr>
          <a:xfrm>
            <a:off x="395536" y="5773216"/>
            <a:ext cx="268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Zabudowa wielorodzinna między ul. Dworcową i ul. Tysiąclecia</a:t>
            </a:r>
          </a:p>
        </p:txBody>
      </p:sp>
      <p:sp>
        <p:nvSpPr>
          <p:cNvPr id="30" name="pole tekstowe 29">
            <a:extLst>
              <a:ext uri="{FF2B5EF4-FFF2-40B4-BE49-F238E27FC236}">
                <a16:creationId xmlns:a16="http://schemas.microsoft.com/office/drawing/2014/main" id="{67BAD2CB-F543-067F-DB04-4C5033280189}"/>
              </a:ext>
            </a:extLst>
          </p:cNvPr>
          <p:cNvSpPr txBox="1"/>
          <p:nvPr/>
        </p:nvSpPr>
        <p:spPr>
          <a:xfrm>
            <a:off x="4071491" y="5786541"/>
            <a:ext cx="1436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i="1" dirty="0">
                <a:solidFill>
                  <a:srgbClr val="C00000"/>
                </a:solidFill>
              </a:rPr>
              <a:t>Cmentarz</a:t>
            </a:r>
          </a:p>
        </p:txBody>
      </p:sp>
    </p:spTree>
    <p:extLst>
      <p:ext uri="{BB962C8B-B14F-4D97-AF65-F5344CB8AC3E}">
        <p14:creationId xmlns:p14="http://schemas.microsoft.com/office/powerpoint/2010/main" val="2764376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e tekstowe 6">
            <a:extLst>
              <a:ext uri="{FF2B5EF4-FFF2-40B4-BE49-F238E27FC236}">
                <a16:creationId xmlns:a16="http://schemas.microsoft.com/office/drawing/2014/main" id="{7C01E728-5054-20C8-58B5-8ED278C69FC9}"/>
              </a:ext>
            </a:extLst>
          </p:cNvPr>
          <p:cNvSpPr txBox="1"/>
          <p:nvPr/>
        </p:nvSpPr>
        <p:spPr>
          <a:xfrm>
            <a:off x="179512" y="188640"/>
            <a:ext cx="878497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/>
            <a:r>
              <a:rPr lang="pl-PL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Miejscowy plan zagospodarowania przestrzennego zgodnie z uchwałą  </a:t>
            </a:r>
            <a:r>
              <a:rPr lang="pl-PL" sz="1400" dirty="0">
                <a:effectLst/>
                <a:ea typeface="Times New Roman" panose="02020603050405020304" pitchFamily="18" charset="0"/>
              </a:rPr>
              <a:t>Nr XIX/151/04 Rady Miejskiej w Mszczonowie    z dnia 28 maja 2004r. w sprawie miejscowego planu zagospodarowania przestrzennego miasta Mszczonowa.</a:t>
            </a:r>
          </a:p>
          <a:p>
            <a:pPr marL="179705">
              <a:spcAft>
                <a:spcPts val="600"/>
              </a:spcAft>
            </a:pP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5079657-A2B5-76C1-E53A-01F759CEF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5441044" cy="3024336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6D67EA61-8A2A-E5FC-2FBE-C54494B63B90}"/>
              </a:ext>
            </a:extLst>
          </p:cNvPr>
          <p:cNvSpPr txBox="1"/>
          <p:nvPr/>
        </p:nvSpPr>
        <p:spPr>
          <a:xfrm>
            <a:off x="467544" y="4222751"/>
            <a:ext cx="84969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b="1" dirty="0"/>
              <a:t>U </a:t>
            </a:r>
            <a:br>
              <a:rPr lang="pl-PL" b="1" dirty="0"/>
            </a:br>
            <a:r>
              <a:rPr lang="pl-PL" b="1" dirty="0"/>
              <a:t>- </a:t>
            </a:r>
            <a:r>
              <a:rPr lang="pl-PL" sz="1400" u="sng" dirty="0"/>
              <a:t>tereny zabudowy usługowej </a:t>
            </a:r>
            <a:r>
              <a:rPr lang="pl-PL" sz="1400" dirty="0"/>
              <a:t>przeznaczone pod utrzymanie istniejących oraz realizację nowych budynków :</a:t>
            </a:r>
          </a:p>
          <a:p>
            <a:r>
              <a:rPr lang="pl-PL" b="1" dirty="0"/>
              <a:t>-</a:t>
            </a:r>
            <a:r>
              <a:rPr lang="pl-PL" sz="1400" u="sng" dirty="0"/>
              <a:t> zamieszkania zbiorowego </a:t>
            </a:r>
            <a:r>
              <a:rPr lang="pl-PL" sz="1400" dirty="0"/>
              <a:t>( interpretacja wg przepisów odrębnych),</a:t>
            </a:r>
          </a:p>
          <a:p>
            <a:r>
              <a:rPr lang="pl-PL" b="1" dirty="0"/>
              <a:t>-</a:t>
            </a:r>
            <a:r>
              <a:rPr lang="pl-PL" sz="1400" dirty="0"/>
              <a:t> </a:t>
            </a:r>
            <a:r>
              <a:rPr lang="pl-PL" sz="1400" u="sng" dirty="0"/>
              <a:t>użyteczności publicznej </a:t>
            </a:r>
            <a:r>
              <a:rPr lang="pl-PL" sz="1400" dirty="0"/>
              <a:t>( interpretacja wg przepisów odrębnych), wraz z niezbędnymi do ich funkcjonowania   obiektami i urządzeniami, w tym technicznymi, gospodarczymi, garażami, miejscami postojowymi, dojazdami, zielenią i infrastrukturą techniczną.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209FD650-7E37-45FE-B94B-23B7EFBC28BD}"/>
              </a:ext>
            </a:extLst>
          </p:cNvPr>
          <p:cNvSpPr/>
          <p:nvPr/>
        </p:nvSpPr>
        <p:spPr>
          <a:xfrm>
            <a:off x="3275856" y="2780928"/>
            <a:ext cx="360040" cy="576064"/>
          </a:xfrm>
          <a:prstGeom prst="rect">
            <a:avLst/>
          </a:prstGeom>
          <a:noFill/>
          <a:ln w="57150">
            <a:solidFill>
              <a:srgbClr val="D31F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2542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56266" y="147574"/>
            <a:ext cx="7543800" cy="1126172"/>
          </a:xfrm>
        </p:spPr>
        <p:txBody>
          <a:bodyPr>
            <a:normAutofit fontScale="90000"/>
          </a:bodyPr>
          <a:lstStyle/>
          <a:p>
            <a:r>
              <a:rPr lang="pl-PL" sz="2000" dirty="0" err="1">
                <a:solidFill>
                  <a:srgbClr val="000000"/>
                </a:solidFill>
                <a:latin typeface="Lucida Sans Unicode" pitchFamily="34" charset="0"/>
              </a:rPr>
              <a:t>Wyrys</a:t>
            </a:r>
            <a:r>
              <a:rPr lang="pl-PL" sz="2000" dirty="0">
                <a:solidFill>
                  <a:srgbClr val="000000"/>
                </a:solidFill>
                <a:latin typeface="Lucida Sans Unicode" pitchFamily="34" charset="0"/>
              </a:rPr>
              <a:t> ze Studium uwarunkowań i kierunków zagospodarowania przestrzennego Gminy MSZCZONÓW</a:t>
            </a:r>
            <a:br>
              <a:rPr lang="pl-PL" dirty="0">
                <a:latin typeface="Lucida Sans Unicode" pitchFamily="34" charset="0"/>
              </a:rPr>
            </a:br>
            <a:endParaRPr lang="pl-PL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283968" y="3792065"/>
            <a:ext cx="486003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 typeface="Arial" pitchFamily="34" charset="0"/>
              <a:buChar char="•"/>
            </a:pPr>
            <a:endParaRPr lang="pl-PL" sz="900" b="1" dirty="0"/>
          </a:p>
          <a:p>
            <a:pPr lvl="0">
              <a:buFont typeface="Arial" pitchFamily="34" charset="0"/>
              <a:buChar char="•"/>
            </a:pPr>
            <a:endParaRPr lang="pl-PL" sz="900" dirty="0"/>
          </a:p>
          <a:p>
            <a:pPr lvl="2" algn="just"/>
            <a:endParaRPr kumimoji="0" 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B9D91FF-4617-4778-A4E5-3152910E4A7A}"/>
              </a:ext>
            </a:extLst>
          </p:cNvPr>
          <p:cNvSpPr txBox="1"/>
          <p:nvPr/>
        </p:nvSpPr>
        <p:spPr>
          <a:xfrm>
            <a:off x="125942" y="787529"/>
            <a:ext cx="883854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70510"/>
            <a:r>
              <a:rPr lang="pl-PL" sz="1400" b="1" dirty="0">
                <a:ea typeface="Times New Roman" panose="02020603050405020304" pitchFamily="18" charset="0"/>
              </a:rPr>
              <a:t>MU1 - obszary wielofunkcyjnej zabudowy miejskiej</a:t>
            </a:r>
            <a:r>
              <a:rPr lang="pl-PL" sz="1400" dirty="0">
                <a:ea typeface="Times New Roman" panose="02020603050405020304" pitchFamily="18" charset="0"/>
              </a:rPr>
              <a:t>, w tym intensywnej zabudowy mieszkaniowej wielorodzinnej i jednorodzinnej, w centrum miasta w formie zwartej wielofunkcyjnej zabudowy śródmiejskiej tworzącej pierzeje ulic </a:t>
            </a:r>
            <a:br>
              <a:rPr lang="pl-PL" sz="1400" dirty="0">
                <a:ea typeface="Times New Roman" panose="02020603050405020304" pitchFamily="18" charset="0"/>
              </a:rPr>
            </a:br>
            <a:r>
              <a:rPr lang="pl-PL" sz="1400" dirty="0">
                <a:ea typeface="Times New Roman" panose="02020603050405020304" pitchFamily="18" charset="0"/>
              </a:rPr>
              <a:t>i place, zieleńce. W obszarze istnieją i planuje się rozwój usług z zakresu administracji, organizacji społecznych, </a:t>
            </a:r>
          </a:p>
          <a:p>
            <a:pPr indent="270510"/>
            <a:r>
              <a:rPr lang="pl-PL" sz="1400" dirty="0">
                <a:ea typeface="Times New Roman" panose="02020603050405020304" pitchFamily="18" charset="0"/>
              </a:rPr>
              <a:t>obrotu finansowego, ubezpieczeń, kultury, nauki, szkolnictwa, handlu, turystyki, hotelarstwa, sportu, transportu, łączności itp. – o charakterze lokalnym i ponadlokalnym</a:t>
            </a:r>
            <a:endParaRPr lang="pl-PL" sz="14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093EAFD-D3C8-C317-00B3-A91FA05830EA}"/>
              </a:ext>
            </a:extLst>
          </p:cNvPr>
          <p:cNvSpPr txBox="1"/>
          <p:nvPr/>
        </p:nvSpPr>
        <p:spPr>
          <a:xfrm>
            <a:off x="5292080" y="2825293"/>
            <a:ext cx="3387600" cy="22720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spcAft>
                <a:spcPts val="800"/>
              </a:spcAft>
            </a:pPr>
            <a:r>
              <a:rPr lang="pl-PL" sz="1400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Studium ustala w strefie MU1:</a:t>
            </a:r>
          </a:p>
          <a:p>
            <a:pPr indent="270510" algn="just"/>
            <a:r>
              <a:rPr lang="pl-P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max powierzchnię zabudowy – 60% powierzchni działki, </a:t>
            </a:r>
          </a:p>
          <a:p>
            <a:pPr indent="270510" algn="just"/>
            <a:r>
              <a:rPr lang="pl-P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min powierzchnię biologicznie czynną – 20% powierzchni działki, </a:t>
            </a:r>
          </a:p>
          <a:p>
            <a:pPr indent="270510" algn="just"/>
            <a:r>
              <a:rPr lang="pl-PL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• wysokość budynków w strefie ustala się jako budynki niskie (12.0 m) i średniowysokie (25.0 m)  na etapie  sporządzenia planów miejscowych dopuszcza się wprowadzenie zabudowy wysokiej (do 55.0m) jako pojedynczych dominant (obiekty sakralne i inne) lub całych kwartałów zabudowy.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C1187AAD-362C-92F4-C65C-BB2F13840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645" b="43839"/>
          <a:stretch/>
        </p:blipFill>
        <p:spPr>
          <a:xfrm>
            <a:off x="159019" y="5343611"/>
            <a:ext cx="10127589" cy="7205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D96B4DE3-7029-C8F2-A505-08542BAE0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19" y="2132856"/>
            <a:ext cx="3581963" cy="3515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592846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550108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1200" u="sng" dirty="0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Procedura sporządzania </a:t>
            </a:r>
            <a:r>
              <a:rPr lang="pl-PL" sz="1200" u="sng" dirty="0" err="1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m.p.z.p</a:t>
            </a:r>
            <a:r>
              <a:rPr lang="pl-PL" sz="1200" u="sng" dirty="0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. - zgodnie z art. 17 ust. 2 ustawy z dnia 27 marca 2003 r. o planowaniu i zagospodarowaniu i </a:t>
            </a:r>
            <a:r>
              <a:rPr lang="pl-PL" sz="1200" u="sng" dirty="0" err="1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zagospod</a:t>
            </a:r>
            <a:r>
              <a:rPr lang="pl-PL" sz="1200" u="sng" dirty="0">
                <a:solidFill>
                  <a:schemeClr val="tx1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. </a:t>
            </a:r>
            <a:r>
              <a:rPr lang="pl-PL" sz="1200" u="sng" dirty="0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przestrzennym ( Dz. U. 2023. 977 z </a:t>
            </a:r>
            <a:r>
              <a:rPr lang="pl-PL" sz="1200" u="sng" dirty="0" err="1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późn</a:t>
            </a:r>
            <a:r>
              <a:rPr lang="pl-PL" sz="1200" u="sng" dirty="0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. zm. oraz z związku z art.</a:t>
            </a:r>
            <a:r>
              <a:rPr lang="pl-PL" sz="1200" dirty="0">
                <a:effectLst/>
                <a:highlight>
                  <a:srgbClr val="F4F0F3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 67 ust. 3 ustawy  z dnia 7 lipca 2023 r . o zmianie ustawy o planowaniu i zagospodarowaniu przestrzennym oraz niektórych innych ustaw (</a:t>
            </a:r>
            <a:r>
              <a:rPr lang="pl-PL" sz="1200" dirty="0" err="1">
                <a:effectLst/>
                <a:highlight>
                  <a:srgbClr val="F4F0F3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t.j</a:t>
            </a:r>
            <a:r>
              <a:rPr lang="pl-PL" sz="1200" dirty="0">
                <a:effectLst/>
                <a:highlight>
                  <a:srgbClr val="F4F0F3"/>
                </a:highlight>
                <a:latin typeface="Times New Roman" panose="02020603050405020304" pitchFamily="18" charset="0"/>
                <a:ea typeface="Times New Roman" panose="02020603050405020304" pitchFamily="18" charset="0"/>
              </a:rPr>
              <a:t>. Dz. U. z 2023r. poz. 1688)</a:t>
            </a:r>
            <a:r>
              <a:rPr lang="pl-PL" sz="1200" u="sng" dirty="0">
                <a:solidFill>
                  <a:srgbClr val="000000"/>
                </a:solidFill>
                <a:highlight>
                  <a:srgbClr val="F4F0F3"/>
                </a:highlight>
                <a:latin typeface="Arial Narrow" panose="020B0606020202030204" pitchFamily="34" charset="0"/>
              </a:rPr>
              <a:t> ) </a:t>
            </a:r>
            <a:endParaRPr lang="pl-PL" sz="1200" dirty="0">
              <a:solidFill>
                <a:srgbClr val="000000"/>
              </a:solidFill>
              <a:highlight>
                <a:srgbClr val="F4F0F3"/>
              </a:highlight>
              <a:latin typeface="Arial Narrow" panose="020B0606020202030204" pitchFamily="34" charset="0"/>
            </a:endParaRPr>
          </a:p>
        </p:txBody>
      </p:sp>
      <p:sp>
        <p:nvSpPr>
          <p:cNvPr id="24578" name="Symbol zastępczy zawartości 1"/>
          <p:cNvSpPr>
            <a:spLocks noGrp="1"/>
          </p:cNvSpPr>
          <p:nvPr>
            <p:ph idx="1"/>
          </p:nvPr>
        </p:nvSpPr>
        <p:spPr>
          <a:xfrm>
            <a:off x="683568" y="925745"/>
            <a:ext cx="8460432" cy="5949280"/>
          </a:xfrm>
        </p:spPr>
        <p:txBody>
          <a:bodyPr>
            <a:normAutofit/>
          </a:bodyPr>
          <a:lstStyle/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Ogłoszono w prasie miejscowej oraz przez obwieszczenie w Internecie i na tablicy ogłoszeń</a:t>
            </a:r>
            <a:r>
              <a:rPr lang="pl-PL" sz="1400" dirty="0">
                <a:solidFill>
                  <a:srgbClr val="000000"/>
                </a:solidFill>
              </a:rPr>
              <a:t> o podjęciu uchwały o przystąpieniu do sporządzania planu, określając formę, miejsce i termin składania wniosków do planu, nie krótszy niż 21 dni od dnia ogłoszenia;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Zawiadomiono</a:t>
            </a:r>
            <a:r>
              <a:rPr lang="pl-PL" sz="1400" dirty="0">
                <a:solidFill>
                  <a:srgbClr val="000000"/>
                </a:solidFill>
              </a:rPr>
              <a:t>, na piśmie, o podjęciu uchwały o przystąpieniu do sporządzania planu instytucje i organy właściwe do uzgadniania i opiniowania planu;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Sporządzono projekt planu </a:t>
            </a:r>
            <a:r>
              <a:rPr lang="pl-PL" sz="1400" dirty="0">
                <a:solidFill>
                  <a:srgbClr val="000000"/>
                </a:solidFill>
              </a:rPr>
              <a:t>miejscowego – wnioski;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Sporządzenie prognozy oddziaływania na środowisko</a:t>
            </a:r>
            <a:r>
              <a:rPr lang="pl-PL" sz="1400" dirty="0">
                <a:solidFill>
                  <a:srgbClr val="000000"/>
                </a:solidFill>
              </a:rPr>
              <a:t>; 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Sporządzenie prognozę skutków finansowych </a:t>
            </a:r>
            <a:r>
              <a:rPr lang="pl-PL" sz="1400" dirty="0">
                <a:solidFill>
                  <a:srgbClr val="000000"/>
                </a:solidFill>
              </a:rPr>
              <a:t>uchwalenia planu miejscowego;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Występowanie o zgodę na zmianę przeznaczenia gruntów leśnych na cele nieleśne</a:t>
            </a:r>
            <a:r>
              <a:rPr lang="pl-PL" sz="1400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pl-PL" sz="1400" b="1" dirty="0">
                <a:solidFill>
                  <a:srgbClr val="000000"/>
                </a:solidFill>
              </a:rPr>
              <a:t>Wystąpienie o opinie i uzgodnienia projektu planu</a:t>
            </a:r>
            <a:r>
              <a:rPr lang="pl-PL" sz="1400" dirty="0">
                <a:solidFill>
                  <a:srgbClr val="000000"/>
                </a:solidFill>
              </a:rPr>
              <a:t>;</a:t>
            </a:r>
          </a:p>
          <a:p>
            <a:pPr eaLnBrk="1" hangingPunct="1"/>
            <a:r>
              <a:rPr lang="pl-PL" sz="1400" dirty="0">
                <a:solidFill>
                  <a:srgbClr val="000000"/>
                </a:solidFill>
              </a:rPr>
              <a:t>Wprowadzenie zmian wynikających z uzyskanych uzgodnień i opinii;</a:t>
            </a:r>
          </a:p>
          <a:p>
            <a:pPr>
              <a:buFont typeface="Wingdings" pitchFamily="2" charset="2"/>
              <a:buChar char="Ø"/>
            </a:pPr>
            <a:r>
              <a:rPr lang="pl-PL" sz="1400" b="1" u="sng" dirty="0">
                <a:solidFill>
                  <a:srgbClr val="000000"/>
                </a:solidFill>
              </a:rPr>
              <a:t>Ogłoszenie o wyłożeniu projektu planu do publicznego wglądu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400" dirty="0">
                <a:solidFill>
                  <a:srgbClr val="C00000"/>
                </a:solidFill>
              </a:rPr>
              <a:t>                                             </a:t>
            </a:r>
            <a:r>
              <a:rPr lang="pl-PL" sz="1200" dirty="0">
                <a:solidFill>
                  <a:srgbClr val="C00000"/>
                </a:solidFill>
              </a:rPr>
              <a:t> od 2 maja 2024r  do 24 maja 2024.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</a:rPr>
              <a:t>                                                   dyskusja publiczna w dniu 14 maja 2024r.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dirty="0">
                <a:solidFill>
                  <a:srgbClr val="C00000"/>
                </a:solidFill>
              </a:rPr>
              <a:t>                                                   uwagi do dnia 10 czerwca 2024r . – </a:t>
            </a:r>
            <a:r>
              <a:rPr lang="pl-PL" sz="1200" b="1" dirty="0">
                <a:solidFill>
                  <a:srgbClr val="C00000"/>
                </a:solidFill>
              </a:rPr>
              <a:t> BRAK UWAG.           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200" b="1" dirty="0">
                <a:solidFill>
                  <a:srgbClr val="C00000"/>
                </a:solidFill>
              </a:rPr>
              <a:t>                                                                                                                            </a:t>
            </a: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marL="0" indent="0">
              <a:lnSpc>
                <a:spcPct val="100000"/>
              </a:lnSpc>
              <a:buNone/>
            </a:pPr>
            <a:endParaRPr lang="pl-PL" sz="1400" b="1" dirty="0">
              <a:solidFill>
                <a:srgbClr val="C00000"/>
              </a:solidFill>
            </a:endParaRPr>
          </a:p>
          <a:p>
            <a:pPr eaLnBrk="1" hangingPunct="1"/>
            <a:endParaRPr lang="pl-PL" sz="1600" u="sng" dirty="0"/>
          </a:p>
        </p:txBody>
      </p:sp>
      <p:sp>
        <p:nvSpPr>
          <p:cNvPr id="2" name="Strzałka: w prawo 1">
            <a:extLst>
              <a:ext uri="{FF2B5EF4-FFF2-40B4-BE49-F238E27FC236}">
                <a16:creationId xmlns:a16="http://schemas.microsoft.com/office/drawing/2014/main" id="{12490A6F-2459-9606-CF43-8149CCF082D9}"/>
              </a:ext>
            </a:extLst>
          </p:cNvPr>
          <p:cNvSpPr/>
          <p:nvPr/>
        </p:nvSpPr>
        <p:spPr>
          <a:xfrm>
            <a:off x="34080" y="5040165"/>
            <a:ext cx="2326930" cy="43204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39DA425-3039-6BC7-E171-F4F2AFECF570}"/>
              </a:ext>
            </a:extLst>
          </p:cNvPr>
          <p:cNvSpPr txBox="1"/>
          <p:nvPr/>
        </p:nvSpPr>
        <p:spPr>
          <a:xfrm>
            <a:off x="539552" y="5061558"/>
            <a:ext cx="2326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WYŁOŻENIE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F1EE99-C8A5-4B5D-AD38-564EE8D3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260648"/>
            <a:ext cx="8884096" cy="3384376"/>
          </a:xfrm>
        </p:spPr>
        <p:txBody>
          <a:bodyPr>
            <a:normAutofit/>
          </a:bodyPr>
          <a:lstStyle/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pl-PL" altLang="pl-PL" sz="2300" b="1" dirty="0">
                <a:solidFill>
                  <a:srgbClr val="002060"/>
                </a:solidFill>
                <a:latin typeface="+mn-lt"/>
              </a:rPr>
              <a:t>Zasady i warunki zagospodarowania wynikające z potrzeb ochrony środowiska, przyrody i krajobrazu</a:t>
            </a:r>
            <a:r>
              <a:rPr lang="pl-PL" altLang="pl-PL" sz="2300" dirty="0">
                <a:solidFill>
                  <a:srgbClr val="002060"/>
                </a:solidFill>
                <a:latin typeface="+mn-lt"/>
              </a:rPr>
              <a:t>:</a:t>
            </a:r>
          </a:p>
          <a:p>
            <a:pPr indent="180340" algn="just">
              <a:tabLst>
                <a:tab pos="2501265" algn="l"/>
              </a:tabLst>
            </a:pPr>
            <a:r>
              <a:rPr lang="pl-PL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Ustala się </a:t>
            </a: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zakaz realizacji przedsięwzięć mogących znacząco oddziaływać na środowisko w rozumieniu przepisów ustawy o udostępnianiu informacji o środowisku i jego ochronie, udziale społeczeństwa w ochronie środowiska oraz ocenach oddziaływania na środowisko.</a:t>
            </a:r>
          </a:p>
          <a:p>
            <a:pPr algn="just">
              <a:tabLst>
                <a:tab pos="2501265" algn="l"/>
              </a:tabLst>
            </a:pPr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Zakaz nie dotyczy przedsięwzięć zaliczanych do inwestycji celu publicznego, w rozumieniu ustawy o gospodarce nieruchomościami takich jak drogi i urządzenia infrastruktury technicznej oraz realizację inwestycji mogących potencjalnie znacząco oddziaływać na środowisko w rozumieniu ustawy o udostępnianiu informacji o środowisku i jego ochronie, udziale społeczeństwa w ochronie środowiska oraz o ocenach oddziaływania na środowisko.</a:t>
            </a:r>
          </a:p>
          <a:p>
            <a:pPr algn="just"/>
            <a:r>
              <a:rPr lang="pl-PL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Zakaz lokalizacji zakładów o zwiększonym i dużym ryzyku wystąpienia poważnych awarii przemysłowych w rozumieniu przepisów ustawy z zakresu ochrony środowiska.</a:t>
            </a: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9321348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5F1EE99-C8A5-4B5D-AD38-564EE8D3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9952" y="260648"/>
            <a:ext cx="4851648" cy="1728192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600"/>
              </a:spcAft>
              <a:buFont typeface="Courier New" panose="02070309020205020404" pitchFamily="49" charset="0"/>
              <a:buChar char="o"/>
              <a:defRPr/>
            </a:pPr>
            <a:endParaRPr lang="pl-PL" sz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E280986-A275-B4E2-2324-6A99BE436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91" y="116632"/>
            <a:ext cx="5349039" cy="396044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C753503-5B09-8A31-5D47-7CEDD7875722}"/>
              </a:ext>
            </a:extLst>
          </p:cNvPr>
          <p:cNvSpPr txBox="1"/>
          <p:nvPr/>
        </p:nvSpPr>
        <p:spPr>
          <a:xfrm>
            <a:off x="132691" y="4365010"/>
            <a:ext cx="88589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80340" algn="just"/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Ustala się zakaz  lokalizacji zakładów produkujących artykuły żywnościowe, zakładów żywienia zbiorowego bądź zakładów przechowujących artykuły żywnościowe w odległości do 150m od terenu cmentarza zlokalizowanego poza granicami planu. </a:t>
            </a:r>
          </a:p>
          <a:p>
            <a:pPr indent="180340" algn="just"/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Dopuszcza się lokalizację budynków wymienionych w ust. 1 w odległości od 50m do 150m od granicy cmentarza zlokalizowanego poza granicami planu pod warunkiem podłączenia ich do sieci wodociągowej.</a:t>
            </a:r>
          </a:p>
          <a:p>
            <a:pPr indent="180340" algn="just"/>
            <a:r>
              <a:rPr lang="pl-PL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Zakazuje się  lokalizacji studni, źródeł i strumieni służących do czerpania wody do picia i potrzeb gospodarczych, w odległości do 150m od terenu cmentarza zlokalizowanego poza granicami planu. odległość ta może być zmniejszona do 50 m pod warunkiem, że teren w granicach od 50 do 150 m odległości od cmentarza posiada sieć wodociągową i wszystkie budynki korzystające z wody są do tej sieci podłączone,  zgodnie z przepisami odrębnymi.</a:t>
            </a:r>
          </a:p>
        </p:txBody>
      </p:sp>
      <p:pic>
        <p:nvPicPr>
          <p:cNvPr id="11" name="Obraz 10">
            <a:extLst>
              <a:ext uri="{FF2B5EF4-FFF2-40B4-BE49-F238E27FC236}">
                <a16:creationId xmlns:a16="http://schemas.microsoft.com/office/drawing/2014/main" id="{631978DD-6248-8BFE-599A-C62C9F3A9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03475"/>
            <a:ext cx="3540776" cy="74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7006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cja">
  <a:themeElements>
    <a:clrScheme name="Retrospekcja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cj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cj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11609</TotalTime>
  <Words>1471</Words>
  <Application>Microsoft Office PowerPoint</Application>
  <PresentationFormat>Pokaz na ekranie (4:3)</PresentationFormat>
  <Paragraphs>108</Paragraphs>
  <Slides>14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3" baseType="lpstr">
      <vt:lpstr>Arial</vt:lpstr>
      <vt:lpstr>Arial Narrow</vt:lpstr>
      <vt:lpstr>Calibri</vt:lpstr>
      <vt:lpstr>Calibri Light</vt:lpstr>
      <vt:lpstr>Courier New</vt:lpstr>
      <vt:lpstr>Lucida Sans Unicode</vt:lpstr>
      <vt:lpstr>Times New Roman</vt:lpstr>
      <vt:lpstr>Wingdings</vt:lpstr>
      <vt:lpstr>Retrospekcja</vt:lpstr>
      <vt:lpstr>PROJEKT     MIEJSCOWEGO  PLANU ZAGOSPODAROWANIA PRZESTRZENNEGO GMINY MSZCZONÓW     </vt:lpstr>
      <vt:lpstr>Prezentacja programu PowerPoint</vt:lpstr>
      <vt:lpstr>Prezentacja programu PowerPoint</vt:lpstr>
      <vt:lpstr>Prezentacja programu PowerPoint</vt:lpstr>
      <vt:lpstr>Prezentacja programu PowerPoint</vt:lpstr>
      <vt:lpstr>Wyrys ze Studium uwarunkowań i kierunków zagospodarowania przestrzennego Gminy MSZCZONÓW </vt:lpstr>
      <vt:lpstr>Procedura sporządzania m.p.z.p. - zgodnie z art. 17 ust. 2 ustawy z dnia 27 marca 2003 r. o planowaniu i zagospodarowaniu i zagospod. przestrzennym ( Dz. U. 2023. 977 z późn. zm. oraz z związku z art. 67 ust. 3 ustawy  z dnia 7 lipca 2023 r . o zmianie ustawy o planowaniu i zagospodarowaniu przestrzennym oraz niektórych innych ustaw (t.j. Dz. U. z 2023r. poz. 1688) ) </vt:lpstr>
      <vt:lpstr>Prezentacja programu PowerPoint</vt:lpstr>
      <vt:lpstr>Prezentacja programu PowerPoint</vt:lpstr>
      <vt:lpstr>Prezentacja programu PowerPoint</vt:lpstr>
      <vt:lpstr> U-ZP      Teren usług lub zieleni urządzonej;  Klasa przeznaczenia wykluczonego: UW - teren usług handlu wielkopowierzchniowego, UL – teren usług rzemieślniczych, UR  - teren usług kultu religijnego, UB – teren usług bezpieczeństwa i porządku publicznego;  </vt:lpstr>
      <vt:lpstr> I - Teren infrastruktury technicznej;  Klasa przeznaczenia wykluczonego:  IN – teren obsługi produktów naftowych, IO – teren gospodarowania odpadami. </vt:lpstr>
      <vt:lpstr> KD - Teren drogi dojazdowej;   </vt:lpstr>
      <vt:lpstr>     DZIĘKUJĘ ZA UWAGĘ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MIEJSCOWY PLAN ZAGOSPODAROWANIA PRZESTRZENNEGO GMINY ŻABIA WOLA OBEJMUJĄCY MIEJSCOWOŚĆ BOLESŁAWEK</dc:title>
  <dc:creator>Iwona</dc:creator>
  <cp:lastModifiedBy>Jadwiga Jeznach</cp:lastModifiedBy>
  <cp:revision>961</cp:revision>
  <cp:lastPrinted>2021-10-19T13:11:49Z</cp:lastPrinted>
  <dcterms:created xsi:type="dcterms:W3CDTF">2015-01-19T06:35:19Z</dcterms:created>
  <dcterms:modified xsi:type="dcterms:W3CDTF">2024-06-11T08:55:19Z</dcterms:modified>
</cp:coreProperties>
</file>