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notesMasterIdLst>
    <p:notesMasterId r:id="rId15"/>
  </p:notesMasterIdLst>
  <p:sldIdLst>
    <p:sldId id="489" r:id="rId2"/>
    <p:sldId id="448" r:id="rId3"/>
    <p:sldId id="495" r:id="rId4"/>
    <p:sldId id="512" r:id="rId5"/>
    <p:sldId id="493" r:id="rId6"/>
    <p:sldId id="480" r:id="rId7"/>
    <p:sldId id="423" r:id="rId8"/>
    <p:sldId id="488" r:id="rId9"/>
    <p:sldId id="513" r:id="rId10"/>
    <p:sldId id="431" r:id="rId11"/>
    <p:sldId id="497" r:id="rId12"/>
    <p:sldId id="514" r:id="rId13"/>
    <p:sldId id="482" r:id="rId1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23E91EE5-7D66-491F-A833-471D3F760BB3}">
          <p14:sldIdLst>
            <p14:sldId id="489"/>
            <p14:sldId id="448"/>
            <p14:sldId id="495"/>
            <p14:sldId id="512"/>
            <p14:sldId id="493"/>
            <p14:sldId id="480"/>
            <p14:sldId id="423"/>
            <p14:sldId id="488"/>
            <p14:sldId id="513"/>
            <p14:sldId id="431"/>
            <p14:sldId id="497"/>
            <p14:sldId id="514"/>
            <p14:sldId id="4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4F0F3"/>
    <a:srgbClr val="008000"/>
    <a:srgbClr val="669900"/>
    <a:srgbClr val="FFFFFF"/>
    <a:srgbClr val="990000"/>
    <a:srgbClr val="D1E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Styl pośredni 1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41" autoAdjust="0"/>
    <p:restoredTop sz="94231" autoAdjust="0"/>
  </p:normalViewPr>
  <p:slideViewPr>
    <p:cSldViewPr>
      <p:cViewPr varScale="1">
        <p:scale>
          <a:sx n="107" d="100"/>
          <a:sy n="107" d="100"/>
        </p:scale>
        <p:origin x="217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1D283-7BB8-47AB-8763-FFD5EAD6BA35}" type="datetimeFigureOut">
              <a:rPr lang="pl-PL" smtClean="0"/>
              <a:pPr/>
              <a:t>07.06.2024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DD52A-7771-44CA-A2D5-8CB5C37073F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DD52A-7771-44CA-A2D5-8CB5C37073FF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4657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6DC807-687E-4F3D-9324-DEE13BC955F7}" type="datetimeFigureOut">
              <a:rPr lang="pl-PL" smtClean="0"/>
              <a:pPr>
                <a:defRPr/>
              </a:pPr>
              <a:t>07.06.2024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E36BD6-FE38-464E-9361-8C8D2FB3DA6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19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A3B1B1-C397-4848-9597-D09BDF96BF44}" type="datetimeFigureOut">
              <a:rPr lang="pl-PL" smtClean="0"/>
              <a:pPr>
                <a:defRPr/>
              </a:pPr>
              <a:t>07.06.2024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8AE2EE-A5CF-4242-B6BA-9E3078A0C9A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9451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0E2F37-B131-442E-A9CB-DB03D304F545}" type="datetimeFigureOut">
              <a:rPr lang="pl-PL" smtClean="0"/>
              <a:pPr>
                <a:defRPr/>
              </a:pPr>
              <a:t>07.06.2024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EA5D1C-49FB-43C0-B3E4-C605D47F3558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4014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9C4CAB-F723-4E7E-B445-711E2FD6976F}" type="datetimeFigureOut">
              <a:rPr lang="pl-PL" smtClean="0"/>
              <a:pPr>
                <a:defRPr/>
              </a:pPr>
              <a:t>07.06.2024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5AD90-7B2E-4BDA-AE83-32D39E89F9B2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8600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35134E-5F2B-4E3B-89E9-011071830FB8}" type="datetimeFigureOut">
              <a:rPr lang="pl-PL" smtClean="0"/>
              <a:pPr>
                <a:defRPr/>
              </a:pPr>
              <a:t>07.06.2024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6AAA0D-8C69-4246-8745-324C47E0D26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65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51E0FE-A582-40ED-828A-FAA60903AE5B}" type="datetimeFigureOut">
              <a:rPr lang="pl-PL" smtClean="0"/>
              <a:pPr>
                <a:defRPr/>
              </a:pPr>
              <a:t>07.06.2024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8826F0-1E1F-4657-A0A8-97B174AE680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3958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C873DF-90BC-45FB-86D3-F2C9E66D57D3}" type="datetimeFigureOut">
              <a:rPr lang="pl-PL" smtClean="0"/>
              <a:pPr>
                <a:defRPr/>
              </a:pPr>
              <a:t>07.06.2024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42E4F7-4628-4C5D-B97F-1546CB8F482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5709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84813C-8542-4271-917B-9F31D47F03AB}" type="datetimeFigureOut">
              <a:rPr lang="pl-PL" smtClean="0"/>
              <a:pPr>
                <a:defRPr/>
              </a:pPr>
              <a:t>07.06.2024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BFD840-CEF8-4990-9128-50BE0A340962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6520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C3B071-8F5C-428A-B846-70AC385BF8CC}" type="datetimeFigureOut">
              <a:rPr lang="pl-PL" smtClean="0"/>
              <a:pPr>
                <a:defRPr/>
              </a:pPr>
              <a:t>07.06.2024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36206-78E0-420B-80DC-6CC61BAEBE9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1760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77DE95DC-F91C-448F-8E32-28A1F9371976}" type="datetimeFigureOut">
              <a:rPr lang="pl-PL" smtClean="0"/>
              <a:pPr>
                <a:defRPr/>
              </a:pPr>
              <a:t>07.06.2024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B6F68C6-77A2-450E-858E-EA910B8B9AB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1982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1A8D7F-45B5-43A7-A415-B8DF111B7F38}" type="datetimeFigureOut">
              <a:rPr lang="pl-PL" smtClean="0"/>
              <a:pPr>
                <a:defRPr/>
              </a:pPr>
              <a:t>07.06.2024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30784B-F467-4E1D-8996-457463CF73C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941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7D154B0-38D6-40EF-8E22-0A007FAF426C}" type="datetimeFigureOut">
              <a:rPr lang="pl-PL" smtClean="0"/>
              <a:pPr>
                <a:defRPr/>
              </a:pPr>
              <a:t>07.06.2024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7B17457-3ABC-4FE3-87BD-B97AFAE72A1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9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8352928" cy="216024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1800" u="sng" dirty="0">
                <a:solidFill>
                  <a:schemeClr val="tx1"/>
                </a:solidFill>
              </a:rPr>
              <a:t>PROJEKT</a:t>
            </a:r>
            <a:r>
              <a:rPr lang="pl-PL" sz="1800" dirty="0">
                <a:solidFill>
                  <a:schemeClr val="tx1"/>
                </a:solidFill>
              </a:rPr>
              <a:t>     MIEJSCOWEGO  PLANU</a:t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>ZAGOSPODAROWANIA PRZESTRZENNEGO</a:t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>GMINY MSZCZONÓW</a:t>
            </a:r>
            <a:br>
              <a:rPr lang="pl-PL" sz="1800" dirty="0">
                <a:solidFill>
                  <a:schemeClr val="tx1"/>
                </a:solidFill>
              </a:rPr>
            </a:br>
            <a:br>
              <a:rPr lang="pl-PL" sz="3200" dirty="0">
                <a:solidFill>
                  <a:schemeClr val="tx1"/>
                </a:solidFill>
              </a:rPr>
            </a:br>
            <a:br>
              <a:rPr lang="pl-PL" sz="3200" dirty="0">
                <a:solidFill>
                  <a:schemeClr val="tx1"/>
                </a:solidFill>
              </a:rPr>
            </a:br>
            <a:br>
              <a:rPr lang="pl-PL" sz="3200" dirty="0">
                <a:solidFill>
                  <a:schemeClr val="tx1"/>
                </a:solidFill>
              </a:rPr>
            </a:br>
            <a:r>
              <a:rPr lang="pl-PL" sz="3000" dirty="0"/>
              <a:t> </a:t>
            </a:r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1979712" y="2132856"/>
            <a:ext cx="6840760" cy="180020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Obejmujący fragment miasta Mszczonowa </a:t>
            </a: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działki nr ew.</a:t>
            </a:r>
            <a:r>
              <a:rPr lang="pl-PL" sz="2400" b="1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: 1778/12, 1778/15, 1778/16.</a:t>
            </a:r>
          </a:p>
          <a:p>
            <a:endParaRPr lang="pl-PL" sz="2400" b="1" dirty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52707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621EE0D-E027-FE36-97B1-272E20382271}"/>
              </a:ext>
            </a:extLst>
          </p:cNvPr>
          <p:cNvSpPr txBox="1"/>
          <p:nvPr/>
        </p:nvSpPr>
        <p:spPr>
          <a:xfrm>
            <a:off x="179512" y="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Powierzchnia </a:t>
            </a:r>
            <a:r>
              <a:rPr lang="pl-PL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0,4175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</a:t>
            </a:r>
            <a:endParaRPr lang="pl-PL" sz="14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4B54009-4846-365E-CF5B-94A5F62E4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70" y="620688"/>
            <a:ext cx="6617477" cy="552843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6416BA2-B2A2-E039-3A58-A568E588C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471" y="4924981"/>
            <a:ext cx="4111529" cy="142034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8811D6-F0FF-ED22-CD98-41A248C16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67" y="620688"/>
            <a:ext cx="7416824" cy="1543803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b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U-PE-I       Teren usług lub produkcji energii lub infrastruktury technicznej;</a:t>
            </a:r>
            <a:b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Klasa przeznaczenia wykluczonego:</a:t>
            </a:r>
            <a:br>
              <a:rPr lang="pl-PL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UW - teren usług handlu wielkopowierzchniowego,</a:t>
            </a:r>
            <a:b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UL – teren usług rzemieślniczych,</a:t>
            </a:r>
            <a:b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UZ - teren usług zdrowia i pomocy społecznej,</a:t>
            </a:r>
            <a:b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 – teren usług nauki,</a:t>
            </a:r>
            <a:b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UE – teren usług edukacji,                                                                         UR  - teren usług kultu religijnego, </a:t>
            </a:r>
            <a:b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UB – teren usług bezpieczeństwa i porządku publicznego,                  PEW – teren elektrowni wiatrowej,</a:t>
            </a:r>
            <a:b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- teren obsługi produktów naftowych,                                                IO  - teren gospodarowania odpadami;</a:t>
            </a:r>
            <a:b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sz="1400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CB41C1-469E-10E1-AD66-70F9DF4E7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907" y="2048121"/>
            <a:ext cx="4616340" cy="26589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200" b="1" i="1" u="sng" dirty="0">
                <a:solidFill>
                  <a:schemeClr val="accent2">
                    <a:lumMod val="50000"/>
                  </a:schemeClr>
                </a:solidFill>
              </a:rPr>
              <a:t>Linie zabudowy:</a:t>
            </a:r>
          </a:p>
          <a:p>
            <a:pPr marL="180340" algn="just">
              <a:lnSpc>
                <a:spcPct val="110000"/>
              </a:lnSpc>
            </a:pPr>
            <a:r>
              <a:rPr lang="pl-PL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6,0m od południowej granicy obszaru planu stanowiącej drogę powiatową ul. Tarczyńska oraz od wschodniej granicy planu stanowiącej drogę gminną ul. Szarotki zgodnie z rysunkiem planu.</a:t>
            </a:r>
            <a:endParaRPr lang="pl-PL" sz="1200" dirty="0"/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9EE3CC71-D83F-E0F8-9C42-20D682C44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828145"/>
              </p:ext>
            </p:extLst>
          </p:nvPr>
        </p:nvGraphicFramePr>
        <p:xfrm>
          <a:off x="5220072" y="2780928"/>
          <a:ext cx="4026874" cy="32500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26874">
                  <a:extLst>
                    <a:ext uri="{9D8B030D-6E8A-4147-A177-3AD203B41FA5}">
                      <a16:colId xmlns:a16="http://schemas.microsoft.com/office/drawing/2014/main" val="1502721317"/>
                    </a:ext>
                  </a:extLst>
                </a:gridCol>
              </a:tblGrid>
              <a:tr h="3250009">
                <a:tc>
                  <a:txBody>
                    <a:bodyPr/>
                    <a:lstStyle/>
                    <a:p>
                      <a:pPr algn="just"/>
                      <a:endParaRPr lang="pl-PL" sz="1100" dirty="0">
                        <a:effectLst/>
                      </a:endParaRPr>
                    </a:p>
                    <a:p>
                      <a:pPr algn="just"/>
                      <a:r>
                        <a:rPr lang="pl-PL" sz="1200" b="1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Parametry zabudowy działki </a:t>
                      </a:r>
                      <a:endParaRPr lang="pl-PL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 udział powierzchni zabudowy - do 60%,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 Udział powierzchni biologicznie czynnej– min. 10%,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-max. intensywność zabudowy – 1.2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 max. nadziemna intensywność zabudowy – 1.0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 min. nadziemna intensywność zabudowy – 0,01</a:t>
                      </a:r>
                    </a:p>
                    <a:p>
                      <a:pPr algn="just"/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Min. powierzchnia nowo wydzielonej działki – 1000m</a:t>
                      </a:r>
                      <a:r>
                        <a:rPr lang="pl-PL" sz="1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  <a:p>
                      <a:pPr algn="just"/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Wysokość zabudowy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max.15.0m.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20504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DA8F3F35-20B8-6D63-B180-412A673D52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193169"/>
              </p:ext>
            </p:extLst>
          </p:nvPr>
        </p:nvGraphicFramePr>
        <p:xfrm>
          <a:off x="341195" y="5323517"/>
          <a:ext cx="8783001" cy="913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83001">
                  <a:extLst>
                    <a:ext uri="{9D8B030D-6E8A-4147-A177-3AD203B41FA5}">
                      <a16:colId xmlns:a16="http://schemas.microsoft.com/office/drawing/2014/main" val="3990162757"/>
                    </a:ext>
                  </a:extLst>
                </a:gridCol>
              </a:tblGrid>
              <a:tr h="913795">
                <a:tc>
                  <a:txBody>
                    <a:bodyPr/>
                    <a:lstStyle/>
                    <a:p>
                      <a:pPr algn="just"/>
                      <a:r>
                        <a:rPr lang="pl-PL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Obsługa komunikacyjna terenu </a:t>
                      </a:r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r>
                        <a:rPr lang="pl-PL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 istniejących dróg zlokalizowanych w bezpośrednim sąsiedztwie planu tj. ul. Tarczyńska i ul. Szarotki;</a:t>
                      </a:r>
                      <a:endParaRPr lang="pl-PL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3163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7763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8811D6-F0FF-ED22-CD98-41A248C16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295" y="606755"/>
            <a:ext cx="7416824" cy="1543803"/>
          </a:xfrm>
          <a:noFill/>
          <a:ln>
            <a:noFill/>
          </a:ln>
        </p:spPr>
        <p:txBody>
          <a:bodyPr>
            <a:normAutofit/>
          </a:bodyPr>
          <a:lstStyle/>
          <a:p>
            <a:b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IWU      Teren ujęcia wód (geotermalnych);</a:t>
            </a:r>
            <a:b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pl-PL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sz="1400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CB41C1-469E-10E1-AD66-70F9DF4E7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907" y="2048121"/>
            <a:ext cx="4616340" cy="26589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200" b="1" i="1" u="sng" dirty="0">
                <a:solidFill>
                  <a:schemeClr val="accent2">
                    <a:lumMod val="50000"/>
                  </a:schemeClr>
                </a:solidFill>
              </a:rPr>
              <a:t>Linie zabudowy:</a:t>
            </a:r>
          </a:p>
          <a:p>
            <a:pPr marL="342900" lvl="0" indent="-342900" algn="just">
              <a:buFont typeface="Times New Roman" panose="02020603050405020304" pitchFamily="18" charset="0"/>
              <a:buChar char="-"/>
              <a:tabLst>
                <a:tab pos="154305" algn="l"/>
              </a:tabLst>
            </a:pPr>
            <a:r>
              <a:rPr lang="pl-PL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4,0m od północnej i zachodniej granicy planu zgodnie z rysunkiem planu;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9EE3CC71-D83F-E0F8-9C42-20D682C44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396069"/>
              </p:ext>
            </p:extLst>
          </p:nvPr>
        </p:nvGraphicFramePr>
        <p:xfrm>
          <a:off x="545126" y="2898437"/>
          <a:ext cx="4026874" cy="32500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26874">
                  <a:extLst>
                    <a:ext uri="{9D8B030D-6E8A-4147-A177-3AD203B41FA5}">
                      <a16:colId xmlns:a16="http://schemas.microsoft.com/office/drawing/2014/main" val="1502721317"/>
                    </a:ext>
                  </a:extLst>
                </a:gridCol>
              </a:tblGrid>
              <a:tr h="3250009">
                <a:tc>
                  <a:txBody>
                    <a:bodyPr/>
                    <a:lstStyle/>
                    <a:p>
                      <a:pPr algn="just"/>
                      <a:endParaRPr lang="pl-PL" sz="1100" dirty="0">
                        <a:effectLst/>
                      </a:endParaRPr>
                    </a:p>
                    <a:p>
                      <a:pPr algn="just"/>
                      <a:r>
                        <a:rPr lang="pl-PL" sz="1200" b="1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Parametry zabudowy działki </a:t>
                      </a:r>
                      <a:endParaRPr lang="pl-PL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 udział powierzchni zabudowy - do 30%,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 Udział powierzchni biologicznie czynnej– min. 50%,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-max. intensywność zabudowy – 0.3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 max. nadziemna intensywność zabudowy – 0.3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 min. nadziemna intensywność zabudowy – 0,01</a:t>
                      </a:r>
                    </a:p>
                    <a:p>
                      <a:pPr algn="just"/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Min. powierzchnia nowo wydzielonej działki – 600m</a:t>
                      </a:r>
                      <a:r>
                        <a:rPr lang="pl-PL" sz="12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  <a:p>
                      <a:pPr algn="just"/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Wysokość zabudowy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max.10.0m.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20504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DA8F3F35-20B8-6D63-B180-412A673D52C6}"/>
              </a:ext>
            </a:extLst>
          </p:cNvPr>
          <p:cNvGraphicFramePr>
            <a:graphicFrameLocks noGrp="1"/>
          </p:cNvGraphicFramePr>
          <p:nvPr/>
        </p:nvGraphicFramePr>
        <p:xfrm>
          <a:off x="341195" y="5323517"/>
          <a:ext cx="8783001" cy="913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83001">
                  <a:extLst>
                    <a:ext uri="{9D8B030D-6E8A-4147-A177-3AD203B41FA5}">
                      <a16:colId xmlns:a16="http://schemas.microsoft.com/office/drawing/2014/main" val="3990162757"/>
                    </a:ext>
                  </a:extLst>
                </a:gridCol>
              </a:tblGrid>
              <a:tr h="913795">
                <a:tc>
                  <a:txBody>
                    <a:bodyPr/>
                    <a:lstStyle/>
                    <a:p>
                      <a:pPr algn="just"/>
                      <a:r>
                        <a:rPr lang="pl-PL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Obsługa komunikacyjna terenu </a:t>
                      </a:r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r>
                        <a:rPr lang="pl-PL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 istniejących dróg zlokalizowanych w bezpośrednim sąsiedztwie planu tj. ul. Tarczyńska i ul. Szarotki;</a:t>
                      </a:r>
                      <a:endParaRPr lang="pl-PL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3163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1522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115616" y="2420888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/>
              <a:t>     </a:t>
            </a:r>
            <a:r>
              <a:rPr lang="pl-PL" dirty="0">
                <a:solidFill>
                  <a:schemeClr val="tx1"/>
                </a:solidFill>
              </a:rPr>
              <a:t>DZIĘKUJĘ ZA UWAGĘ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087CF11-610C-D668-C869-06820644BC00}"/>
              </a:ext>
            </a:extLst>
          </p:cNvPr>
          <p:cNvSpPr txBox="1"/>
          <p:nvPr/>
        </p:nvSpPr>
        <p:spPr>
          <a:xfrm>
            <a:off x="7164288" y="260648"/>
            <a:ext cx="13681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800" dirty="0"/>
              <a:t>😊</a:t>
            </a:r>
          </a:p>
        </p:txBody>
      </p:sp>
    </p:spTree>
    <p:extLst>
      <p:ext uri="{BB962C8B-B14F-4D97-AF65-F5344CB8AC3E}">
        <p14:creationId xmlns:p14="http://schemas.microsoft.com/office/powerpoint/2010/main" val="304735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FB2C8D3-9A5E-A152-2EC1-835E29E6E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6602"/>
            <a:ext cx="6792121" cy="363378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AC3844A-B99B-DDDF-8187-3FBF4B9C77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424"/>
          <a:stretch/>
        </p:blipFill>
        <p:spPr>
          <a:xfrm>
            <a:off x="6240715" y="1592521"/>
            <a:ext cx="2783654" cy="2268527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Prostokąt 5"/>
          <p:cNvSpPr/>
          <p:nvPr/>
        </p:nvSpPr>
        <p:spPr>
          <a:xfrm>
            <a:off x="4355976" y="116631"/>
            <a:ext cx="4464496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l-PL" sz="900" b="1" i="1" dirty="0">
              <a:solidFill>
                <a:srgbClr val="000000"/>
              </a:solidFill>
            </a:endParaRPr>
          </a:p>
          <a:p>
            <a:r>
              <a:rPr lang="pl-PL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Uchwała </a:t>
            </a:r>
            <a:r>
              <a:rPr lang="pl-PL" sz="14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Nr 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LXV/561/23 Rady Miejskiej w Mszczonowie </a:t>
            </a:r>
            <a:b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 dnia 20 września 2023r. w sprawie przystąpienia do sporządzenia miejscowego planu zagospodarowania przestrzennego miasta Mszczonowa obejmującego</a:t>
            </a:r>
            <a:r>
              <a:rPr lang="pl-PL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działki nr ew.: 1778/12, 1778/15, 1778/16.</a:t>
            </a:r>
          </a:p>
          <a:p>
            <a:endParaRPr lang="pl-PL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</a:p>
          <a:p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B717B0E-1BDC-09DD-3F2F-3D39ED095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32" y="116631"/>
            <a:ext cx="4067944" cy="2951781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636ED49-FF83-2EE7-C627-B5D88AC340F1}"/>
              </a:ext>
            </a:extLst>
          </p:cNvPr>
          <p:cNvSpPr txBox="1"/>
          <p:nvPr/>
        </p:nvSpPr>
        <p:spPr>
          <a:xfrm>
            <a:off x="5148064" y="6381328"/>
            <a:ext cx="4572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Orientacyjna lokalizacja terenu opracowania.</a:t>
            </a:r>
            <a:endParaRPr lang="pl-PL" sz="105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0C02D68-DA06-49B1-577D-549AD48ABCE7}"/>
              </a:ext>
            </a:extLst>
          </p:cNvPr>
          <p:cNvSpPr txBox="1"/>
          <p:nvPr/>
        </p:nvSpPr>
        <p:spPr>
          <a:xfrm>
            <a:off x="6612101" y="2535142"/>
            <a:ext cx="9361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Hotel </a:t>
            </a:r>
            <a:r>
              <a:rPr lang="pl-PL" sz="1000" i="1" dirty="0"/>
              <a:t>PANORAMA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AFABBD7-A90F-185C-FE03-B537E28037AE}"/>
              </a:ext>
            </a:extLst>
          </p:cNvPr>
          <p:cNvSpPr txBox="1"/>
          <p:nvPr/>
        </p:nvSpPr>
        <p:spPr>
          <a:xfrm>
            <a:off x="3396060" y="4503494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/>
              <a:t>Ul. Tarczyńska</a:t>
            </a: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4F63B274-8F3F-F236-8CCD-101E01732133}"/>
              </a:ext>
            </a:extLst>
          </p:cNvPr>
          <p:cNvCxnSpPr>
            <a:cxnSpLocks/>
          </p:cNvCxnSpPr>
          <p:nvPr/>
        </p:nvCxnSpPr>
        <p:spPr>
          <a:xfrm flipV="1">
            <a:off x="5076056" y="2966029"/>
            <a:ext cx="2675980" cy="16759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51727255-8EEA-A6A7-8184-4DC73FDA29C5}"/>
              </a:ext>
            </a:extLst>
          </p:cNvPr>
          <p:cNvSpPr txBox="1"/>
          <p:nvPr/>
        </p:nvSpPr>
        <p:spPr>
          <a:xfrm>
            <a:off x="179512" y="-171400"/>
            <a:ext cx="849694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 </a:t>
            </a:r>
          </a:p>
          <a:p>
            <a:r>
              <a:rPr lang="pl-PL" sz="1400" dirty="0"/>
              <a:t>Projekt planu obejmuje fragment miasta Mszczonowa o łącznej powierzchni 0,4175ha położony przy skrzyżowaniu ulic: Tarczyńskiej i Szarotki. </a:t>
            </a:r>
            <a:br>
              <a:rPr lang="pl-PL" sz="1400" dirty="0"/>
            </a:br>
            <a:r>
              <a:rPr lang="pl-PL" sz="1400" dirty="0"/>
              <a:t>Obszar planu jest niezabudowany, częściowo utwardzony i ogrodzony. </a:t>
            </a:r>
            <a:br>
              <a:rPr lang="pl-PL" sz="1400" dirty="0"/>
            </a:br>
            <a:r>
              <a:rPr lang="pl-PL" sz="1400" dirty="0"/>
              <a:t>Na działce o nr ew. 1778/15 znajduje się otwór wiertniczy „Mszczonów IG-1” -ujęcie wód geotermalnych. Jest to otwór pionowy, wykonany w latach 90-tych w celu eksploatacji wody termalnej z utworów dolnej kredy do celów ciepłowniczych i rekreacyjnych. Część wody po schłodzeniu i uzdatnianiu trafia do sieci wodociągowej.</a:t>
            </a: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9D1F51A4-0892-C2E4-680C-818805B6F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84790"/>
            <a:ext cx="3889537" cy="288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86EAB66B-5AA8-AD35-80A6-C8DABCC20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574" y="3861048"/>
            <a:ext cx="3987134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73701FEA-E31F-9886-5E61-9FE46EB406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80" t="55948" r="34885" b="15572"/>
          <a:stretch/>
        </p:blipFill>
        <p:spPr>
          <a:xfrm>
            <a:off x="2483768" y="1702296"/>
            <a:ext cx="3600400" cy="2814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2742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51727255-8EEA-A6A7-8184-4DC73FDA29C5}"/>
              </a:ext>
            </a:extLst>
          </p:cNvPr>
          <p:cNvSpPr txBox="1"/>
          <p:nvPr/>
        </p:nvSpPr>
        <p:spPr>
          <a:xfrm>
            <a:off x="179512" y="-171400"/>
            <a:ext cx="8496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1866DCC-F29C-74DB-B959-102ED2BF3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267"/>
            <a:ext cx="3756155" cy="2119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C4DA0F9-BCB9-0C38-E2B4-EB1566D09625}"/>
              </a:ext>
            </a:extLst>
          </p:cNvPr>
          <p:cNvSpPr txBox="1"/>
          <p:nvPr/>
        </p:nvSpPr>
        <p:spPr>
          <a:xfrm>
            <a:off x="3756155" y="0"/>
            <a:ext cx="538784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Obszar planu znajduje się na styku dwóch stref funkcjonalnych tj. pomiędzy strefą </a:t>
            </a:r>
          </a:p>
          <a:p>
            <a:r>
              <a:rPr lang="pl-PL" sz="1200" dirty="0"/>
              <a:t>przemysłowo - usługową oraz mieszkaniową jednorodzinną. Bezpośrednie sąsiedztwo planu stanowi: od strony zachodniej -  teren Hotelu „Panorama”, natomiast od wschodu – budynek biurowy firmy FM </a:t>
            </a:r>
            <a:r>
              <a:rPr lang="pl-PL" sz="1200" dirty="0" err="1"/>
              <a:t>Logistic</a:t>
            </a:r>
            <a:r>
              <a:rPr lang="pl-PL" sz="1200" dirty="0"/>
              <a:t> Polska, za którym zlokalizowana jest stacja paliw płynnych LOTOS, myjnia samochodowa oraz stacja kontroli</a:t>
            </a:r>
            <a:r>
              <a:rPr lang="pl-PL" sz="1800" dirty="0"/>
              <a:t> </a:t>
            </a:r>
            <a:r>
              <a:rPr lang="pl-PL" sz="1200" dirty="0"/>
              <a:t>pojazdów.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4390E3E3-B0B7-DB5F-6F26-2B96D91C2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0" y="4395590"/>
            <a:ext cx="3131840" cy="1853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C81F398-BF23-2355-5D38-E8D283D17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4156481"/>
            <a:ext cx="3666117" cy="2331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5574643-C001-CB1F-7B84-055BE1ABF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8209" y="1577149"/>
            <a:ext cx="5081437" cy="3162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71363E8-8E01-F6B1-A0CE-CFD10B025C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638" t="8674"/>
          <a:stretch/>
        </p:blipFill>
        <p:spPr>
          <a:xfrm>
            <a:off x="6804248" y="2510372"/>
            <a:ext cx="2406587" cy="1837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4376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7C01E728-5054-20C8-58B5-8ED278C69FC9}"/>
              </a:ext>
            </a:extLst>
          </p:cNvPr>
          <p:cNvSpPr txBox="1"/>
          <p:nvPr/>
        </p:nvSpPr>
        <p:spPr>
          <a:xfrm>
            <a:off x="179512" y="188640"/>
            <a:ext cx="8784976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705" algn="just">
              <a:spcAft>
                <a:spcPts val="600"/>
              </a:spcAft>
            </a:pPr>
            <a:r>
              <a:rPr lang="pl-PL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Miejscowy plan zagospodarowania przestrzennego zgodnie z uchwałą  </a:t>
            </a:r>
            <a:r>
              <a:rPr lang="pl-PL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Nr </a:t>
            </a:r>
            <a:r>
              <a:rPr lang="pl-PL" sz="1600" b="1" dirty="0">
                <a:effectLst/>
                <a:ea typeface="Times New Roman" panose="02020603050405020304" pitchFamily="18" charset="0"/>
              </a:rPr>
              <a:t>XXVI/183/16 Rady Miejskiej w Mszczonowie    z dnia 7 września 2016r.</a:t>
            </a:r>
            <a:r>
              <a:rPr lang="pl-PL" sz="1600" dirty="0">
                <a:effectLst/>
                <a:ea typeface="Times New Roman" panose="02020603050405020304" pitchFamily="18" charset="0"/>
              </a:rPr>
              <a:t> w sprawie miejscowego planu zagospodarowania przestrzennego miasta Mszczonowa obejmującego działki nr ew. 1778/12, 1778/15, 1778/16 w ich granicach ewidencyjnych. (Dz. Urz. Woj. </a:t>
            </a:r>
            <a:r>
              <a:rPr lang="pl-PL" sz="1600" dirty="0" err="1">
                <a:effectLst/>
                <a:ea typeface="Times New Roman" panose="02020603050405020304" pitchFamily="18" charset="0"/>
              </a:rPr>
              <a:t>Maz</a:t>
            </a:r>
            <a:r>
              <a:rPr lang="pl-PL" sz="1600" dirty="0">
                <a:effectLst/>
                <a:ea typeface="Times New Roman" panose="02020603050405020304" pitchFamily="18" charset="0"/>
              </a:rPr>
              <a:t>. 2016 poz. 9050 z dnia 20.10.2016r.)</a:t>
            </a:r>
          </a:p>
          <a:p>
            <a:pPr marL="179705">
              <a:spcAft>
                <a:spcPts val="600"/>
              </a:spcAft>
            </a:pP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6DA045F-F0AE-556F-23C9-95EE8DB3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628800"/>
            <a:ext cx="6192688" cy="464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42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56266" y="147574"/>
            <a:ext cx="7543800" cy="1126172"/>
          </a:xfrm>
        </p:spPr>
        <p:txBody>
          <a:bodyPr>
            <a:normAutofit fontScale="90000"/>
          </a:bodyPr>
          <a:lstStyle/>
          <a:p>
            <a:r>
              <a:rPr lang="pl-PL" sz="2000" dirty="0" err="1">
                <a:solidFill>
                  <a:srgbClr val="000000"/>
                </a:solidFill>
                <a:latin typeface="Lucida Sans Unicode" pitchFamily="34" charset="0"/>
              </a:rPr>
              <a:t>Wyrys</a:t>
            </a:r>
            <a:r>
              <a:rPr lang="pl-PL" sz="2000" dirty="0">
                <a:solidFill>
                  <a:srgbClr val="000000"/>
                </a:solidFill>
                <a:latin typeface="Lucida Sans Unicode" pitchFamily="34" charset="0"/>
              </a:rPr>
              <a:t> ze Studium uwarunkowań i kierunków zagospodarowania przestrzennego Gminy MSZCZONÓW</a:t>
            </a:r>
            <a:br>
              <a:rPr lang="pl-PL" dirty="0">
                <a:latin typeface="Lucida Sans Unicode" pitchFamily="34" charset="0"/>
              </a:rPr>
            </a:br>
            <a:endParaRPr lang="pl-PL" dirty="0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283968" y="3792065"/>
            <a:ext cx="48600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endParaRPr lang="pl-PL" sz="900" b="1" dirty="0"/>
          </a:p>
          <a:p>
            <a:pPr lvl="0">
              <a:buFont typeface="Arial" pitchFamily="34" charset="0"/>
              <a:buChar char="•"/>
            </a:pPr>
            <a:endParaRPr lang="pl-PL" sz="900" dirty="0"/>
          </a:p>
          <a:p>
            <a:pPr lvl="2" algn="just"/>
            <a:endParaRPr kumimoji="0" 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B9D91FF-4617-4778-A4E5-3152910E4A7A}"/>
              </a:ext>
            </a:extLst>
          </p:cNvPr>
          <p:cNvSpPr txBox="1"/>
          <p:nvPr/>
        </p:nvSpPr>
        <p:spPr>
          <a:xfrm>
            <a:off x="125942" y="787529"/>
            <a:ext cx="8604448" cy="1306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600"/>
              </a:spcAft>
            </a:pPr>
            <a:r>
              <a:rPr lang="pl-PL" sz="1400" b="1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G2 - Obszary rozwoju wielofunkcyjnego w kierunku aktywności funkcji gospodarczych . </a:t>
            </a:r>
            <a:r>
              <a:rPr lang="pl-PL" sz="1400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Obszary aktywności  gospodarczej, w których planuje się  lokalizację obiektów produkcyjnych, usługowych, składowych i magazynowych. W obszarze tym planuje się również usługi, handel, budynki użyteczności publicznej , obiekty zamieszkania zbiorowego oraz  obsługi komunikacji i gastronomii.</a:t>
            </a:r>
          </a:p>
          <a:p>
            <a:pPr marL="457200" indent="-457200" algn="just">
              <a:lnSpc>
                <a:spcPct val="107000"/>
              </a:lnSpc>
              <a:spcAft>
                <a:spcPts val="600"/>
              </a:spcAft>
            </a:pPr>
            <a:r>
              <a:rPr lang="pl-PL" sz="14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Możliwość lokalizacji OZE</a:t>
            </a:r>
            <a:endParaRPr lang="pl-P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093EAFD-D3C8-C317-00B3-A91FA05830EA}"/>
              </a:ext>
            </a:extLst>
          </p:cNvPr>
          <p:cNvSpPr txBox="1"/>
          <p:nvPr/>
        </p:nvSpPr>
        <p:spPr>
          <a:xfrm>
            <a:off x="4314363" y="2825293"/>
            <a:ext cx="4365317" cy="3103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</a:pPr>
            <a:r>
              <a:rPr lang="pl-PL" sz="14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Studium ustala w strefie </a:t>
            </a:r>
            <a:r>
              <a:rPr lang="pl-PL" sz="14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G2</a:t>
            </a:r>
            <a:r>
              <a:rPr lang="pl-PL" sz="14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pl-PL" sz="14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1800" u="none" strike="noStrike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 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pl-PL" sz="1200" dirty="0">
                <a:effectLst/>
                <a:ea typeface="Times New Roman" panose="02020603050405020304" pitchFamily="18" charset="0"/>
              </a:rPr>
              <a:t>w strefie ustala się lokalizowanie budynków niskich(12.0m) i  średniowysokich( 25.0m). W miejscach  wyznaczonych w planach miejscowych  dopuszcza się lokalizację budynków  wysokich (55.0m) jako dominant,</a:t>
            </a:r>
          </a:p>
          <a:p>
            <a:pPr marL="342900" lvl="0" indent="-342900" algn="just"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pl-PL" sz="1200" b="1" dirty="0">
                <a:effectLst/>
                <a:ea typeface="Times New Roman" panose="02020603050405020304" pitchFamily="18" charset="0"/>
              </a:rPr>
              <a:t>maksymalną powierzchnię zabudowy   - 60% </a:t>
            </a:r>
            <a:r>
              <a:rPr lang="pl-PL" sz="1200" dirty="0">
                <a:effectLst/>
                <a:ea typeface="Times New Roman" panose="02020603050405020304" pitchFamily="18" charset="0"/>
              </a:rPr>
              <a:t>powierzchni działki,</a:t>
            </a:r>
          </a:p>
          <a:p>
            <a:pPr marL="342900" lvl="0" indent="-342900" algn="just"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pl-PL" sz="1200" b="1" dirty="0">
                <a:effectLst/>
                <a:ea typeface="Times New Roman" panose="02020603050405020304" pitchFamily="18" charset="0"/>
              </a:rPr>
              <a:t>powierzchnię biologicznie czynną – min 10%, </a:t>
            </a:r>
            <a:r>
              <a:rPr lang="pl-PL" sz="1200" dirty="0">
                <a:effectLst/>
                <a:ea typeface="Times New Roman" panose="02020603050405020304" pitchFamily="18" charset="0"/>
              </a:rPr>
              <a:t>przy czym powierzchnia biologicznie czynna winna znajdować się przede wszystkim przy granicy z sąsiadem, zalecane jest tu zagospodarowanie działki, szczególnie wysoką zielenią izolacyjną, tworzącą czynną ochronę przed uciążliwościami dla otoczenia,</a:t>
            </a:r>
          </a:p>
          <a:p>
            <a:pPr indent="270510" algn="just"/>
            <a:endParaRPr lang="pl-PL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8AFCA3B-8FF4-3007-061A-5288F076BD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399" b="37888"/>
          <a:stretch/>
        </p:blipFill>
        <p:spPr>
          <a:xfrm>
            <a:off x="323528" y="2420887"/>
            <a:ext cx="3990835" cy="273630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1187AAD-362C-92F4-C65C-BB2F13840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903130"/>
            <a:ext cx="4464496" cy="141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2846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55010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1200" u="sng" dirty="0">
                <a:solidFill>
                  <a:schemeClr val="tx1"/>
                </a:solidFill>
                <a:highlight>
                  <a:srgbClr val="F4F0F3"/>
                </a:highlight>
                <a:latin typeface="Arial Narrow" panose="020B0606020202030204" pitchFamily="34" charset="0"/>
              </a:rPr>
              <a:t>Procedura sporządzania </a:t>
            </a:r>
            <a:r>
              <a:rPr lang="pl-PL" sz="1200" u="sng" dirty="0" err="1">
                <a:solidFill>
                  <a:schemeClr val="tx1"/>
                </a:solidFill>
                <a:highlight>
                  <a:srgbClr val="F4F0F3"/>
                </a:highlight>
                <a:latin typeface="Arial Narrow" panose="020B0606020202030204" pitchFamily="34" charset="0"/>
              </a:rPr>
              <a:t>m.p.z.p</a:t>
            </a:r>
            <a:r>
              <a:rPr lang="pl-PL" sz="1200" u="sng" dirty="0">
                <a:solidFill>
                  <a:schemeClr val="tx1"/>
                </a:solidFill>
                <a:highlight>
                  <a:srgbClr val="F4F0F3"/>
                </a:highlight>
                <a:latin typeface="Arial Narrow" panose="020B0606020202030204" pitchFamily="34" charset="0"/>
              </a:rPr>
              <a:t>. - zgodnie z art. 17 ust. 2 ustawy z dnia 27 marca 2003 r. o planowaniu i zagospodarowaniu i </a:t>
            </a:r>
            <a:r>
              <a:rPr lang="pl-PL" sz="1200" u="sng" dirty="0" err="1">
                <a:solidFill>
                  <a:schemeClr val="tx1"/>
                </a:solidFill>
                <a:highlight>
                  <a:srgbClr val="F4F0F3"/>
                </a:highlight>
                <a:latin typeface="Arial Narrow" panose="020B0606020202030204" pitchFamily="34" charset="0"/>
              </a:rPr>
              <a:t>zagospod</a:t>
            </a:r>
            <a:r>
              <a:rPr lang="pl-PL" sz="1200" u="sng" dirty="0">
                <a:solidFill>
                  <a:schemeClr val="tx1"/>
                </a:solidFill>
                <a:highlight>
                  <a:srgbClr val="F4F0F3"/>
                </a:highlight>
                <a:latin typeface="Arial Narrow" panose="020B0606020202030204" pitchFamily="34" charset="0"/>
              </a:rPr>
              <a:t>. </a:t>
            </a:r>
            <a:r>
              <a:rPr lang="pl-PL" sz="1200" u="sng" dirty="0">
                <a:solidFill>
                  <a:srgbClr val="000000"/>
                </a:solidFill>
                <a:highlight>
                  <a:srgbClr val="F4F0F3"/>
                </a:highlight>
                <a:latin typeface="Arial Narrow" panose="020B0606020202030204" pitchFamily="34" charset="0"/>
              </a:rPr>
              <a:t>przestrzennym ( Dz. U. 2023. 977 z </a:t>
            </a:r>
            <a:r>
              <a:rPr lang="pl-PL" sz="1200" u="sng" dirty="0" err="1">
                <a:solidFill>
                  <a:srgbClr val="000000"/>
                </a:solidFill>
                <a:highlight>
                  <a:srgbClr val="F4F0F3"/>
                </a:highlight>
                <a:latin typeface="Arial Narrow" panose="020B0606020202030204" pitchFamily="34" charset="0"/>
              </a:rPr>
              <a:t>późn</a:t>
            </a:r>
            <a:r>
              <a:rPr lang="pl-PL" sz="1200" u="sng" dirty="0">
                <a:solidFill>
                  <a:srgbClr val="000000"/>
                </a:solidFill>
                <a:highlight>
                  <a:srgbClr val="F4F0F3"/>
                </a:highlight>
                <a:latin typeface="Arial Narrow" panose="020B0606020202030204" pitchFamily="34" charset="0"/>
              </a:rPr>
              <a:t>. zm. oraz z związku z art.</a:t>
            </a:r>
            <a:r>
              <a:rPr lang="pl-PL" sz="1200" dirty="0">
                <a:effectLst/>
                <a:highlight>
                  <a:srgbClr val="F4F0F3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67 ust. 3 ustawy  z dnia 7 lipca 2023 r . o zmianie ustawy o planowaniu i zagospodarowaniu przestrzennym oraz niektórych innych ustaw (</a:t>
            </a:r>
            <a:r>
              <a:rPr lang="pl-PL" sz="1200" dirty="0" err="1">
                <a:effectLst/>
                <a:highlight>
                  <a:srgbClr val="F4F0F3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t.j</a:t>
            </a:r>
            <a:r>
              <a:rPr lang="pl-PL" sz="1200" dirty="0">
                <a:effectLst/>
                <a:highlight>
                  <a:srgbClr val="F4F0F3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. Dz. U. z 2023r. poz. 1688)</a:t>
            </a:r>
            <a:r>
              <a:rPr lang="pl-PL" sz="1200" u="sng" dirty="0">
                <a:solidFill>
                  <a:srgbClr val="000000"/>
                </a:solidFill>
                <a:highlight>
                  <a:srgbClr val="F4F0F3"/>
                </a:highlight>
                <a:latin typeface="Arial Narrow" panose="020B0606020202030204" pitchFamily="34" charset="0"/>
              </a:rPr>
              <a:t> ) </a:t>
            </a:r>
            <a:endParaRPr lang="pl-PL" sz="1200" dirty="0">
              <a:solidFill>
                <a:srgbClr val="000000"/>
              </a:solidFill>
              <a:highlight>
                <a:srgbClr val="F4F0F3"/>
              </a:highlight>
              <a:latin typeface="Arial Narrow" panose="020B0606020202030204" pitchFamily="34" charset="0"/>
            </a:endParaRPr>
          </a:p>
        </p:txBody>
      </p:sp>
      <p:sp>
        <p:nvSpPr>
          <p:cNvPr id="24578" name="Symbol zastępczy zawartości 1"/>
          <p:cNvSpPr>
            <a:spLocks noGrp="1"/>
          </p:cNvSpPr>
          <p:nvPr>
            <p:ph idx="1"/>
          </p:nvPr>
        </p:nvSpPr>
        <p:spPr>
          <a:xfrm>
            <a:off x="683568" y="925745"/>
            <a:ext cx="8460432" cy="5949280"/>
          </a:xfrm>
        </p:spPr>
        <p:txBody>
          <a:bodyPr>
            <a:normAutofit/>
          </a:bodyPr>
          <a:lstStyle/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Ogłoszono w prasie miejscowej oraz przez obwieszczenie w Internecie i na tablicy ogłoszeń</a:t>
            </a:r>
            <a:r>
              <a:rPr lang="pl-PL" sz="1400" dirty="0">
                <a:solidFill>
                  <a:srgbClr val="000000"/>
                </a:solidFill>
              </a:rPr>
              <a:t> o podjęciu uchwały o przystąpieniu do sporządzania planu, określając formę, miejsce i termin składania wniosków do planu, nie krótszy niż 21 dni od dnia ogłoszenia;</a:t>
            </a:r>
          </a:p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Zawiadomiono</a:t>
            </a:r>
            <a:r>
              <a:rPr lang="pl-PL" sz="1400" dirty="0">
                <a:solidFill>
                  <a:srgbClr val="000000"/>
                </a:solidFill>
              </a:rPr>
              <a:t>, na piśmie, o podjęciu uchwały o przystąpieniu do sporządzania planu instytucje i organy właściwe do uzgadniania i opiniowania planu;</a:t>
            </a:r>
          </a:p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Sporządzono projekt planu </a:t>
            </a:r>
            <a:r>
              <a:rPr lang="pl-PL" sz="1400" dirty="0">
                <a:solidFill>
                  <a:srgbClr val="000000"/>
                </a:solidFill>
              </a:rPr>
              <a:t>miejscowego – wnioski;</a:t>
            </a:r>
          </a:p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Sporządzenie prognozy oddziaływania na środowisko</a:t>
            </a:r>
            <a:r>
              <a:rPr lang="pl-PL" sz="1400" dirty="0">
                <a:solidFill>
                  <a:srgbClr val="000000"/>
                </a:solidFill>
              </a:rPr>
              <a:t>; </a:t>
            </a:r>
          </a:p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Sporządzenie prognozę skutków finansowych </a:t>
            </a:r>
            <a:r>
              <a:rPr lang="pl-PL" sz="1400" dirty="0">
                <a:solidFill>
                  <a:srgbClr val="000000"/>
                </a:solidFill>
              </a:rPr>
              <a:t>uchwalenia planu miejscowego;</a:t>
            </a:r>
          </a:p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Występowanie o zgodę na zmianę przeznaczenia gruntów leśnych na cele nieleśne</a:t>
            </a:r>
            <a:r>
              <a:rPr lang="pl-PL" sz="1400" dirty="0">
                <a:solidFill>
                  <a:srgbClr val="000000"/>
                </a:solidFill>
              </a:rPr>
              <a:t>;</a:t>
            </a:r>
          </a:p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Wystąpienie o opinie i uzgodnienia projektu planu</a:t>
            </a:r>
            <a:r>
              <a:rPr lang="pl-PL" sz="1400" dirty="0">
                <a:solidFill>
                  <a:srgbClr val="000000"/>
                </a:solidFill>
              </a:rPr>
              <a:t>;</a:t>
            </a:r>
          </a:p>
          <a:p>
            <a:pPr eaLnBrk="1" hangingPunct="1"/>
            <a:r>
              <a:rPr lang="pl-PL" sz="1400" dirty="0">
                <a:solidFill>
                  <a:srgbClr val="000000"/>
                </a:solidFill>
              </a:rPr>
              <a:t>Wprowadzenie zmian wynikających z uzyskanych uzgodnień i opinii;</a:t>
            </a:r>
          </a:p>
          <a:p>
            <a:pPr>
              <a:buFont typeface="Wingdings" pitchFamily="2" charset="2"/>
              <a:buChar char="Ø"/>
            </a:pPr>
            <a:r>
              <a:rPr lang="pl-PL" sz="1400" b="1" u="sng" dirty="0">
                <a:solidFill>
                  <a:srgbClr val="000000"/>
                </a:solidFill>
              </a:rPr>
              <a:t>Ogłoszenie o wyłożeniu projektu planu do publicznego wglądu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00" dirty="0">
                <a:solidFill>
                  <a:srgbClr val="C00000"/>
                </a:solidFill>
              </a:rPr>
              <a:t>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00" dirty="0">
                <a:solidFill>
                  <a:srgbClr val="C00000"/>
                </a:solidFill>
              </a:rPr>
              <a:t>                                             </a:t>
            </a:r>
            <a:r>
              <a:rPr lang="pl-PL" sz="1200" dirty="0">
                <a:solidFill>
                  <a:srgbClr val="C00000"/>
                </a:solidFill>
              </a:rPr>
              <a:t> od 2 maja 2024r  do 24 maja 2024.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dirty="0">
                <a:solidFill>
                  <a:srgbClr val="C00000"/>
                </a:solidFill>
              </a:rPr>
              <a:t>                                                   dyskusja publiczna w dniu 14 maja 2024r.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dirty="0">
                <a:solidFill>
                  <a:srgbClr val="C00000"/>
                </a:solidFill>
              </a:rPr>
              <a:t>                                                   uwagi do dnia 10 czerwca 2024r . – </a:t>
            </a:r>
            <a:r>
              <a:rPr lang="pl-PL" sz="1200" b="1" dirty="0">
                <a:solidFill>
                  <a:srgbClr val="C00000"/>
                </a:solidFill>
              </a:rPr>
              <a:t> BRAK UWAG.                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C00000"/>
                </a:solidFill>
              </a:rPr>
              <a:t>                                                                                                                            </a:t>
            </a:r>
            <a:endParaRPr lang="pl-PL" sz="1400" b="1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400" b="1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400" b="1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400" b="1" dirty="0">
              <a:solidFill>
                <a:srgbClr val="C00000"/>
              </a:solidFill>
            </a:endParaRPr>
          </a:p>
          <a:p>
            <a:pPr eaLnBrk="1" hangingPunct="1"/>
            <a:endParaRPr lang="pl-PL" sz="1600" u="sng" dirty="0"/>
          </a:p>
        </p:txBody>
      </p:sp>
      <p:sp>
        <p:nvSpPr>
          <p:cNvPr id="2" name="Strzałka: w prawo 1">
            <a:extLst>
              <a:ext uri="{FF2B5EF4-FFF2-40B4-BE49-F238E27FC236}">
                <a16:creationId xmlns:a16="http://schemas.microsoft.com/office/drawing/2014/main" id="{12490A6F-2459-9606-CF43-8149CCF082D9}"/>
              </a:ext>
            </a:extLst>
          </p:cNvPr>
          <p:cNvSpPr/>
          <p:nvPr/>
        </p:nvSpPr>
        <p:spPr>
          <a:xfrm>
            <a:off x="34080" y="5040165"/>
            <a:ext cx="2326930" cy="43204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39DA425-3039-6BC7-E171-F4F2AFECF570}"/>
              </a:ext>
            </a:extLst>
          </p:cNvPr>
          <p:cNvSpPr txBox="1"/>
          <p:nvPr/>
        </p:nvSpPr>
        <p:spPr>
          <a:xfrm>
            <a:off x="539552" y="5061558"/>
            <a:ext cx="232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WYŁOŻENIE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F1EE99-C8A5-4B5D-AD38-564EE8D3B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260648"/>
            <a:ext cx="8884096" cy="3384376"/>
          </a:xfrm>
        </p:spPr>
        <p:txBody>
          <a:bodyPr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altLang="pl-PL" sz="2300" b="1" dirty="0">
                <a:solidFill>
                  <a:srgbClr val="002060"/>
                </a:solidFill>
                <a:latin typeface="+mn-lt"/>
              </a:rPr>
              <a:t>Zasady i warunki zagospodarowania wynikające z potrzeb ochrony środowiska, przyrody i krajobrazu</a:t>
            </a:r>
            <a:r>
              <a:rPr lang="pl-PL" altLang="pl-PL" sz="2300" dirty="0">
                <a:solidFill>
                  <a:srgbClr val="002060"/>
                </a:solidFill>
                <a:latin typeface="+mn-lt"/>
              </a:rPr>
              <a:t>:</a:t>
            </a:r>
          </a:p>
          <a:p>
            <a:pPr indent="180340" algn="just">
              <a:tabLst>
                <a:tab pos="2501265" algn="l"/>
              </a:tabLst>
            </a:pPr>
            <a:r>
              <a:rPr lang="pl-PL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Ustala się 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zakaz realizacji przedsięwzięć mogących znacząco oddziaływać na środowisko w rozumieniu przepisów ustawy o udostępnianiu informacji o środowisku i jego ochronie, udziale społeczeństwa w ochronie środowiska oraz ocenach oddziaływania na środowisko.</a:t>
            </a:r>
          </a:p>
          <a:p>
            <a:pPr algn="just">
              <a:tabLst>
                <a:tab pos="2501265" algn="l"/>
              </a:tabLst>
            </a:pP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Zakaz nie dotyczy przedsięwzięć zaliczanych do inwestycji celu publicznego, w rozumieniu ustawy o gospodarce nieruchomościami takich jak drogi i urządzenia infrastruktury technicznej oraz realizację inwestycji mogących potencjalnie znacząco oddziaływać na środowisko w rozumieniu ustawy o udostępnianiu informacji o środowisku i jego ochronie, udziale społeczeństwa w ochronie środowiska oraz o ocenach oddziaływania na środowisko.</a:t>
            </a:r>
          </a:p>
          <a:p>
            <a:pPr algn="just"/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Zakaz lokalizacji zakładów o zwiększonym i dużym ryzyku wystąpienia poważnych awarii przemysłowych w rozumieniu przepisów ustawy z zakresu ochrony środowiska.</a:t>
            </a:r>
          </a:p>
          <a:p>
            <a:pPr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endParaRPr lang="pl-PL" sz="12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endParaRPr lang="pl-PL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32134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F1EE99-C8A5-4B5D-AD38-564EE8D3B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952" y="260648"/>
            <a:ext cx="4851648" cy="1728192"/>
          </a:xfrm>
        </p:spPr>
        <p:txBody>
          <a:bodyPr>
            <a:normAutofit/>
          </a:bodyPr>
          <a:lstStyle/>
          <a:p>
            <a:pPr marL="8890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strefie kontrolowanej gazociągu DN 110 – 4.0m (w granicach obszaru objętego planem szerokość strefy zmienna od 0.0m do 1.5m) zagospodarowanie oraz wszelkie prace należy prowadzić zgodnie z przepisami odrębnymi z zakresu prawa budowlanego i przepisów wykonawczych w tym warunków technicznych dotyczących sieci gazowych i ich usytuowania.</a:t>
            </a:r>
            <a:endParaRPr lang="pl-P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endParaRPr lang="pl-PL" sz="12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endParaRPr lang="pl-PL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441B435C-653E-C4B2-66FB-E955AA844D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990"/>
          <a:stretch/>
        </p:blipFill>
        <p:spPr>
          <a:xfrm>
            <a:off x="251520" y="3457509"/>
            <a:ext cx="3318030" cy="2813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B2E3509-CF0E-995F-E883-520BE5FEE869}"/>
              </a:ext>
            </a:extLst>
          </p:cNvPr>
          <p:cNvSpPr txBox="1"/>
          <p:nvPr/>
        </p:nvSpPr>
        <p:spPr>
          <a:xfrm>
            <a:off x="3823511" y="3645024"/>
            <a:ext cx="5068969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obszar udokumentowanego złoża wód termalnych „Mszczonów” </a:t>
            </a:r>
            <a:br>
              <a:rPr lang="pl-PL" sz="1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(kopalina: wody termalne, miejscowość: Mszczonów, decyzja nr / znak sprawy: O.II.7501-B-35/97  z dnia 04.12.1997 r.)</a:t>
            </a:r>
          </a:p>
          <a:p>
            <a:pPr marL="0" lvl="0" indent="0" algn="l">
              <a:spcBef>
                <a:spcPts val="600"/>
              </a:spcBef>
              <a:spcAft>
                <a:spcPts val="600"/>
              </a:spcAft>
              <a:buNone/>
            </a:pPr>
            <a:endParaRPr lang="pl-PL" sz="1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teren i obszar górniczy „</a:t>
            </a:r>
            <a:r>
              <a:rPr lang="pl-PL" sz="1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Mszczonów”</a:t>
            </a:r>
            <a:r>
              <a:rPr lang="pl-PL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koncesja Nr: 2/2003 z 25.03.2003r. wydana przez Ministra Ochr. </a:t>
            </a:r>
            <a:r>
              <a:rPr lang="pl-PL" sz="1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Środ</a:t>
            </a:r>
            <a:r>
              <a:rPr lang="pl-PL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i </a:t>
            </a:r>
            <a:r>
              <a:rPr lang="pl-PL" sz="1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Zasob</a:t>
            </a:r>
            <a:r>
              <a:rPr lang="pl-PL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Natur., zmieniona Z1: </a:t>
            </a:r>
            <a:br>
              <a:rPr lang="pl-PL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DG i </a:t>
            </a:r>
            <a:r>
              <a:rPr lang="pl-PL" sz="1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KGhg</a:t>
            </a:r>
            <a:r>
              <a:rPr lang="pl-PL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- 47712/2309/07/08/JM z 14.03.2008r. przez Ministra Środowiska.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CEBC0A8-AA54-FE60-B772-DB69F2B49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4" y="44624"/>
            <a:ext cx="3906117" cy="3058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707006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cja">
  <a:themeElements>
    <a:clrScheme name="Retrospekcja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11289</TotalTime>
  <Words>1274</Words>
  <Application>Microsoft Office PowerPoint</Application>
  <PresentationFormat>Pokaz na ekranie (4:3)</PresentationFormat>
  <Paragraphs>91</Paragraphs>
  <Slides>13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23" baseType="lpstr">
      <vt:lpstr>Arial</vt:lpstr>
      <vt:lpstr>Arial Narrow</vt:lpstr>
      <vt:lpstr>Calibri</vt:lpstr>
      <vt:lpstr>Calibri Light</vt:lpstr>
      <vt:lpstr>Courier New</vt:lpstr>
      <vt:lpstr>Garamond</vt:lpstr>
      <vt:lpstr>Lucida Sans Unicode</vt:lpstr>
      <vt:lpstr>Times New Roman</vt:lpstr>
      <vt:lpstr>Wingdings</vt:lpstr>
      <vt:lpstr>Retrospekcja</vt:lpstr>
      <vt:lpstr>PROJEKT     MIEJSCOWEGO  PLANU ZAGOSPODAROWANIA PRZESTRZENNEGO GMINY MSZCZONÓW     </vt:lpstr>
      <vt:lpstr>Prezentacja programu PowerPoint</vt:lpstr>
      <vt:lpstr>Prezentacja programu PowerPoint</vt:lpstr>
      <vt:lpstr>Prezentacja programu PowerPoint</vt:lpstr>
      <vt:lpstr>Prezentacja programu PowerPoint</vt:lpstr>
      <vt:lpstr>Wyrys ze Studium uwarunkowań i kierunków zagospodarowania przestrzennego Gminy MSZCZONÓW </vt:lpstr>
      <vt:lpstr>Procedura sporządzania m.p.z.p. - zgodnie z art. 17 ust. 2 ustawy z dnia 27 marca 2003 r. o planowaniu i zagospodarowaniu i zagospod. przestrzennym ( Dz. U. 2023. 977 z późn. zm. oraz z związku z art. 67 ust. 3 ustawy  z dnia 7 lipca 2023 r . o zmianie ustawy o planowaniu i zagospodarowaniu przestrzennym oraz niektórych innych ustaw (t.j. Dz. U. z 2023r. poz. 1688) ) </vt:lpstr>
      <vt:lpstr>Prezentacja programu PowerPoint</vt:lpstr>
      <vt:lpstr>Prezentacja programu PowerPoint</vt:lpstr>
      <vt:lpstr>Prezentacja programu PowerPoint</vt:lpstr>
      <vt:lpstr> U-PE-I       Teren usług lub produkcji energii lub infrastruktury technicznej;  Klasa przeznaczenia wykluczonego: UW - teren usług handlu wielkopowierzchniowego, UL – teren usług rzemieślniczych, UZ - teren usług zdrowia i pomocy społecznej, UN – teren usług nauki, UE – teren usług edukacji,                                                                         UR  - teren usług kultu religijnego,  UB – teren usług bezpieczeństwa i porządku publicznego,                  PEW – teren elektrowni wiatrowej, IN - teren obsługi produktów naftowych,                                                IO  - teren gospodarowania odpadami;  </vt:lpstr>
      <vt:lpstr> IWU      Teren ujęcia wód (geotermalnych);   </vt:lpstr>
      <vt:lpstr>     DZIĘKUJĘ ZA UWAGĘ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MIEJSCOWY PLAN ZAGOSPODAROWANIA PRZESTRZENNEGO GMINY ŻABIA WOLA OBEJMUJĄCY MIEJSCOWOŚĆ BOLESŁAWEK</dc:title>
  <dc:creator>Iwona</dc:creator>
  <cp:lastModifiedBy>Jadwiga Jeznach</cp:lastModifiedBy>
  <cp:revision>946</cp:revision>
  <cp:lastPrinted>2021-10-19T13:11:49Z</cp:lastPrinted>
  <dcterms:created xsi:type="dcterms:W3CDTF">2015-01-19T06:35:19Z</dcterms:created>
  <dcterms:modified xsi:type="dcterms:W3CDTF">2024-06-07T12:55:44Z</dcterms:modified>
</cp:coreProperties>
</file>