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7"/>
  </p:notesMasterIdLst>
  <p:sldIdLst>
    <p:sldId id="256" r:id="rId2"/>
    <p:sldId id="319" r:id="rId3"/>
    <p:sldId id="421" r:id="rId4"/>
    <p:sldId id="405" r:id="rId5"/>
    <p:sldId id="432" r:id="rId6"/>
    <p:sldId id="433" r:id="rId7"/>
    <p:sldId id="436" r:id="rId8"/>
    <p:sldId id="401" r:id="rId9"/>
    <p:sldId id="408" r:id="rId10"/>
    <p:sldId id="437" r:id="rId11"/>
    <p:sldId id="438" r:id="rId12"/>
    <p:sldId id="442" r:id="rId13"/>
    <p:sldId id="435" r:id="rId14"/>
    <p:sldId id="441" r:id="rId15"/>
    <p:sldId id="395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00"/>
    <a:srgbClr val="6600CC"/>
    <a:srgbClr val="9933FF"/>
    <a:srgbClr val="57F92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024FA399-EB6E-1031-9440-D201625A1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A6C2FBD3-0154-F06C-03CA-86C16DB73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3384513-45D7-8AD0-1387-1434885D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176447-CC81-4901-9FF0-907E27F98715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07.04.2025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MIEJSCOWY  PLAN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ZAGOSPODAROWANIA PRZESTRZENNEGO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691680" y="2276872"/>
            <a:ext cx="7056784" cy="129614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2400" b="1" dirty="0">
                <a:solidFill>
                  <a:srgbClr val="00B0F0"/>
                </a:solidFill>
              </a:rPr>
              <a:t>OBEJMUJĄCY  działki o nr ew.: </a:t>
            </a:r>
          </a:p>
          <a:p>
            <a:r>
              <a:rPr lang="pl-PL" sz="2400" b="1" dirty="0">
                <a:solidFill>
                  <a:srgbClr val="00B0F0"/>
                </a:solidFill>
              </a:rPr>
              <a:t>111/1 i 110 położone w miejscowości </a:t>
            </a:r>
            <a:r>
              <a:rPr lang="pl-PL" sz="2400" b="1" u="sng" dirty="0">
                <a:solidFill>
                  <a:srgbClr val="00B0F0"/>
                </a:solidFill>
              </a:rPr>
              <a:t>Powązki.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38045CB8-2A7A-823A-BD2E-8B7236D42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1" y="116632"/>
            <a:ext cx="4572967" cy="640871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1655510-4515-B7B6-E586-049A451C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47"/>
          <a:stretch/>
        </p:blipFill>
        <p:spPr>
          <a:xfrm>
            <a:off x="4641176" y="188640"/>
            <a:ext cx="44700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5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8B225F6-A860-434E-1EC2-FAFF4C3EB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188640"/>
            <a:ext cx="6230169" cy="5904656"/>
          </a:xfrm>
        </p:spPr>
      </p:pic>
    </p:spTree>
    <p:extLst>
      <p:ext uri="{BB962C8B-B14F-4D97-AF65-F5344CB8AC3E}">
        <p14:creationId xmlns:p14="http://schemas.microsoft.com/office/powerpoint/2010/main" val="70337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F01E88F-CEFA-7656-E56A-9AAFD4F70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06758"/>
            <a:ext cx="6679808" cy="2790194"/>
          </a:xfrm>
        </p:spPr>
      </p:pic>
    </p:spTree>
    <p:extLst>
      <p:ext uri="{BB962C8B-B14F-4D97-AF65-F5344CB8AC3E}">
        <p14:creationId xmlns:p14="http://schemas.microsoft.com/office/powerpoint/2010/main" val="271341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5522552-23ED-EE41-ED32-11656D06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7582958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2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F6C1703-9D21-D3CA-657E-1A4F67D7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78" y="404664"/>
            <a:ext cx="7649643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947469" y="228277"/>
            <a:ext cx="3874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</a:rPr>
              <a:t>Uchwała Nr LXXI/647/24 Rady Miejskiej w Mszczonowie z dnia 27 marca 2024 r. w sprawie przystąpienia do sporządzenia miejscowego planu zagospodarowania przestrzennego gminy Mszczonów obejmującego działki o nr ew. 111/1 i 110 położone w miejscowości </a:t>
            </a:r>
            <a:r>
              <a:rPr lang="pl-PL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Powązki.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9289386-85D4-D1EC-0697-1697765E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42" y="58316"/>
            <a:ext cx="4742027" cy="6741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834F32E-01E3-D9C6-60A7-6D42E2E9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08"/>
          <a:stretch/>
        </p:blipFill>
        <p:spPr>
          <a:xfrm>
            <a:off x="0" y="557208"/>
            <a:ext cx="9144000" cy="5567042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8549FD10-4D59-E693-6B8E-38BCA0A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-39512"/>
            <a:ext cx="8291264" cy="706090"/>
          </a:xfrm>
        </p:spPr>
        <p:txBody>
          <a:bodyPr>
            <a:normAutofit/>
          </a:bodyPr>
          <a:lstStyle/>
          <a:p>
            <a:r>
              <a:rPr lang="pl-PL" sz="1600" dirty="0"/>
              <a:t>Lokalizacja terenu na tle układu komunikacyjnego fragmentu gminy Mszczonów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B741358-75FA-06DC-12B2-DB0616DB56D8}"/>
              </a:ext>
            </a:extLst>
          </p:cNvPr>
          <p:cNvSpPr txBox="1"/>
          <p:nvPr/>
        </p:nvSpPr>
        <p:spPr>
          <a:xfrm>
            <a:off x="4985961" y="6288130"/>
            <a:ext cx="2644712" cy="338554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lvl="0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Powierzchnia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3,06 ha.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5999879-03EB-6FC3-0C01-FEF27AFC67BA}"/>
              </a:ext>
            </a:extLst>
          </p:cNvPr>
          <p:cNvSpPr txBox="1"/>
          <p:nvPr/>
        </p:nvSpPr>
        <p:spPr>
          <a:xfrm>
            <a:off x="3635896" y="794589"/>
            <a:ext cx="143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Wspólna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87B5987-AB0B-1617-2257-D27B5841E686}"/>
              </a:ext>
            </a:extLst>
          </p:cNvPr>
          <p:cNvSpPr txBox="1"/>
          <p:nvPr/>
        </p:nvSpPr>
        <p:spPr>
          <a:xfrm rot="18887301">
            <a:off x="4057518" y="5565724"/>
            <a:ext cx="185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Droga ekspresowa S8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EF576BB-82B1-3989-3C43-C8DD8A2168E2}"/>
              </a:ext>
            </a:extLst>
          </p:cNvPr>
          <p:cNvSpPr txBox="1"/>
          <p:nvPr/>
        </p:nvSpPr>
        <p:spPr>
          <a:xfrm rot="17495881">
            <a:off x="1387987" y="1283792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Akacjowa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63931B9-2BB3-2B6C-C3CD-724A22C9105A}"/>
              </a:ext>
            </a:extLst>
          </p:cNvPr>
          <p:cNvSpPr txBox="1"/>
          <p:nvPr/>
        </p:nvSpPr>
        <p:spPr>
          <a:xfrm rot="2499522">
            <a:off x="3237238" y="3169745"/>
            <a:ext cx="100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Dębowa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7BF85FA-AC4D-4022-F7E9-427A33FFC394}"/>
              </a:ext>
            </a:extLst>
          </p:cNvPr>
          <p:cNvSpPr txBox="1"/>
          <p:nvPr/>
        </p:nvSpPr>
        <p:spPr>
          <a:xfrm>
            <a:off x="955094" y="2933635"/>
            <a:ext cx="81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Powązki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C71A672-A467-1969-B480-BA092F2DE814}"/>
              </a:ext>
            </a:extLst>
          </p:cNvPr>
          <p:cNvSpPr txBox="1"/>
          <p:nvPr/>
        </p:nvSpPr>
        <p:spPr>
          <a:xfrm>
            <a:off x="2385469" y="51190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/>
              <a:t>Gmina Kowiesy</a:t>
            </a:r>
          </a:p>
          <a:p>
            <a:pPr algn="ctr"/>
            <a:r>
              <a:rPr lang="pl-PL" sz="1200" u="sng" dirty="0"/>
              <a:t>Zawady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8DDBE8F-C7CB-6BD5-4951-0E506BD1D685}"/>
              </a:ext>
            </a:extLst>
          </p:cNvPr>
          <p:cNvSpPr txBox="1"/>
          <p:nvPr/>
        </p:nvSpPr>
        <p:spPr>
          <a:xfrm>
            <a:off x="400871" y="5767929"/>
            <a:ext cx="3240360" cy="92333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indent="180340"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Granicę obszaru objętego planem wyznaczają  granice działki nr ew. 111/1 i 110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0CDB7A65-3F20-CD80-5E7D-B59E844ACBA8}"/>
              </a:ext>
            </a:extLst>
          </p:cNvPr>
          <p:cNvSpPr/>
          <p:nvPr/>
        </p:nvSpPr>
        <p:spPr>
          <a:xfrm>
            <a:off x="3141553" y="3340729"/>
            <a:ext cx="805758" cy="1539089"/>
          </a:xfrm>
          <a:custGeom>
            <a:avLst/>
            <a:gdLst>
              <a:gd name="connsiteX0" fmla="*/ 380246 w 814812"/>
              <a:gd name="connsiteY0" fmla="*/ 0 h 1539089"/>
              <a:gd name="connsiteX1" fmla="*/ 0 w 814812"/>
              <a:gd name="connsiteY1" fmla="*/ 1294645 h 1539089"/>
              <a:gd name="connsiteX2" fmla="*/ 226337 w 814812"/>
              <a:gd name="connsiteY2" fmla="*/ 1330859 h 1539089"/>
              <a:gd name="connsiteX3" fmla="*/ 172016 w 814812"/>
              <a:gd name="connsiteY3" fmla="*/ 1475715 h 1539089"/>
              <a:gd name="connsiteX4" fmla="*/ 506994 w 814812"/>
              <a:gd name="connsiteY4" fmla="*/ 1539089 h 1539089"/>
              <a:gd name="connsiteX5" fmla="*/ 814812 w 814812"/>
              <a:gd name="connsiteY5" fmla="*/ 316871 h 1539089"/>
              <a:gd name="connsiteX6" fmla="*/ 787651 w 814812"/>
              <a:gd name="connsiteY6" fmla="*/ 434566 h 1539089"/>
              <a:gd name="connsiteX7" fmla="*/ 760491 w 814812"/>
              <a:gd name="connsiteY7" fmla="*/ 516047 h 1539089"/>
              <a:gd name="connsiteX8" fmla="*/ 561315 w 814812"/>
              <a:gd name="connsiteY8" fmla="*/ 470780 h 1539089"/>
              <a:gd name="connsiteX9" fmla="*/ 615636 w 814812"/>
              <a:gd name="connsiteY9" fmla="*/ 199176 h 1539089"/>
              <a:gd name="connsiteX10" fmla="*/ 380246 w 814812"/>
              <a:gd name="connsiteY10" fmla="*/ 0 h 1539089"/>
              <a:gd name="connsiteX0" fmla="*/ 371192 w 805758"/>
              <a:gd name="connsiteY0" fmla="*/ 0 h 1539089"/>
              <a:gd name="connsiteX1" fmla="*/ 0 w 805758"/>
              <a:gd name="connsiteY1" fmla="*/ 1303698 h 1539089"/>
              <a:gd name="connsiteX2" fmla="*/ 217283 w 805758"/>
              <a:gd name="connsiteY2" fmla="*/ 1330859 h 1539089"/>
              <a:gd name="connsiteX3" fmla="*/ 162962 w 805758"/>
              <a:gd name="connsiteY3" fmla="*/ 1475715 h 1539089"/>
              <a:gd name="connsiteX4" fmla="*/ 497940 w 805758"/>
              <a:gd name="connsiteY4" fmla="*/ 1539089 h 1539089"/>
              <a:gd name="connsiteX5" fmla="*/ 805758 w 805758"/>
              <a:gd name="connsiteY5" fmla="*/ 316871 h 1539089"/>
              <a:gd name="connsiteX6" fmla="*/ 778597 w 805758"/>
              <a:gd name="connsiteY6" fmla="*/ 434566 h 1539089"/>
              <a:gd name="connsiteX7" fmla="*/ 751437 w 805758"/>
              <a:gd name="connsiteY7" fmla="*/ 516047 h 1539089"/>
              <a:gd name="connsiteX8" fmla="*/ 552261 w 805758"/>
              <a:gd name="connsiteY8" fmla="*/ 470780 h 1539089"/>
              <a:gd name="connsiteX9" fmla="*/ 606582 w 805758"/>
              <a:gd name="connsiteY9" fmla="*/ 199176 h 1539089"/>
              <a:gd name="connsiteX10" fmla="*/ 371192 w 805758"/>
              <a:gd name="connsiteY10" fmla="*/ 0 h 153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758" h="1539089">
                <a:moveTo>
                  <a:pt x="371192" y="0"/>
                </a:moveTo>
                <a:lnTo>
                  <a:pt x="0" y="1303698"/>
                </a:lnTo>
                <a:lnTo>
                  <a:pt x="217283" y="1330859"/>
                </a:lnTo>
                <a:lnTo>
                  <a:pt x="162962" y="1475715"/>
                </a:lnTo>
                <a:lnTo>
                  <a:pt x="497940" y="1539089"/>
                </a:lnTo>
                <a:lnTo>
                  <a:pt x="805758" y="316871"/>
                </a:lnTo>
                <a:lnTo>
                  <a:pt x="778597" y="434566"/>
                </a:lnTo>
                <a:lnTo>
                  <a:pt x="751437" y="516047"/>
                </a:lnTo>
                <a:lnTo>
                  <a:pt x="552261" y="470780"/>
                </a:lnTo>
                <a:lnTo>
                  <a:pt x="606582" y="199176"/>
                </a:lnTo>
                <a:lnTo>
                  <a:pt x="371192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0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99A2F27-06CE-C6E6-9EC1-41E1BAE63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123"/>
            <a:ext cx="9144000" cy="5767754"/>
          </a:xfrm>
          <a:prstGeom prst="rect">
            <a:avLst/>
          </a:prstGeom>
        </p:spPr>
      </p:pic>
      <p:sp>
        <p:nvSpPr>
          <p:cNvPr id="14339" name="Rectangle 4">
            <a:extLst>
              <a:ext uri="{FF2B5EF4-FFF2-40B4-BE49-F238E27FC236}">
                <a16:creationId xmlns:a16="http://schemas.microsoft.com/office/drawing/2014/main" id="{EF57E6AC-96B9-300D-80AB-46160C7D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07856D3E-A7DC-9316-175D-510C818B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600" y="6239031"/>
            <a:ext cx="3889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400" i="1" dirty="0">
                <a:cs typeface="Times New Roman" panose="02020603050405020304" pitchFamily="18" charset="0"/>
              </a:rPr>
              <a:t>Istniejące zagospodarowanie w granicach opracowania.</a:t>
            </a:r>
            <a:endParaRPr lang="pl-PL" altLang="pl-PL" sz="1400" dirty="0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1371865F-D9D3-AF51-AC5A-8F6C42B5F076}"/>
              </a:ext>
            </a:extLst>
          </p:cNvPr>
          <p:cNvSpPr/>
          <p:nvPr/>
        </p:nvSpPr>
        <p:spPr>
          <a:xfrm>
            <a:off x="3511842" y="2997647"/>
            <a:ext cx="805758" cy="1539089"/>
          </a:xfrm>
          <a:custGeom>
            <a:avLst/>
            <a:gdLst>
              <a:gd name="connsiteX0" fmla="*/ 380246 w 814812"/>
              <a:gd name="connsiteY0" fmla="*/ 0 h 1539089"/>
              <a:gd name="connsiteX1" fmla="*/ 0 w 814812"/>
              <a:gd name="connsiteY1" fmla="*/ 1294645 h 1539089"/>
              <a:gd name="connsiteX2" fmla="*/ 226337 w 814812"/>
              <a:gd name="connsiteY2" fmla="*/ 1330859 h 1539089"/>
              <a:gd name="connsiteX3" fmla="*/ 172016 w 814812"/>
              <a:gd name="connsiteY3" fmla="*/ 1475715 h 1539089"/>
              <a:gd name="connsiteX4" fmla="*/ 506994 w 814812"/>
              <a:gd name="connsiteY4" fmla="*/ 1539089 h 1539089"/>
              <a:gd name="connsiteX5" fmla="*/ 814812 w 814812"/>
              <a:gd name="connsiteY5" fmla="*/ 316871 h 1539089"/>
              <a:gd name="connsiteX6" fmla="*/ 787651 w 814812"/>
              <a:gd name="connsiteY6" fmla="*/ 434566 h 1539089"/>
              <a:gd name="connsiteX7" fmla="*/ 760491 w 814812"/>
              <a:gd name="connsiteY7" fmla="*/ 516047 h 1539089"/>
              <a:gd name="connsiteX8" fmla="*/ 561315 w 814812"/>
              <a:gd name="connsiteY8" fmla="*/ 470780 h 1539089"/>
              <a:gd name="connsiteX9" fmla="*/ 615636 w 814812"/>
              <a:gd name="connsiteY9" fmla="*/ 199176 h 1539089"/>
              <a:gd name="connsiteX10" fmla="*/ 380246 w 814812"/>
              <a:gd name="connsiteY10" fmla="*/ 0 h 1539089"/>
              <a:gd name="connsiteX0" fmla="*/ 371192 w 805758"/>
              <a:gd name="connsiteY0" fmla="*/ 0 h 1539089"/>
              <a:gd name="connsiteX1" fmla="*/ 0 w 805758"/>
              <a:gd name="connsiteY1" fmla="*/ 1303698 h 1539089"/>
              <a:gd name="connsiteX2" fmla="*/ 217283 w 805758"/>
              <a:gd name="connsiteY2" fmla="*/ 1330859 h 1539089"/>
              <a:gd name="connsiteX3" fmla="*/ 162962 w 805758"/>
              <a:gd name="connsiteY3" fmla="*/ 1475715 h 1539089"/>
              <a:gd name="connsiteX4" fmla="*/ 497940 w 805758"/>
              <a:gd name="connsiteY4" fmla="*/ 1539089 h 1539089"/>
              <a:gd name="connsiteX5" fmla="*/ 805758 w 805758"/>
              <a:gd name="connsiteY5" fmla="*/ 316871 h 1539089"/>
              <a:gd name="connsiteX6" fmla="*/ 778597 w 805758"/>
              <a:gd name="connsiteY6" fmla="*/ 434566 h 1539089"/>
              <a:gd name="connsiteX7" fmla="*/ 751437 w 805758"/>
              <a:gd name="connsiteY7" fmla="*/ 516047 h 1539089"/>
              <a:gd name="connsiteX8" fmla="*/ 552261 w 805758"/>
              <a:gd name="connsiteY8" fmla="*/ 470780 h 1539089"/>
              <a:gd name="connsiteX9" fmla="*/ 606582 w 805758"/>
              <a:gd name="connsiteY9" fmla="*/ 199176 h 1539089"/>
              <a:gd name="connsiteX10" fmla="*/ 371192 w 805758"/>
              <a:gd name="connsiteY10" fmla="*/ 0 h 1539089"/>
              <a:gd name="connsiteX0" fmla="*/ 371192 w 805758"/>
              <a:gd name="connsiteY0" fmla="*/ 0 h 1539089"/>
              <a:gd name="connsiteX1" fmla="*/ 0 w 805758"/>
              <a:gd name="connsiteY1" fmla="*/ 1303698 h 1539089"/>
              <a:gd name="connsiteX2" fmla="*/ 217283 w 805758"/>
              <a:gd name="connsiteY2" fmla="*/ 1330859 h 1539089"/>
              <a:gd name="connsiteX3" fmla="*/ 162962 w 805758"/>
              <a:gd name="connsiteY3" fmla="*/ 1475715 h 1539089"/>
              <a:gd name="connsiteX4" fmla="*/ 461726 w 805758"/>
              <a:gd name="connsiteY4" fmla="*/ 1539089 h 1539089"/>
              <a:gd name="connsiteX5" fmla="*/ 805758 w 805758"/>
              <a:gd name="connsiteY5" fmla="*/ 316871 h 1539089"/>
              <a:gd name="connsiteX6" fmla="*/ 778597 w 805758"/>
              <a:gd name="connsiteY6" fmla="*/ 434566 h 1539089"/>
              <a:gd name="connsiteX7" fmla="*/ 751437 w 805758"/>
              <a:gd name="connsiteY7" fmla="*/ 516047 h 1539089"/>
              <a:gd name="connsiteX8" fmla="*/ 552261 w 805758"/>
              <a:gd name="connsiteY8" fmla="*/ 470780 h 1539089"/>
              <a:gd name="connsiteX9" fmla="*/ 606582 w 805758"/>
              <a:gd name="connsiteY9" fmla="*/ 199176 h 1539089"/>
              <a:gd name="connsiteX10" fmla="*/ 371192 w 805758"/>
              <a:gd name="connsiteY10" fmla="*/ 0 h 153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758" h="1539089">
                <a:moveTo>
                  <a:pt x="371192" y="0"/>
                </a:moveTo>
                <a:lnTo>
                  <a:pt x="0" y="1303698"/>
                </a:lnTo>
                <a:lnTo>
                  <a:pt x="217283" y="1330859"/>
                </a:lnTo>
                <a:lnTo>
                  <a:pt x="162962" y="1475715"/>
                </a:lnTo>
                <a:lnTo>
                  <a:pt x="461726" y="1539089"/>
                </a:lnTo>
                <a:lnTo>
                  <a:pt x="805758" y="316871"/>
                </a:lnTo>
                <a:lnTo>
                  <a:pt x="778597" y="434566"/>
                </a:lnTo>
                <a:lnTo>
                  <a:pt x="751437" y="516047"/>
                </a:lnTo>
                <a:lnTo>
                  <a:pt x="552261" y="470780"/>
                </a:lnTo>
                <a:lnTo>
                  <a:pt x="606582" y="199176"/>
                </a:lnTo>
                <a:lnTo>
                  <a:pt x="371192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A2817D9-DC95-BCBC-6058-AF26B387CDB2}"/>
              </a:ext>
            </a:extLst>
          </p:cNvPr>
          <p:cNvSpPr txBox="1"/>
          <p:nvPr/>
        </p:nvSpPr>
        <p:spPr>
          <a:xfrm rot="18887301">
            <a:off x="4057518" y="5565724"/>
            <a:ext cx="185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highlight>
                  <a:srgbClr val="C0C0C0"/>
                </a:highlight>
              </a:rPr>
              <a:t>Droga ekspresowa S8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A9FD967-17F0-FB8B-C06A-6386D8C28234}"/>
              </a:ext>
            </a:extLst>
          </p:cNvPr>
          <p:cNvSpPr txBox="1"/>
          <p:nvPr/>
        </p:nvSpPr>
        <p:spPr>
          <a:xfrm rot="17495881">
            <a:off x="2108067" y="1019115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highlight>
                  <a:srgbClr val="C0C0C0"/>
                </a:highlight>
              </a:rPr>
              <a:t>ul. Akacjowa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F2975C2-8D8D-17A2-A221-0BE9398ED7EA}"/>
              </a:ext>
            </a:extLst>
          </p:cNvPr>
          <p:cNvSpPr txBox="1"/>
          <p:nvPr/>
        </p:nvSpPr>
        <p:spPr>
          <a:xfrm rot="2499522">
            <a:off x="3600856" y="2806856"/>
            <a:ext cx="100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highlight>
                  <a:srgbClr val="C0C0C0"/>
                </a:highlight>
              </a:rPr>
              <a:t>ul. Dębowa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6EB135-ED84-269F-08CC-5830B7D41B45}"/>
              </a:ext>
            </a:extLst>
          </p:cNvPr>
          <p:cNvSpPr txBox="1"/>
          <p:nvPr/>
        </p:nvSpPr>
        <p:spPr>
          <a:xfrm>
            <a:off x="3538524" y="1866300"/>
            <a:ext cx="81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>
                <a:highlight>
                  <a:srgbClr val="C0C0C0"/>
                </a:highlight>
              </a:rPr>
              <a:t>Powązki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6154BF1-E3FB-4A58-87D4-D2CA4C10F5B0}"/>
              </a:ext>
            </a:extLst>
          </p:cNvPr>
          <p:cNvSpPr txBox="1"/>
          <p:nvPr/>
        </p:nvSpPr>
        <p:spPr>
          <a:xfrm>
            <a:off x="2385469" y="51190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>
                <a:highlight>
                  <a:srgbClr val="C0C0C0"/>
                </a:highlight>
              </a:rPr>
              <a:t>Gmina Kowiesy</a:t>
            </a:r>
          </a:p>
          <a:p>
            <a:pPr algn="ctr"/>
            <a:r>
              <a:rPr lang="pl-PL" sz="1200" u="sng" dirty="0">
                <a:highlight>
                  <a:srgbClr val="C0C0C0"/>
                </a:highlight>
              </a:rPr>
              <a:t>Zawady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3">
            <a:extLst>
              <a:ext uri="{FF2B5EF4-FFF2-40B4-BE49-F238E27FC236}">
                <a16:creationId xmlns:a16="http://schemas.microsoft.com/office/drawing/2014/main" id="{6F8391AD-5C98-507D-6E79-C190FA57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6858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8F6F572-6B54-5098-DADF-90E65EF89D8D}"/>
              </a:ext>
            </a:extLst>
          </p:cNvPr>
          <p:cNvSpPr/>
          <p:nvPr/>
        </p:nvSpPr>
        <p:spPr>
          <a:xfrm>
            <a:off x="1044575" y="196870"/>
            <a:ext cx="7343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  <a:cs typeface="Arial" charset="0"/>
              </a:rPr>
              <a:t>Wyrys ze Studium uwarunkowań i kierunków zagospodarowania przestrzennego Gminy Mszczonów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FB464B-FE95-85CB-8017-27167EF43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42983"/>
            <a:ext cx="5620534" cy="606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6C4F728-5BAC-6EAB-6A7F-BD98CE77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976938"/>
          </a:xfrm>
        </p:spPr>
        <p:txBody>
          <a:bodyPr>
            <a:normAutofit/>
          </a:bodyPr>
          <a:lstStyle/>
          <a:p>
            <a:pPr algn="just"/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MU3: 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Obszary zabudowy mieszkaniowo- usługowej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Obszary zabudowy mieszkaniowej o małej i średniej intensywności z dopuszczeniem zabudowy usługowej, drobnej wytwórczości, oraz usług użyteczności publicznej i zamieszkania zbiorowego. Ponadto, w strefie planuje się obszary sportu i rekreacji, z dopuszczeniem  zabudowy zagrodowej.</a:t>
            </a:r>
          </a:p>
          <a:p>
            <a:pPr algn="just"/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W strefie MU studium zakłada rozwój intensywnej zabudowy mieszkaniowej, usług, usług drobnej wytwórczości oraz usług użyteczności publicznej i zamieszkania zbiorowego oraz obiektów sportu i rekreacji. W strefie tej planuje także się  usługi z zakresu oświaty, ochrony zdrowia, rozrywki, gastronomii, handlu, obsługi ruchu turystycznego i komunikacyjnego, usługi komercyjne, obiekty widowiskowe, wystawienniczo – targowe, kongresowo - konferencyjne, obiekty biurowe, administracyjne i inne obiekty usługowe. W obszarze  strefy MU należy przewidzieć realizację obiektów i urządzeń do obsługi  technicznej, komunikacji oraz ochrony środowiska.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Studium postuluje dla </a:t>
            </a:r>
            <a:r>
              <a:rPr lang="pl-PL" altLang="pl-PL" sz="18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MU3:</a:t>
            </a:r>
            <a:endParaRPr lang="pl-PL" altLang="pl-P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max powierzchnię zabudowy– 40% powierzchni działki lub terenu, 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min powierzchnię biologicznie czynną – 40% powierzchni działki lub terenu, 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max wysokość zabudowy  do  25 m,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A740EAA0-21A2-4B8F-7675-7DE01753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976938"/>
          </a:xfrm>
        </p:spPr>
        <p:txBody>
          <a:bodyPr>
            <a:normAutofit/>
          </a:bodyPr>
          <a:lstStyle/>
          <a:p>
            <a:pPr marL="457200" indent="450215"/>
            <a:r>
              <a:rPr lang="pl-PL" sz="18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M Strefa zabudowy mieszkaniowej </a:t>
            </a:r>
            <a:endParaRPr lang="pl-PL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-450215" algn="just"/>
            <a:r>
              <a:rPr lang="pl-PL" sz="1800" b="0" i="0" u="sng" dirty="0">
                <a:solidFill>
                  <a:srgbClr val="FF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M1</a:t>
            </a:r>
            <a:r>
              <a:rPr lang="pl-PL" sz="1800" b="0" i="0" dirty="0">
                <a:solidFill>
                  <a:srgbClr val="FF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-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   Obszar rozwoju zabudowy mieszkaniowej jednorodzinnej i wielorodzinnej</a:t>
            </a:r>
            <a:endParaRPr lang="pl-PL" sz="1800" b="1" i="1" dirty="0">
              <a:solidFill>
                <a:srgbClr val="000000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endParaRPr lang="pl-PL" sz="1800" dirty="0"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l-PL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Studium ustala dla M1: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max powierzchnię zabudowy – 60% powierzchni działki,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min powierzchnię biologicznie czynną – 20% powierzchni działki,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wysokość budynków w strefie ustala się jako budynki niskie (12.0 m) i średniowysokie (15.0 m).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porządkowanie i estetyzacje terenów publicznych.</a:t>
            </a:r>
          </a:p>
          <a:p>
            <a:pPr marL="109728" indent="0"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6642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C2011-E9B1-C4C6-E2AE-E890C1D0D0CF}"/>
              </a:ext>
            </a:extLst>
          </p:cNvPr>
          <p:cNvSpPr txBox="1">
            <a:spLocks/>
          </p:cNvSpPr>
          <p:nvPr/>
        </p:nvSpPr>
        <p:spPr>
          <a:xfrm>
            <a:off x="182839" y="260648"/>
            <a:ext cx="8784976" cy="748717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Procedura sporządzania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m.p.z.p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- zgodnie z art. 17 ust. 2 ustawy z dnia 27 marca 2003 r. o planowaniu i zagospodarowaniu przestrzennym ( Dz. U. 2024. poz. 1130 z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póżn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zm.)  oraz w związku z art. 67 ust. 3 ustawy z dnia 07 lipca 2023r. Ustawy o zmianie ustawy o planowaniu i zagospodarowaniu przestrzennym oraz niektórych innych ustaw (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t.j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Dz. U. 2023 poz. 1688)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48F1909-098A-ECF1-A99F-4393BA0213C7}"/>
              </a:ext>
            </a:extLst>
          </p:cNvPr>
          <p:cNvSpPr txBox="1">
            <a:spLocks/>
          </p:cNvSpPr>
          <p:nvPr/>
        </p:nvSpPr>
        <p:spPr>
          <a:xfrm>
            <a:off x="-108520" y="836712"/>
            <a:ext cx="8928343" cy="5832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4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Zawiadomiono</a:t>
            </a:r>
            <a:r>
              <a:rPr lang="pl-PL" sz="14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Sporządzono projekt planu miejscowego</a:t>
            </a:r>
            <a:r>
              <a:rPr lang="pl-PL" sz="1400" dirty="0">
                <a:solidFill>
                  <a:srgbClr val="000000"/>
                </a:solidFill>
              </a:rPr>
              <a:t> – wnioski;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1400" dirty="0">
                <a:solidFill>
                  <a:srgbClr val="000000"/>
                </a:solidFill>
              </a:rPr>
              <a:t>; 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1400" dirty="0">
                <a:solidFill>
                  <a:srgbClr val="000000"/>
                </a:solidFill>
              </a:rPr>
              <a:t>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Uzyskuje zgody na zmianę przeznaczenia gruntów rolnych i leśnych na cele nierolnicze i nieleśne, jeżeli wymagają tego przepisy odrębne;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</a:rPr>
              <a:t>Ogłoszenie o konsultacjach społecznych </a:t>
            </a:r>
          </a:p>
          <a:p>
            <a:pPr algn="ctr"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400" i="1" u="sng" dirty="0">
                <a:solidFill>
                  <a:srgbClr val="C00000"/>
                </a:solidFill>
              </a:rPr>
              <a:t>Zbieranie uwag – </a:t>
            </a:r>
            <a:r>
              <a:rPr lang="pl-PL" sz="1400" dirty="0">
                <a:solidFill>
                  <a:srgbClr val="C00000"/>
                </a:solidFill>
              </a:rPr>
              <a:t>udostępnienie projektu MPZP od 04.12.2024 r. do 10.01.2025 r.(włącznie),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</a:t>
            </a:r>
            <a:r>
              <a:rPr lang="pl-PL" sz="1400" i="1" u="sng" dirty="0">
                <a:solidFill>
                  <a:srgbClr val="C00000"/>
                </a:solidFill>
              </a:rPr>
              <a:t>spotkanie otwarte w dniu 12.12.2024 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i="1" u="sng" dirty="0">
                <a:solidFill>
                  <a:srgbClr val="C00000"/>
                </a:solidFill>
              </a:rPr>
              <a:t>dyżur projektanta 13.12.2024 r.</a:t>
            </a:r>
          </a:p>
          <a:p>
            <a:pPr marL="0" indent="0" algn="ctr" fontAlgn="auto">
              <a:lnSpc>
                <a:spcPct val="150000"/>
              </a:lnSpc>
              <a:buNone/>
            </a:pPr>
            <a:r>
              <a:rPr lang="pl-PL" sz="1400" i="1" u="sng" dirty="0">
                <a:solidFill>
                  <a:srgbClr val="C00000"/>
                </a:solidFill>
              </a:rPr>
              <a:t>Nie złożono uwag do projektu planu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endParaRPr lang="pl-PL" sz="1400" i="1" u="sng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endParaRPr lang="pl-PL" sz="1400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5412" y="32300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D77170-AECC-1409-6570-E82AEEFBB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5" y="723289"/>
            <a:ext cx="3600399" cy="602318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189E477-0EF7-168B-0782-1E1E8B0B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74" r="3774"/>
          <a:stretch/>
        </p:blipFill>
        <p:spPr>
          <a:xfrm>
            <a:off x="4497191" y="723289"/>
            <a:ext cx="3459185" cy="47939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8172</TotalTime>
  <Words>633</Words>
  <Application>Microsoft Office PowerPoint</Application>
  <PresentationFormat>Pokaz na ekranie (4:3)</PresentationFormat>
  <Paragraphs>60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  MIEJSCOWY  PLAN ZAGOSPODAROWANIA PRZESTRZENNEGO  </vt:lpstr>
      <vt:lpstr>Prezentacja programu PowerPoint</vt:lpstr>
      <vt:lpstr>Lokalizacja terenu na tle układu komunikacyjnego fragmentu gminy Mszczonów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Jadwiga Jeznach</cp:lastModifiedBy>
  <cp:revision>741</cp:revision>
  <dcterms:created xsi:type="dcterms:W3CDTF">2015-01-19T06:35:19Z</dcterms:created>
  <dcterms:modified xsi:type="dcterms:W3CDTF">2025-04-07T11:22:33Z</dcterms:modified>
</cp:coreProperties>
</file>